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00D2-3B53-48F8-BEB6-287CAC55DCFB}" type="datetimeFigureOut">
              <a:rPr lang="en-US" smtClean="0"/>
              <a:t>8/17/2012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B375-0041-4AB2-8BFC-63E51AC45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9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00D2-3B53-48F8-BEB6-287CAC55DCFB}" type="datetimeFigureOut">
              <a:rPr lang="en-US" smtClean="0"/>
              <a:t>8/17/2012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B375-0041-4AB2-8BFC-63E51AC45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36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00D2-3B53-48F8-BEB6-287CAC55DCFB}" type="datetimeFigureOut">
              <a:rPr lang="en-US" smtClean="0"/>
              <a:t>8/17/2012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B375-0041-4AB2-8BFC-63E51AC45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8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00D2-3B53-48F8-BEB6-287CAC55DCFB}" type="datetimeFigureOut">
              <a:rPr lang="en-US" smtClean="0"/>
              <a:t>8/17/2012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B375-0041-4AB2-8BFC-63E51AC45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00D2-3B53-48F8-BEB6-287CAC55DCFB}" type="datetimeFigureOut">
              <a:rPr lang="en-US" smtClean="0"/>
              <a:t>8/17/2012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B375-0041-4AB2-8BFC-63E51AC45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00D2-3B53-48F8-BEB6-287CAC55DCFB}" type="datetimeFigureOut">
              <a:rPr lang="en-US" smtClean="0"/>
              <a:t>8/17/2012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B375-0041-4AB2-8BFC-63E51AC45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3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00D2-3B53-48F8-BEB6-287CAC55DCFB}" type="datetimeFigureOut">
              <a:rPr lang="en-US" smtClean="0"/>
              <a:t>8/17/2012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B375-0041-4AB2-8BFC-63E51AC45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00D2-3B53-48F8-BEB6-287CAC55DCFB}" type="datetimeFigureOut">
              <a:rPr lang="en-US" smtClean="0"/>
              <a:t>8/17/2012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B375-0041-4AB2-8BFC-63E51AC45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8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00D2-3B53-48F8-BEB6-287CAC55DCFB}" type="datetimeFigureOut">
              <a:rPr lang="en-US" smtClean="0"/>
              <a:t>8/17/2012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B375-0041-4AB2-8BFC-63E51AC45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00D2-3B53-48F8-BEB6-287CAC55DCFB}" type="datetimeFigureOut">
              <a:rPr lang="en-US" smtClean="0"/>
              <a:t>8/17/2012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B375-0041-4AB2-8BFC-63E51AC45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44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00D2-3B53-48F8-BEB6-287CAC55DCFB}" type="datetimeFigureOut">
              <a:rPr lang="en-US" smtClean="0"/>
              <a:t>8/17/2012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B375-0041-4AB2-8BFC-63E51AC45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8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700D2-3B53-48F8-BEB6-287CAC55DCFB}" type="datetimeFigureOut">
              <a:rPr lang="en-US" smtClean="0"/>
              <a:t>8/17/2012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FB375-0041-4AB2-8BFC-63E51AC45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8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../Taxadata/G097S3.HTM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../Taxadata/g143.ht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../Taxadata/g097.htm" TargetMode="External"/><Relationship Id="rId5" Type="http://schemas.openxmlformats.org/officeDocument/2006/relationships/hyperlink" Target="../Taxadata/g121.htm" TargetMode="External"/><Relationship Id="rId4" Type="http://schemas.openxmlformats.org/officeDocument/2006/relationships/hyperlink" Target="../Taxadata/g068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../Taxadata/G143S1.HT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../Taxadata/g143s3.ht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../Taxadata/G143S2.HTM" TargetMode="External"/><Relationship Id="rId2" Type="http://schemas.openxmlformats.org/officeDocument/2006/relationships/hyperlink" Target="../Taxadata/G131S3.HTM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plantwise.org/Uploads/CompendiaImages/Normal/xipdiv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2590800"/>
            <a:ext cx="876300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3200" dirty="0"/>
              <a:t>Los </a:t>
            </a:r>
            <a:r>
              <a:rPr lang="es-ES" sz="3200" dirty="0" smtClean="0"/>
              <a:t>Nematodos Como Vectores </a:t>
            </a:r>
            <a:r>
              <a:rPr lang="es-ES" sz="3200" dirty="0"/>
              <a:t>de </a:t>
            </a:r>
            <a:r>
              <a:rPr lang="es-ES" sz="3200" dirty="0" smtClean="0"/>
              <a:t>Virus de Plantas</a:t>
            </a:r>
            <a:endParaRPr lang="es-E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7797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ocid.nacse.org/nematodes/images/trichodor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80" y="0"/>
            <a:ext cx="9152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609600"/>
            <a:ext cx="8610600" cy="5586145"/>
          </a:xfrm>
          <a:prstGeom prst="rect">
            <a:avLst/>
          </a:prstGeom>
          <a:solidFill>
            <a:schemeClr val="bg2">
              <a:lumMod val="75000"/>
              <a:alpha val="84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endParaRPr lang="es-ES" b="1" dirty="0" smtClean="0"/>
          </a:p>
          <a:p>
            <a:pPr>
              <a:spcAft>
                <a:spcPts val="1800"/>
              </a:spcAft>
            </a:pPr>
            <a:r>
              <a:rPr lang="es-ES" b="1" dirty="0" smtClean="0"/>
              <a:t>Directrices </a:t>
            </a:r>
            <a:r>
              <a:rPr lang="es-ES" b="1" dirty="0"/>
              <a:t>de gestión para </a:t>
            </a:r>
            <a:r>
              <a:rPr lang="es-ES" b="1" dirty="0" err="1"/>
              <a:t>Corky</a:t>
            </a:r>
            <a:r>
              <a:rPr lang="es-ES" b="1" dirty="0"/>
              <a:t> </a:t>
            </a:r>
            <a:r>
              <a:rPr lang="es-ES" b="1" dirty="0" err="1" smtClean="0"/>
              <a:t>Ringspot</a:t>
            </a:r>
            <a:r>
              <a:rPr lang="es-ES" b="1" dirty="0" smtClean="0"/>
              <a:t> Virus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s-ES" dirty="0" smtClean="0"/>
              <a:t>El </a:t>
            </a:r>
            <a:r>
              <a:rPr lang="es-ES" dirty="0"/>
              <a:t>amplio rango de hospederos para ambos virus y vectores que la erradicación de la </a:t>
            </a:r>
            <a:r>
              <a:rPr lang="es-ES" dirty="0" smtClean="0"/>
              <a:t>problema en </a:t>
            </a:r>
            <a:r>
              <a:rPr lang="es-ES" dirty="0"/>
              <a:t>los campos de papa </a:t>
            </a:r>
            <a:r>
              <a:rPr lang="es-ES" dirty="0" smtClean="0"/>
              <a:t>difíciles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s-ES" dirty="0" smtClean="0"/>
              <a:t>Sin </a:t>
            </a:r>
            <a:r>
              <a:rPr lang="es-ES" dirty="0"/>
              <a:t>embargo, la alfalfa (</a:t>
            </a:r>
            <a:r>
              <a:rPr lang="es-ES" i="1" dirty="0" err="1"/>
              <a:t>Medicago</a:t>
            </a:r>
            <a:r>
              <a:rPr lang="es-ES" i="1" dirty="0"/>
              <a:t> sativa</a:t>
            </a:r>
            <a:r>
              <a:rPr lang="es-ES" dirty="0"/>
              <a:t>) y la menta (</a:t>
            </a:r>
            <a:r>
              <a:rPr lang="es-ES" i="1" dirty="0" err="1"/>
              <a:t>Mentha</a:t>
            </a:r>
            <a:r>
              <a:rPr lang="es-ES" i="1" dirty="0"/>
              <a:t> cardiaca</a:t>
            </a:r>
            <a:r>
              <a:rPr lang="es-ES" dirty="0"/>
              <a:t>) como cultivos de rotación no sirven de hospederos del virus (</a:t>
            </a:r>
            <a:r>
              <a:rPr lang="es-ES" dirty="0" err="1"/>
              <a:t>Mojtahedi</a:t>
            </a:r>
            <a:r>
              <a:rPr lang="es-ES" dirty="0"/>
              <a:t> et al., </a:t>
            </a:r>
            <a:r>
              <a:rPr lang="es-ES" dirty="0" smtClean="0"/>
              <a:t>2002)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s-ES" dirty="0" smtClean="0"/>
              <a:t>Dado </a:t>
            </a:r>
            <a:r>
              <a:rPr lang="es-ES" dirty="0"/>
              <a:t>que el virus se pierde cada vez que las mudas de nematodos, y puesto que no pasa por la etapa de huevo de nematodo, </a:t>
            </a:r>
            <a:r>
              <a:rPr lang="es-ES" i="1" dirty="0" err="1">
                <a:hlinkClick r:id="rId3" action="ppaction://hlinkfile"/>
              </a:rPr>
              <a:t>Paratrichodorus</a:t>
            </a:r>
            <a:r>
              <a:rPr lang="es-ES" i="1" dirty="0">
                <a:hlinkClick r:id="rId3" action="ppaction://hlinkfile"/>
              </a:rPr>
              <a:t> </a:t>
            </a:r>
            <a:r>
              <a:rPr lang="es-ES" i="1" dirty="0" err="1" smtClean="0">
                <a:hlinkClick r:id="rId3" action="ppaction://hlinkfile"/>
              </a:rPr>
              <a:t>allius</a:t>
            </a:r>
            <a:r>
              <a:rPr lang="es-ES" i="1" dirty="0" smtClean="0">
                <a:hlinkClick r:id="rId3" action="ppaction://hlinkfile"/>
              </a:rPr>
              <a:t> </a:t>
            </a:r>
            <a:r>
              <a:rPr lang="es-ES" dirty="0"/>
              <a:t>no tiene el virus después de un cultivo de estas plantas para 1 a 3 meses (</a:t>
            </a:r>
            <a:r>
              <a:rPr lang="es-ES" dirty="0" err="1"/>
              <a:t>Boydston</a:t>
            </a:r>
            <a:r>
              <a:rPr lang="es-ES" dirty="0"/>
              <a:t> et al</a:t>
            </a:r>
            <a:r>
              <a:rPr lang="es-ES" dirty="0" smtClean="0"/>
              <a:t>., 2004)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s-ES" dirty="0" smtClean="0"/>
              <a:t>Por </a:t>
            </a:r>
            <a:r>
              <a:rPr lang="es-ES" dirty="0"/>
              <a:t>lo tanto, puede ser posible eliminar el virus </a:t>
            </a:r>
            <a:r>
              <a:rPr lang="es-ES" dirty="0" smtClean="0"/>
              <a:t>de </a:t>
            </a:r>
            <a:r>
              <a:rPr lang="es-ES" dirty="0"/>
              <a:t>las poblaciones de nematodos utilizando cultivos de rotación que no albergan el </a:t>
            </a:r>
            <a:r>
              <a:rPr lang="es-ES" dirty="0" smtClean="0"/>
              <a:t>virus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s-ES" dirty="0" smtClean="0"/>
              <a:t>Los </a:t>
            </a:r>
            <a:r>
              <a:rPr lang="es-ES" dirty="0"/>
              <a:t>cultivos se debe mantener libre de malezas hospederas para el </a:t>
            </a:r>
            <a:r>
              <a:rPr lang="es-ES" dirty="0" smtClean="0"/>
              <a:t>virus para </a:t>
            </a:r>
            <a:r>
              <a:rPr lang="es-ES" dirty="0"/>
              <a:t>la estrategia sea efectiva (Charlton, 2006</a:t>
            </a:r>
            <a:r>
              <a:rPr lang="es-ES" dirty="0" smtClean="0"/>
              <a:t>)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endParaRPr lang="es-E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1838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ailyWork-BackupFolder\Nemaplex-WE\WEBSHARE\WWWROOT\NEMAPLEX\Courseinfo\Handouts\virusfamili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90" y="0"/>
            <a:ext cx="51954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5400" y="155248"/>
            <a:ext cx="40386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Hay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30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grupos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 de virus –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géneros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y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familias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Incluyendo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hebra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doble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y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hebra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sencilla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ADN y ARN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Dos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hebra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sencilla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ARN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génera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Nepovirus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(NEPO) and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Tobravirus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(TOBRA), se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transmitido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por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nematodos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Nepoviruses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estan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en la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familia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Comoviridae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Tobraviruses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no se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han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asignado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una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familia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9199" y="3429000"/>
            <a:ext cx="413938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91440">
              <a:spcAft>
                <a:spcPts val="600"/>
              </a:spcAft>
              <a:buFont typeface="Arial" pitchFamily="34" charset="0"/>
              <a:buChar char="•"/>
            </a:pPr>
            <a:r>
              <a:rPr lang="es-ES" dirty="0" err="1"/>
              <a:t>Nepovirus</a:t>
            </a:r>
            <a:r>
              <a:rPr lang="es-ES" dirty="0"/>
              <a:t> son partículas </a:t>
            </a:r>
            <a:r>
              <a:rPr lang="es-ES" dirty="0" smtClean="0"/>
              <a:t>isométricos </a:t>
            </a:r>
            <a:r>
              <a:rPr lang="es-ES" dirty="0"/>
              <a:t>(poliédrica) </a:t>
            </a:r>
            <a:r>
              <a:rPr lang="es-ES" dirty="0" smtClean="0"/>
              <a:t>30 </a:t>
            </a:r>
            <a:r>
              <a:rPr lang="es-ES" dirty="0" err="1"/>
              <a:t>nm</a:t>
            </a:r>
            <a:r>
              <a:rPr lang="es-ES" dirty="0"/>
              <a:t> </a:t>
            </a:r>
            <a:r>
              <a:rPr lang="es-ES" dirty="0" smtClean="0"/>
              <a:t>diámetro</a:t>
            </a:r>
          </a:p>
          <a:p>
            <a:pPr indent="-91440">
              <a:spcAft>
                <a:spcPts val="600"/>
              </a:spcAft>
              <a:buFont typeface="Arial" pitchFamily="34" charset="0"/>
              <a:buChar char="•"/>
            </a:pPr>
            <a:r>
              <a:rPr lang="es-ES" i="1" dirty="0" err="1" smtClean="0">
                <a:hlinkClick r:id="rId3" action="ppaction://hlinkfile"/>
              </a:rPr>
              <a:t>Xiphinema</a:t>
            </a:r>
            <a:r>
              <a:rPr lang="es-ES" dirty="0" smtClean="0"/>
              <a:t> y </a:t>
            </a:r>
            <a:r>
              <a:rPr lang="es-ES" i="1" dirty="0" err="1" smtClean="0">
                <a:hlinkClick r:id="rId4" action="ppaction://hlinkfile"/>
              </a:rPr>
              <a:t>Longidorus</a:t>
            </a:r>
            <a:r>
              <a:rPr lang="es-ES" i="1" dirty="0" smtClean="0"/>
              <a:t> </a:t>
            </a:r>
            <a:r>
              <a:rPr lang="es-ES" dirty="0" smtClean="0"/>
              <a:t>son vectores de NEPO virus</a:t>
            </a:r>
          </a:p>
          <a:p>
            <a:pPr indent="-91440">
              <a:spcAft>
                <a:spcPts val="600"/>
              </a:spcAft>
              <a:buFont typeface="Arial" pitchFamily="34" charset="0"/>
              <a:buChar char="•"/>
            </a:pPr>
            <a:endParaRPr lang="es-ES" i="1" dirty="0"/>
          </a:p>
          <a:p>
            <a:pPr indent="-91440">
              <a:spcAft>
                <a:spcPts val="600"/>
              </a:spcAft>
              <a:buFont typeface="Arial" pitchFamily="34" charset="0"/>
              <a:buChar char="•"/>
            </a:pPr>
            <a:r>
              <a:rPr lang="es-ES" dirty="0" err="1" smtClean="0"/>
              <a:t>Tobraviruses</a:t>
            </a:r>
            <a:r>
              <a:rPr lang="es-ES" dirty="0" smtClean="0"/>
              <a:t> </a:t>
            </a:r>
            <a:r>
              <a:rPr lang="es-ES" dirty="0"/>
              <a:t>son partículas </a:t>
            </a:r>
            <a:r>
              <a:rPr lang="es-ES" dirty="0" smtClean="0"/>
              <a:t>tubular con dos gamas de </a:t>
            </a:r>
            <a:r>
              <a:rPr lang="es-ES" dirty="0"/>
              <a:t>tamaño, </a:t>
            </a:r>
            <a:r>
              <a:rPr lang="es-ES" dirty="0" smtClean="0"/>
              <a:t>180-210 </a:t>
            </a:r>
            <a:r>
              <a:rPr lang="es-ES" dirty="0" err="1"/>
              <a:t>nm</a:t>
            </a:r>
            <a:r>
              <a:rPr lang="es-ES" dirty="0"/>
              <a:t> y </a:t>
            </a:r>
            <a:r>
              <a:rPr lang="es-ES" dirty="0" smtClean="0"/>
              <a:t>45-115</a:t>
            </a:r>
            <a:r>
              <a:rPr lang="es-ES" dirty="0"/>
              <a:t> </a:t>
            </a:r>
            <a:r>
              <a:rPr lang="es-ES" dirty="0" err="1" smtClean="0"/>
              <a:t>nm</a:t>
            </a:r>
            <a:r>
              <a:rPr lang="es-ES" dirty="0" smtClean="0"/>
              <a:t> </a:t>
            </a:r>
          </a:p>
          <a:p>
            <a:pPr indent="-91440">
              <a:spcAft>
                <a:spcPts val="600"/>
              </a:spcAft>
              <a:buFont typeface="Arial" pitchFamily="34" charset="0"/>
              <a:buChar char="•"/>
            </a:pPr>
            <a:r>
              <a:rPr lang="es-ES" i="1" dirty="0" err="1" smtClean="0">
                <a:hlinkClick r:id="rId5" action="ppaction://hlinkfile"/>
              </a:rPr>
              <a:t>Trichodoru</a:t>
            </a:r>
            <a:r>
              <a:rPr lang="es-ES" i="1" dirty="0" err="1" smtClean="0"/>
              <a:t>s</a:t>
            </a:r>
            <a:r>
              <a:rPr lang="es-ES" dirty="0" smtClean="0"/>
              <a:t> </a:t>
            </a:r>
            <a:r>
              <a:rPr lang="es-ES" dirty="0"/>
              <a:t>y </a:t>
            </a:r>
            <a:r>
              <a:rPr lang="es-ES" i="1" dirty="0" err="1">
                <a:hlinkClick r:id="rId6" action="ppaction://hlinkfile"/>
              </a:rPr>
              <a:t>Paratrichodoru</a:t>
            </a:r>
            <a:r>
              <a:rPr lang="es-ES" dirty="0" err="1">
                <a:hlinkClick r:id="rId6" action="ppaction://hlinkfile"/>
              </a:rPr>
              <a:t>s</a:t>
            </a:r>
            <a:r>
              <a:rPr lang="es-ES" dirty="0"/>
              <a:t> son </a:t>
            </a:r>
            <a:r>
              <a:rPr lang="es-ES" dirty="0" smtClean="0"/>
              <a:t>vectores de TOBRA virus</a:t>
            </a:r>
            <a:endParaRPr lang="es-E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9924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088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799" y="914400"/>
            <a:ext cx="8534401" cy="53553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s-ES" dirty="0"/>
              <a:t>El tiempo de adquisición puede ser inferior a una hora de la alimentación en una célula infectada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s-ES" dirty="0" smtClean="0"/>
              <a:t>Selectiva </a:t>
            </a:r>
            <a:r>
              <a:rPr lang="es-ES" dirty="0"/>
              <a:t>y específicamente adsorbido en el sitio de </a:t>
            </a:r>
            <a:r>
              <a:rPr lang="es-ES" dirty="0" smtClean="0"/>
              <a:t>retención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s-ES" dirty="0" smtClean="0"/>
              <a:t>Hay </a:t>
            </a:r>
            <a:r>
              <a:rPr lang="es-ES" dirty="0"/>
              <a:t>una asociación específica entre la </a:t>
            </a:r>
            <a:r>
              <a:rPr lang="es-ES" dirty="0" smtClean="0"/>
              <a:t>capa proteína </a:t>
            </a:r>
            <a:r>
              <a:rPr lang="es-ES" dirty="0"/>
              <a:t>del virus </a:t>
            </a:r>
            <a:r>
              <a:rPr lang="es-ES" dirty="0" smtClean="0"/>
              <a:t>la </a:t>
            </a:r>
            <a:r>
              <a:rPr lang="es-ES" dirty="0"/>
              <a:t>superficie </a:t>
            </a:r>
            <a:r>
              <a:rPr lang="es-ES" dirty="0" smtClean="0"/>
              <a:t>cuticular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s-ES" dirty="0" smtClean="0"/>
              <a:t>La </a:t>
            </a:r>
            <a:r>
              <a:rPr lang="es-ES" dirty="0"/>
              <a:t>disociación con cutícula probablemente se produce como secreciones glandulares pasar hacia adelante en la célula </a:t>
            </a:r>
            <a:r>
              <a:rPr lang="es-ES" dirty="0" smtClean="0"/>
              <a:t>vegetal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s-ES" dirty="0"/>
              <a:t>Las partículas de virus son transmitidos por los adultos y los </a:t>
            </a:r>
            <a:r>
              <a:rPr lang="es-ES" dirty="0" smtClean="0"/>
              <a:t>jóvenes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s-ES" dirty="0" smtClean="0"/>
              <a:t>El </a:t>
            </a:r>
            <a:r>
              <a:rPr lang="es-ES" dirty="0"/>
              <a:t>virus no se replica en el </a:t>
            </a:r>
            <a:r>
              <a:rPr lang="es-ES" dirty="0" smtClean="0"/>
              <a:t>nematodo</a:t>
            </a:r>
            <a:r>
              <a:rPr lang="es-ES" dirty="0"/>
              <a:t> </a:t>
            </a:r>
            <a:endParaRPr lang="es-ES" dirty="0" smtClean="0"/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s-ES" dirty="0" smtClean="0"/>
              <a:t>El </a:t>
            </a:r>
            <a:r>
              <a:rPr lang="es-ES" dirty="0"/>
              <a:t>virus no se mantiene a través de una </a:t>
            </a:r>
            <a:r>
              <a:rPr lang="es-ES" dirty="0" smtClean="0"/>
              <a:t>muda</a:t>
            </a:r>
            <a:endParaRPr lang="es-ES" dirty="0"/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s-ES" dirty="0" smtClean="0"/>
              <a:t>Virus </a:t>
            </a:r>
            <a:r>
              <a:rPr lang="es-ES" dirty="0"/>
              <a:t>no pasa por la etapa de </a:t>
            </a:r>
            <a:r>
              <a:rPr lang="es-ES" dirty="0" smtClean="0"/>
              <a:t>huevo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s-ES" dirty="0" smtClean="0"/>
              <a:t>Las </a:t>
            </a:r>
            <a:r>
              <a:rPr lang="es-ES" dirty="0"/>
              <a:t>partículas de virus retenido hasta por un </a:t>
            </a:r>
            <a:r>
              <a:rPr lang="es-ES" dirty="0" smtClean="0"/>
              <a:t>año o mas</a:t>
            </a:r>
            <a:endParaRPr lang="es-ES" dirty="0"/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s-ES" dirty="0" smtClean="0"/>
              <a:t>La </a:t>
            </a:r>
            <a:r>
              <a:rPr lang="es-ES" dirty="0" err="1" smtClean="0"/>
              <a:t>cuticula</a:t>
            </a:r>
            <a:r>
              <a:rPr lang="es-ES" dirty="0" smtClean="0"/>
              <a:t> de estoma y el </a:t>
            </a:r>
            <a:r>
              <a:rPr lang="es-ES" dirty="0" err="1" smtClean="0"/>
              <a:t>odontoestilete</a:t>
            </a:r>
            <a:r>
              <a:rPr lang="es-ES" dirty="0" smtClean="0"/>
              <a:t> son derramas en una muda.  La </a:t>
            </a:r>
            <a:r>
              <a:rPr lang="es-ES" dirty="0" err="1" smtClean="0"/>
              <a:t>cuticula</a:t>
            </a:r>
            <a:r>
              <a:rPr lang="es-ES" dirty="0" smtClean="0"/>
              <a:t> superficial </a:t>
            </a:r>
            <a:r>
              <a:rPr lang="es-ES" dirty="0"/>
              <a:t>del esófago no se derrama en una muda, se somete a cambios estructurales y las partículas de virus puede pasar al </a:t>
            </a:r>
            <a:r>
              <a:rPr lang="es-ES" dirty="0" smtClean="0"/>
              <a:t>intestino</a:t>
            </a:r>
            <a:endParaRPr lang="es-E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5760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098" name="Picture 2" descr="http://www.forestryimages.org/images/768x512/156309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952744" y="6477000"/>
              <a:ext cx="3184654" cy="3693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Tomato </a:t>
              </a:r>
              <a:r>
                <a:rPr lang="en-US" dirty="0" err="1" smtClean="0"/>
                <a:t>ringspot</a:t>
              </a:r>
              <a:r>
                <a:rPr lang="en-US" dirty="0" smtClean="0"/>
                <a:t> virus - </a:t>
              </a:r>
              <a:r>
                <a:rPr lang="en-US" i="1" dirty="0" err="1" smtClean="0"/>
                <a:t>Cucumis</a:t>
              </a:r>
              <a:endParaRPr lang="en-US" i="1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609600" y="1028343"/>
            <a:ext cx="7848600" cy="3693319"/>
          </a:xfrm>
          <a:prstGeom prst="rect">
            <a:avLst/>
          </a:prstGeom>
          <a:solidFill>
            <a:schemeClr val="bg2">
              <a:lumMod val="75000"/>
              <a:alpha val="85000"/>
            </a:schemeClr>
          </a:solidFill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r>
              <a:rPr lang="en-US" b="1" dirty="0" err="1" smtClean="0"/>
              <a:t>Nepoviruses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i="1" dirty="0" smtClean="0">
                <a:hlinkClick r:id="rId3" action="ppaction://hlinkfile"/>
              </a:rPr>
              <a:t>Xiphinema </a:t>
            </a:r>
            <a:r>
              <a:rPr lang="en-US" i="1" dirty="0" err="1" smtClean="0">
                <a:hlinkClick r:id="rId3" action="ppaction://hlinkfile"/>
              </a:rPr>
              <a:t>americanum</a:t>
            </a:r>
            <a:r>
              <a:rPr lang="en-US" dirty="0">
                <a:hlinkClick r:id="rId3" action="ppaction://hlinkfile"/>
              </a:rPr>
              <a:t> </a:t>
            </a:r>
            <a:r>
              <a:rPr lang="en-US" dirty="0"/>
              <a:t>(</a:t>
            </a:r>
            <a:r>
              <a:rPr lang="en-US" dirty="0" err="1"/>
              <a:t>sensu</a:t>
            </a:r>
            <a:r>
              <a:rPr lang="en-US" dirty="0"/>
              <a:t> </a:t>
            </a:r>
            <a:r>
              <a:rPr lang="en-US" dirty="0" err="1"/>
              <a:t>lato</a:t>
            </a:r>
            <a:r>
              <a:rPr lang="en-US" dirty="0"/>
              <a:t>) </a:t>
            </a:r>
            <a:r>
              <a:rPr lang="en-US" dirty="0" err="1" smtClean="0"/>
              <a:t>transmite</a:t>
            </a:r>
            <a:r>
              <a:rPr lang="en-US" dirty="0" smtClean="0"/>
              <a:t> </a:t>
            </a:r>
            <a:r>
              <a:rPr lang="en-US" dirty="0"/>
              <a:t>tobacco </a:t>
            </a:r>
            <a:r>
              <a:rPr lang="en-US" dirty="0" err="1"/>
              <a:t>ringspot</a:t>
            </a:r>
            <a:r>
              <a:rPr lang="en-US" dirty="0"/>
              <a:t> </a:t>
            </a:r>
            <a:r>
              <a:rPr lang="en-US" dirty="0" smtClean="0"/>
              <a:t>y </a:t>
            </a:r>
            <a:r>
              <a:rPr lang="en-US" dirty="0"/>
              <a:t>tomato </a:t>
            </a:r>
            <a:r>
              <a:rPr lang="en-US" dirty="0" err="1" smtClean="0"/>
              <a:t>ringspot</a:t>
            </a:r>
            <a:r>
              <a:rPr lang="en-US" dirty="0"/>
              <a:t> </a:t>
            </a:r>
            <a:r>
              <a:rPr lang="en-US" dirty="0" smtClean="0"/>
              <a:t>virus, </a:t>
            </a:r>
            <a:r>
              <a:rPr lang="en-US" dirty="0" err="1" smtClean="0"/>
              <a:t>incluyendo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/>
              <a:t>                                     peach rosette mosaic </a:t>
            </a:r>
            <a:r>
              <a:rPr lang="en-US" dirty="0" smtClean="0"/>
              <a:t>virus</a:t>
            </a:r>
          </a:p>
          <a:p>
            <a:r>
              <a:rPr lang="en-US" dirty="0"/>
              <a:t>                                     peach yellow bud mosaic virus</a:t>
            </a:r>
            <a:br>
              <a:rPr lang="en-US" dirty="0"/>
            </a:br>
            <a:r>
              <a:rPr lang="en-US" dirty="0"/>
              <a:t>                                     cherry rasp leaf virus</a:t>
            </a:r>
            <a:br>
              <a:rPr lang="en-US" dirty="0"/>
            </a:br>
            <a:r>
              <a:rPr lang="en-US" dirty="0"/>
              <a:t>                                     grapevine </a:t>
            </a:r>
            <a:r>
              <a:rPr lang="en-US" dirty="0" err="1"/>
              <a:t>yellowvein</a:t>
            </a:r>
            <a:r>
              <a:rPr lang="en-US" dirty="0"/>
              <a:t> virus</a:t>
            </a:r>
            <a:br>
              <a:rPr lang="en-US" dirty="0"/>
            </a:br>
            <a:r>
              <a:rPr lang="en-US" dirty="0"/>
              <a:t>   </a:t>
            </a:r>
            <a:endParaRPr lang="en-US" dirty="0" smtClean="0"/>
          </a:p>
          <a:p>
            <a:r>
              <a:rPr lang="en-US" i="1" dirty="0" smtClean="0">
                <a:hlinkClick r:id="rId4" action="ppaction://hlinkfile"/>
              </a:rPr>
              <a:t>Xiphinema index </a:t>
            </a:r>
            <a:r>
              <a:rPr lang="en-US" dirty="0" err="1" smtClean="0"/>
              <a:t>transmite</a:t>
            </a:r>
            <a:r>
              <a:rPr lang="en-US" dirty="0" smtClean="0"/>
              <a:t> grapevine </a:t>
            </a:r>
            <a:r>
              <a:rPr lang="en-US" dirty="0" err="1" smtClean="0"/>
              <a:t>fanleaf</a:t>
            </a:r>
            <a:r>
              <a:rPr lang="en-US" dirty="0" smtClean="0"/>
              <a:t> virus (GFLV) en vid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26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" y="1143000"/>
            <a:ext cx="8839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Grapevine </a:t>
            </a:r>
            <a:r>
              <a:rPr lang="en-US" b="1" dirty="0" err="1"/>
              <a:t>Fanleaf</a:t>
            </a:r>
            <a:r>
              <a:rPr lang="en-US" b="1" dirty="0"/>
              <a:t> </a:t>
            </a:r>
            <a:r>
              <a:rPr lang="en-US" b="1" dirty="0" smtClean="0"/>
              <a:t>Virus</a:t>
            </a:r>
          </a:p>
          <a:p>
            <a:endParaRPr lang="en-US" b="1" dirty="0" smtClean="0"/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un </a:t>
            </a:r>
            <a:r>
              <a:rPr lang="en-US" dirty="0" err="1" smtClean="0"/>
              <a:t>Nepovirus</a:t>
            </a:r>
            <a:endParaRPr lang="en-US" dirty="0" smtClean="0"/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s-ES" dirty="0"/>
              <a:t>l</a:t>
            </a:r>
            <a:r>
              <a:rPr lang="es-ES" dirty="0" smtClean="0"/>
              <a:t>a </a:t>
            </a:r>
            <a:r>
              <a:rPr lang="es-ES" dirty="0"/>
              <a:t>enfermedad más antigua conocida de </a:t>
            </a:r>
            <a:r>
              <a:rPr lang="es-ES" dirty="0" err="1"/>
              <a:t>Vitis</a:t>
            </a:r>
            <a:r>
              <a:rPr lang="es-ES" dirty="0"/>
              <a:t> </a:t>
            </a:r>
            <a:r>
              <a:rPr lang="es-ES" dirty="0" err="1" smtClean="0"/>
              <a:t>vinifera</a:t>
            </a:r>
            <a:r>
              <a:rPr lang="es-ES" dirty="0" smtClean="0"/>
              <a:t> desde </a:t>
            </a:r>
            <a:r>
              <a:rPr lang="es-ES" dirty="0" err="1" smtClean="0"/>
              <a:t>especimenes</a:t>
            </a:r>
            <a:r>
              <a:rPr lang="es-ES" dirty="0" smtClean="0"/>
              <a:t> en </a:t>
            </a:r>
            <a:r>
              <a:rPr lang="en-US" dirty="0" smtClean="0"/>
              <a:t>herbaria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s-ES" dirty="0"/>
              <a:t>la transmisión por </a:t>
            </a:r>
            <a:r>
              <a:rPr lang="es-ES" i="1" dirty="0" smtClean="0"/>
              <a:t>X. </a:t>
            </a:r>
            <a:r>
              <a:rPr lang="es-ES" i="1" dirty="0" err="1" smtClean="0"/>
              <a:t>index</a:t>
            </a:r>
            <a:r>
              <a:rPr lang="es-ES" i="1" dirty="0" smtClean="0"/>
              <a:t> </a:t>
            </a:r>
            <a:r>
              <a:rPr lang="es-ES" dirty="0" smtClean="0"/>
              <a:t>se </a:t>
            </a:r>
            <a:r>
              <a:rPr lang="es-ES" dirty="0"/>
              <a:t>informó por primera vez </a:t>
            </a:r>
            <a:r>
              <a:rPr lang="es-ES" dirty="0" smtClean="0"/>
              <a:t>por </a:t>
            </a:r>
            <a:r>
              <a:rPr lang="es-ES" dirty="0" err="1" smtClean="0"/>
              <a:t>Hewitt</a:t>
            </a:r>
            <a:r>
              <a:rPr lang="es-ES" dirty="0" smtClean="0"/>
              <a:t>, </a:t>
            </a:r>
            <a:r>
              <a:rPr lang="es-ES" dirty="0" err="1" smtClean="0"/>
              <a:t>Raski</a:t>
            </a:r>
            <a:r>
              <a:rPr lang="es-ES" dirty="0" smtClean="0"/>
              <a:t> y </a:t>
            </a:r>
            <a:r>
              <a:rPr lang="es-ES" dirty="0" err="1" smtClean="0"/>
              <a:t>Goheen</a:t>
            </a:r>
            <a:r>
              <a:rPr lang="es-ES" dirty="0" smtClean="0"/>
              <a:t> (</a:t>
            </a:r>
            <a:r>
              <a:rPr lang="en-US" dirty="0" smtClean="0"/>
              <a:t>1958); </a:t>
            </a:r>
            <a:r>
              <a:rPr lang="es-ES" dirty="0"/>
              <a:t>era el primer informe de transmisión del virus por un nematodo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s-ES" dirty="0"/>
              <a:t>GFLV causa vigor reducido, la falta de cuajado del fruto y rendimiento reducido de la vid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s-ES" dirty="0"/>
              <a:t>un problema para la gestión de GLFV </a:t>
            </a:r>
            <a:r>
              <a:rPr lang="es-ES" dirty="0" smtClean="0"/>
              <a:t>es que </a:t>
            </a:r>
            <a:r>
              <a:rPr lang="es-ES" dirty="0" err="1" smtClean="0"/>
              <a:t>raices</a:t>
            </a:r>
            <a:r>
              <a:rPr lang="es-ES" dirty="0" smtClean="0"/>
              <a:t> de vid </a:t>
            </a:r>
            <a:r>
              <a:rPr lang="es-ES" dirty="0"/>
              <a:t>puede permanecer vivo </a:t>
            </a:r>
            <a:r>
              <a:rPr lang="es-ES" dirty="0" smtClean="0"/>
              <a:t>en el suelo y </a:t>
            </a:r>
            <a:r>
              <a:rPr lang="es-ES" dirty="0"/>
              <a:t>sirven como un reservorio para el virus y nematodos durante al menos </a:t>
            </a:r>
            <a:r>
              <a:rPr lang="es-ES" dirty="0" smtClean="0"/>
              <a:t>9 </a:t>
            </a:r>
            <a:r>
              <a:rPr lang="es-ES" dirty="0"/>
              <a:t>años después de </a:t>
            </a:r>
            <a:r>
              <a:rPr lang="es-ES" dirty="0" smtClean="0"/>
              <a:t>vid </a:t>
            </a:r>
            <a:r>
              <a:rPr lang="es-ES" dirty="0"/>
              <a:t>se han </a:t>
            </a:r>
            <a:r>
              <a:rPr lang="es-ES" dirty="0" smtClean="0"/>
              <a:t>eliminado </a:t>
            </a:r>
            <a:r>
              <a:rPr lang="en-US" dirty="0" smtClean="0"/>
              <a:t>(</a:t>
            </a:r>
            <a:r>
              <a:rPr lang="en-US" dirty="0" err="1" smtClean="0"/>
              <a:t>Raski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., 1965)</a:t>
            </a:r>
          </a:p>
        </p:txBody>
      </p:sp>
    </p:spTree>
    <p:extLst>
      <p:ext uri="{BB962C8B-B14F-4D97-AF65-F5344CB8AC3E}">
        <p14:creationId xmlns:p14="http://schemas.microsoft.com/office/powerpoint/2010/main" val="193564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7412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066800"/>
            <a:ext cx="3200400" cy="198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971800"/>
            <a:ext cx="3198813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28600" y="304800"/>
            <a:ext cx="2352567" cy="3282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r>
              <a:rPr lang="en-US" dirty="0" smtClean="0"/>
              <a:t>Grapevine </a:t>
            </a:r>
            <a:r>
              <a:rPr lang="en-US" dirty="0" err="1"/>
              <a:t>Fanleaf</a:t>
            </a:r>
            <a:r>
              <a:rPr lang="en-US" dirty="0"/>
              <a:t> Virus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83464" y="1066800"/>
            <a:ext cx="4800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dirty="0" smtClean="0"/>
              <a:t>Síntomas: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600" dirty="0" smtClean="0"/>
              <a:t>malformaciones </a:t>
            </a:r>
            <a:r>
              <a:rPr lang="es-ES" sz="1600" dirty="0"/>
              <a:t>de la </a:t>
            </a:r>
            <a:r>
              <a:rPr lang="es-ES" sz="1600" dirty="0" smtClean="0"/>
              <a:t>hoja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600" dirty="0" smtClean="0"/>
              <a:t>del </a:t>
            </a:r>
            <a:r>
              <a:rPr lang="es-ES" sz="1600" dirty="0"/>
              <a:t>mosaico amarillo de las hojas y </a:t>
            </a:r>
            <a:r>
              <a:rPr lang="es-ES" sz="1600" dirty="0" smtClean="0"/>
              <a:t>brotes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600" dirty="0" smtClean="0"/>
              <a:t>bandas de las venas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600" dirty="0" smtClean="0"/>
              <a:t>sesión </a:t>
            </a:r>
            <a:r>
              <a:rPr lang="es-ES" sz="1600" dirty="0"/>
              <a:t>de la ramificación </a:t>
            </a:r>
            <a:r>
              <a:rPr lang="es-ES" sz="1600" dirty="0" smtClean="0"/>
              <a:t>anormal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600" dirty="0" smtClean="0"/>
              <a:t>racimos </a:t>
            </a:r>
            <a:r>
              <a:rPr lang="es-ES" sz="1600" dirty="0"/>
              <a:t>pequeños, un pobre cuajado, maduración irregular</a:t>
            </a:r>
            <a:endParaRPr lang="es-ES" sz="1600" dirty="0">
              <a:effectLst/>
            </a:endParaRPr>
          </a:p>
        </p:txBody>
      </p:sp>
      <p:pic>
        <p:nvPicPr>
          <p:cNvPr id="17416" name="Picture 8"/>
          <p:cNvPicPr>
            <a:picLocks noChangeArrowheads="1"/>
          </p:cNvPicPr>
          <p:nvPr/>
        </p:nvPicPr>
        <p:blipFill>
          <a:blip r:embed="rId4" cstate="print"/>
          <a:srcRect b="62184"/>
          <a:stretch>
            <a:fillRect/>
          </a:stretch>
        </p:blipFill>
        <p:spPr bwMode="auto">
          <a:xfrm>
            <a:off x="533400" y="5105400"/>
            <a:ext cx="36703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417" name="Picture 9"/>
          <p:cNvPicPr>
            <a:picLocks noChangeArrowheads="1"/>
          </p:cNvPicPr>
          <p:nvPr/>
        </p:nvPicPr>
        <p:blipFill>
          <a:blip r:embed="rId5" cstate="print"/>
          <a:srcRect t="19148"/>
          <a:stretch>
            <a:fillRect/>
          </a:stretch>
        </p:blipFill>
        <p:spPr bwMode="auto">
          <a:xfrm>
            <a:off x="533400" y="3200400"/>
            <a:ext cx="3657600" cy="193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589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026" descr="#4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0"/>
            <a:ext cx="4511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7" name="Picture 1027" descr="#685"/>
          <p:cNvPicPr>
            <a:picLocks noChangeAspect="1" noChangeArrowheads="1"/>
          </p:cNvPicPr>
          <p:nvPr/>
        </p:nvPicPr>
        <p:blipFill>
          <a:blip r:embed="rId3" cstate="print">
            <a:lum bright="24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4800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8" name="Rectangle 1028"/>
          <p:cNvSpPr>
            <a:spLocks noChangeArrowheads="1"/>
          </p:cNvSpPr>
          <p:nvPr/>
        </p:nvSpPr>
        <p:spPr bwMode="auto">
          <a:xfrm>
            <a:off x="0" y="228600"/>
            <a:ext cx="4648200" cy="320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 smtClean="0"/>
              <a:t>Grapevine </a:t>
            </a:r>
            <a:r>
              <a:rPr lang="en-US" sz="2000" dirty="0" err="1"/>
              <a:t>Fanleaf</a:t>
            </a:r>
            <a:r>
              <a:rPr lang="en-US" sz="2000" dirty="0"/>
              <a:t> Virus</a:t>
            </a:r>
          </a:p>
          <a:p>
            <a:endParaRPr lang="en-US" sz="2000" dirty="0"/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s-ES" sz="1600" dirty="0"/>
              <a:t>partículas poliédricas, diámetro de 30 </a:t>
            </a:r>
            <a:r>
              <a:rPr lang="es-ES" sz="1600" dirty="0" err="1" smtClean="0"/>
              <a:t>nm</a:t>
            </a:r>
            <a:endParaRPr lang="es-ES" sz="1600" dirty="0" smtClean="0"/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s-ES" sz="1600" dirty="0" err="1" smtClean="0"/>
              <a:t>nepovirus</a:t>
            </a:r>
            <a:r>
              <a:rPr lang="es-ES" sz="1600" dirty="0"/>
              <a:t>, de </a:t>
            </a:r>
            <a:r>
              <a:rPr lang="es-ES" sz="1600" dirty="0" smtClean="0"/>
              <a:t>hebra sencilla </a:t>
            </a:r>
            <a:r>
              <a:rPr lang="es-ES" sz="1600" dirty="0"/>
              <a:t>ARN, de la familia </a:t>
            </a:r>
            <a:r>
              <a:rPr lang="es-ES" sz="1600" dirty="0" err="1" smtClean="0"/>
              <a:t>Comoviridae</a:t>
            </a:r>
            <a:endParaRPr lang="es-ES" sz="1600" dirty="0" smtClean="0"/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s-ES" sz="1600" dirty="0" smtClean="0"/>
              <a:t>unida </a:t>
            </a:r>
            <a:r>
              <a:rPr lang="es-ES" sz="1600" dirty="0"/>
              <a:t>a la superficie del esófago en </a:t>
            </a:r>
            <a:r>
              <a:rPr lang="es-ES" sz="1600" i="1" dirty="0" smtClean="0"/>
              <a:t>X</a:t>
            </a:r>
            <a:r>
              <a:rPr lang="es-ES" sz="1600" i="1" dirty="0"/>
              <a:t>. </a:t>
            </a:r>
            <a:r>
              <a:rPr lang="es-ES" sz="1600" i="1" dirty="0" err="1" smtClean="0"/>
              <a:t>index</a:t>
            </a:r>
            <a:endParaRPr lang="es-ES" sz="1600" i="1" dirty="0" smtClean="0"/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s-ES" sz="1600" dirty="0" smtClean="0"/>
              <a:t>perdido </a:t>
            </a:r>
            <a:r>
              <a:rPr lang="es-ES" sz="1600" dirty="0"/>
              <a:t>en la </a:t>
            </a:r>
            <a:r>
              <a:rPr lang="es-ES" sz="1600" dirty="0" smtClean="0"/>
              <a:t>muda del nematodo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s-ES" sz="1600" dirty="0" smtClean="0"/>
              <a:t>no </a:t>
            </a:r>
            <a:r>
              <a:rPr lang="es-ES" sz="1600" dirty="0"/>
              <a:t>pasan por la etapa de </a:t>
            </a:r>
            <a:r>
              <a:rPr lang="es-ES" sz="1600" dirty="0" smtClean="0"/>
              <a:t>huevo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s-ES" sz="1600" dirty="0" smtClean="0"/>
              <a:t>no </a:t>
            </a:r>
            <a:r>
              <a:rPr lang="es-ES" sz="1600" dirty="0"/>
              <a:t>se replican en el nematodo</a:t>
            </a:r>
            <a:endParaRPr lang="es-ES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0572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219200"/>
            <a:ext cx="8534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Tobraviruses</a:t>
            </a:r>
            <a:endParaRPr lang="en-US" b="1" dirty="0" smtClean="0"/>
          </a:p>
          <a:p>
            <a:endParaRPr lang="en-US" b="1" dirty="0"/>
          </a:p>
          <a:p>
            <a:r>
              <a:rPr lang="en-US" i="1" dirty="0" err="1" smtClean="0">
                <a:hlinkClick r:id="rId2" action="ppaction://hlinkfile"/>
              </a:rPr>
              <a:t>Trichodorus</a:t>
            </a:r>
            <a:r>
              <a:rPr lang="en-US" i="1" dirty="0" smtClean="0">
                <a:hlinkClick r:id="rId2" action="ppaction://hlinkfile"/>
              </a:rPr>
              <a:t> </a:t>
            </a:r>
            <a:r>
              <a:rPr lang="en-US" i="1" dirty="0" err="1" smtClean="0">
                <a:hlinkClick r:id="rId2" action="ppaction://hlinkfile"/>
              </a:rPr>
              <a:t>viruliferous</a:t>
            </a:r>
            <a:r>
              <a:rPr lang="en-US" i="1" dirty="0" smtClean="0">
                <a:hlinkClick r:id="rId2" action="ppaction://hlinkfile"/>
              </a:rPr>
              <a:t> </a:t>
            </a:r>
            <a:r>
              <a:rPr lang="en-US" dirty="0" smtClean="0"/>
              <a:t>- </a:t>
            </a:r>
            <a:r>
              <a:rPr lang="en-US" dirty="0" err="1" smtClean="0"/>
              <a:t>transmite</a:t>
            </a:r>
            <a:r>
              <a:rPr lang="en-US" dirty="0" smtClean="0"/>
              <a:t> </a:t>
            </a:r>
            <a:r>
              <a:rPr lang="en-US" dirty="0"/>
              <a:t>tobacco rattle </a:t>
            </a:r>
            <a:r>
              <a:rPr lang="en-US" dirty="0" smtClean="0"/>
              <a:t>y </a:t>
            </a:r>
            <a:r>
              <a:rPr lang="en-US" dirty="0"/>
              <a:t>pea early browning </a:t>
            </a:r>
            <a:r>
              <a:rPr lang="en-US" dirty="0" smtClean="0"/>
              <a:t>virus</a:t>
            </a:r>
          </a:p>
          <a:p>
            <a:endParaRPr lang="en-US" dirty="0"/>
          </a:p>
          <a:p>
            <a:r>
              <a:rPr lang="en-US" i="1" dirty="0" err="1" smtClean="0">
                <a:hlinkClick r:id="rId3" action="ppaction://hlinkfile"/>
              </a:rPr>
              <a:t>Trichodorus</a:t>
            </a:r>
            <a:r>
              <a:rPr lang="en-US" i="1" dirty="0" smtClean="0">
                <a:hlinkClick r:id="rId3" action="ppaction://hlinkfile"/>
              </a:rPr>
              <a:t> </a:t>
            </a:r>
            <a:r>
              <a:rPr lang="en-US" i="1" dirty="0" err="1" smtClean="0">
                <a:hlinkClick r:id="rId3" action="ppaction://hlinkfile"/>
              </a:rPr>
              <a:t>similis</a:t>
            </a:r>
            <a:r>
              <a:rPr lang="en-US" i="1" dirty="0" smtClean="0">
                <a:hlinkClick r:id="rId3" action="ppaction://hlinkfile"/>
              </a:rPr>
              <a:t> </a:t>
            </a:r>
            <a:r>
              <a:rPr lang="en-US" i="1" dirty="0" smtClean="0"/>
              <a:t>- </a:t>
            </a:r>
            <a:r>
              <a:rPr lang="en-US" dirty="0" err="1" smtClean="0"/>
              <a:t>transmite</a:t>
            </a:r>
            <a:r>
              <a:rPr lang="en-US" dirty="0" smtClean="0"/>
              <a:t> </a:t>
            </a:r>
            <a:r>
              <a:rPr lang="en-US" dirty="0"/>
              <a:t>tobacco rattle </a:t>
            </a:r>
            <a:r>
              <a:rPr lang="en-US" dirty="0" smtClean="0"/>
              <a:t>virus</a:t>
            </a:r>
          </a:p>
          <a:p>
            <a:endParaRPr lang="en-US" dirty="0"/>
          </a:p>
          <a:p>
            <a:r>
              <a:rPr lang="es-ES" dirty="0"/>
              <a:t>Al menos 14 especies de </a:t>
            </a:r>
            <a:r>
              <a:rPr lang="es-ES" dirty="0" err="1"/>
              <a:t>Trichodoridae</a:t>
            </a:r>
            <a:r>
              <a:rPr lang="es-ES" dirty="0"/>
              <a:t> se ha demostrado que </a:t>
            </a:r>
            <a:r>
              <a:rPr lang="es-ES" dirty="0" smtClean="0"/>
              <a:t>vectores de virus </a:t>
            </a:r>
            <a:r>
              <a:rPr lang="es-ES" dirty="0" err="1" smtClean="0"/>
              <a:t>Tobra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Tipo M </a:t>
            </a:r>
            <a:r>
              <a:rPr lang="es-ES" dirty="0" err="1" smtClean="0"/>
              <a:t>tobacco</a:t>
            </a:r>
            <a:r>
              <a:rPr lang="es-ES" dirty="0" smtClean="0"/>
              <a:t> </a:t>
            </a:r>
            <a:r>
              <a:rPr lang="es-ES" dirty="0" err="1" smtClean="0"/>
              <a:t>rattle</a:t>
            </a:r>
            <a:r>
              <a:rPr lang="es-ES" dirty="0" smtClean="0"/>
              <a:t> </a:t>
            </a:r>
            <a:r>
              <a:rPr lang="es-ES" dirty="0"/>
              <a:t>virus </a:t>
            </a:r>
            <a:r>
              <a:rPr lang="es-ES" dirty="0" smtClean="0"/>
              <a:t>aislamientos son </a:t>
            </a:r>
            <a:r>
              <a:rPr lang="es-ES" dirty="0" err="1"/>
              <a:t>multi</a:t>
            </a:r>
            <a:r>
              <a:rPr lang="es-ES" dirty="0"/>
              <a:t>-componente con partículas </a:t>
            </a:r>
            <a:r>
              <a:rPr lang="es-ES" dirty="0" smtClean="0"/>
              <a:t>larga </a:t>
            </a:r>
            <a:r>
              <a:rPr lang="es-ES" dirty="0"/>
              <a:t>(ARN-1) y cortos (ARN-2) </a:t>
            </a:r>
            <a:r>
              <a:rPr lang="es-ES" dirty="0" smtClean="0"/>
              <a:t>(</a:t>
            </a:r>
            <a:r>
              <a:rPr lang="es-ES" dirty="0" err="1"/>
              <a:t>Mojtahedi</a:t>
            </a:r>
            <a:r>
              <a:rPr lang="es-ES" dirty="0"/>
              <a:t> et al, </a:t>
            </a:r>
            <a:r>
              <a:rPr lang="es-ES" dirty="0" smtClean="0"/>
              <a:t>2000) que </a:t>
            </a:r>
            <a:r>
              <a:rPr lang="es-ES" dirty="0"/>
              <a:t>el código para la síntesis de proteína </a:t>
            </a:r>
            <a:r>
              <a:rPr lang="es-ES" dirty="0" smtClean="0"/>
              <a:t>cubierta.  Es </a:t>
            </a:r>
            <a:r>
              <a:rPr lang="es-ES" dirty="0"/>
              <a:t>transmiten fácilmente mecánicamente y por </a:t>
            </a:r>
            <a:r>
              <a:rPr lang="es-ES" dirty="0" err="1" smtClean="0"/>
              <a:t>Trichodoridae</a:t>
            </a:r>
            <a:r>
              <a:rPr lang="es-ES" dirty="0" smtClean="0"/>
              <a:t> (Stevenson </a:t>
            </a:r>
            <a:r>
              <a:rPr lang="es-ES" dirty="0"/>
              <a:t>et al., 2001</a:t>
            </a:r>
            <a:r>
              <a:rPr lang="es-ES" dirty="0" smtClean="0"/>
              <a:t>).</a:t>
            </a:r>
          </a:p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>Tipo </a:t>
            </a:r>
            <a:r>
              <a:rPr lang="es-ES" dirty="0" smtClean="0"/>
              <a:t>NM virus aislamientos sólo </a:t>
            </a:r>
            <a:r>
              <a:rPr lang="es-ES" dirty="0"/>
              <a:t>contienen ARN-1. Pueden ser la savia de transmisión y se mueven a través de la planta de forma sistémica. </a:t>
            </a:r>
            <a:r>
              <a:rPr lang="es-ES" dirty="0" smtClean="0"/>
              <a:t> Puesto </a:t>
            </a:r>
            <a:r>
              <a:rPr lang="es-ES" dirty="0"/>
              <a:t>que no codifican para la síntesis de proteína </a:t>
            </a:r>
            <a:r>
              <a:rPr lang="es-ES" dirty="0" smtClean="0"/>
              <a:t>cubierta </a:t>
            </a:r>
            <a:r>
              <a:rPr lang="es-ES" dirty="0"/>
              <a:t>no se transmiten por los nematodos </a:t>
            </a:r>
            <a:r>
              <a:rPr lang="es-ES" dirty="0" err="1" smtClean="0"/>
              <a:t>Trichodoridae</a:t>
            </a:r>
            <a:r>
              <a:rPr lang="es-ES" dirty="0" smtClean="0"/>
              <a:t> </a:t>
            </a:r>
            <a:r>
              <a:rPr lang="es-ES" dirty="0"/>
              <a:t>(Dale et al., 2004).</a:t>
            </a:r>
            <a:endParaRPr lang="es-E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7897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57200"/>
            <a:ext cx="5210175" cy="60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57200"/>
            <a:ext cx="3752850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76200"/>
            <a:ext cx="211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Corky </a:t>
            </a:r>
            <a:r>
              <a:rPr lang="en-US" dirty="0" err="1" smtClean="0"/>
              <a:t>Ringspot</a:t>
            </a:r>
            <a:r>
              <a:rPr lang="en-US" dirty="0" smtClean="0"/>
              <a:t> Virus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52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659</Words>
  <Application>Microsoft Office PowerPoint</Application>
  <PresentationFormat>On-screen Show (4:3)</PresentationFormat>
  <Paragraphs>67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reviewer</dc:creator>
  <cp:lastModifiedBy>reviewer</cp:lastModifiedBy>
  <cp:revision>25</cp:revision>
  <dcterms:created xsi:type="dcterms:W3CDTF">2012-08-15T23:21:40Z</dcterms:created>
  <dcterms:modified xsi:type="dcterms:W3CDTF">2012-08-17T21:03:50Z</dcterms:modified>
</cp:coreProperties>
</file>