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528" r:id="rId2"/>
    <p:sldId id="521" r:id="rId3"/>
    <p:sldId id="517" r:id="rId4"/>
    <p:sldId id="559" r:id="rId5"/>
    <p:sldId id="524" r:id="rId6"/>
    <p:sldId id="525" r:id="rId7"/>
    <p:sldId id="546" r:id="rId8"/>
    <p:sldId id="544" r:id="rId9"/>
    <p:sldId id="539" r:id="rId10"/>
    <p:sldId id="547" r:id="rId11"/>
    <p:sldId id="533" r:id="rId12"/>
    <p:sldId id="534" r:id="rId13"/>
    <p:sldId id="540" r:id="rId14"/>
    <p:sldId id="535" r:id="rId15"/>
    <p:sldId id="543" r:id="rId16"/>
    <p:sldId id="498" r:id="rId17"/>
    <p:sldId id="499" r:id="rId18"/>
    <p:sldId id="518" r:id="rId19"/>
    <p:sldId id="471" r:id="rId20"/>
    <p:sldId id="473" r:id="rId21"/>
    <p:sldId id="474" r:id="rId22"/>
    <p:sldId id="475" r:id="rId23"/>
    <p:sldId id="470" r:id="rId24"/>
    <p:sldId id="476" r:id="rId25"/>
    <p:sldId id="548" r:id="rId26"/>
    <p:sldId id="472" r:id="rId27"/>
    <p:sldId id="513" r:id="rId28"/>
    <p:sldId id="514" r:id="rId29"/>
    <p:sldId id="515" r:id="rId30"/>
    <p:sldId id="545" r:id="rId31"/>
    <p:sldId id="532" r:id="rId32"/>
    <p:sldId id="549" r:id="rId33"/>
    <p:sldId id="550" r:id="rId34"/>
    <p:sldId id="541" r:id="rId35"/>
    <p:sldId id="551" r:id="rId36"/>
    <p:sldId id="555" r:id="rId37"/>
    <p:sldId id="556" r:id="rId38"/>
    <p:sldId id="557" r:id="rId39"/>
    <p:sldId id="285" r:id="rId40"/>
    <p:sldId id="558" r:id="rId41"/>
    <p:sldId id="530" r:id="rId4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606" autoAdjust="0"/>
    <p:restoredTop sz="83905" autoAdjust="0"/>
  </p:normalViewPr>
  <p:slideViewPr>
    <p:cSldViewPr>
      <p:cViewPr>
        <p:scale>
          <a:sx n="220" d="100"/>
          <a:sy n="220" d="100"/>
        </p:scale>
        <p:origin x="-7356" y="-26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pitchFamily="18" charset="0"/>
              </a:defRPr>
            </a:lvl1pPr>
          </a:lstStyle>
          <a:p>
            <a:fld id="{9EA3A395-7337-45D3-9CFA-C24A881420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84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i="1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i="1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i="1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i="1">
                <a:latin typeface="Times New Roman" pitchFamily="18" charset="0"/>
              </a:defRPr>
            </a:lvl1pPr>
          </a:lstStyle>
          <a:p>
            <a:fld id="{D751FAC3-051C-4B46-9324-2F1213800A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051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AA195-E3E5-4EB6-9AAE-0B724AC7E2E4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EF23F1-CAE6-493F-8D58-575000E1159D}" type="slidenum">
              <a:rPr lang="en-US"/>
              <a:pPr/>
              <a:t>3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/>
              <a:t>Nematode faunal analysis provides a useful tool in assessing this structure, function, and probably the resilience of the soil food web because:</a:t>
            </a:r>
          </a:p>
          <a:p>
            <a:pPr>
              <a:spcBef>
                <a:spcPct val="0"/>
              </a:spcBef>
            </a:pPr>
            <a:r>
              <a:rPr lang="en-US"/>
              <a:t>The most abundant of the metazoa</a:t>
            </a:r>
          </a:p>
          <a:p>
            <a:pPr>
              <a:spcBef>
                <a:spcPct val="0"/>
              </a:spcBef>
            </a:pPr>
            <a:r>
              <a:rPr lang="en-US"/>
              <a:t>Occupy key positions in soil food webs</a:t>
            </a:r>
          </a:p>
          <a:p>
            <a:pPr>
              <a:spcBef>
                <a:spcPct val="0"/>
              </a:spcBef>
            </a:pPr>
            <a:r>
              <a:rPr lang="en-US"/>
              <a:t>Standard extraction procedures</a:t>
            </a:r>
          </a:p>
          <a:p>
            <a:pPr>
              <a:spcBef>
                <a:spcPct val="0"/>
              </a:spcBef>
            </a:pPr>
            <a:r>
              <a:rPr lang="en-US"/>
              <a:t>Identification based on morphology</a:t>
            </a:r>
          </a:p>
          <a:p>
            <a:pPr>
              <a:spcBef>
                <a:spcPct val="0"/>
              </a:spcBef>
            </a:pPr>
            <a:r>
              <a:rPr lang="en-US"/>
              <a:t>Clear relationship between structure and function</a:t>
            </a:r>
          </a:p>
          <a:p>
            <a:pPr>
              <a:spcBef>
                <a:spcPct val="0"/>
              </a:spcBef>
            </a:pPr>
            <a:r>
              <a:rPr lang="en-US"/>
              <a:t>Each sample has high intrinsic information value :</a:t>
            </a:r>
          </a:p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1FAC3-051C-4B46-9324-2F1213800A5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74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1FAC3-051C-4B46-9324-2F1213800A5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Effector proteins originating from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subventral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and dorsal esophageal gland cells are secreted through the stylet  into plant cells.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Cell-wall degrading enzymes facilitate nematode migration through root tissues.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Host proteins are targeted by nematode effectors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Effector proteins containing a nuclear localization signals move to the plant nucleus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Nematode secreted ubiquitin extension proteins alter cell protein degradation pathways.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Chorismate mutase disrupts salicylic acid signaling.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Upregulation of auxin influx transport proteins and downregulation of PIN1 auxin transporter leads to local accumulation of auxin.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Shifting of PIN3 auxin efflux carrier to the plasma membranes delivers auxin to adjacent cells.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Other putative nematode effectors are not pictured, including include proteases, venom-allergen proteins,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calreticulin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MAP-1, RBP-1,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NodL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1FAC3-051C-4B46-9324-2F1213800A5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74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06D13-6BF6-44C3-8BE8-4C50FAB08A8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416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5ECCC-94C3-417E-B0FA-C6A87BFCB7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07280-E598-4BBF-A40A-00562E0656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B3A30-5336-408A-87E2-8BE20C1AFC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E3285E7-1883-4C41-9BF8-1FDAAEC337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DB5C7-039E-420E-83F3-004999FF5E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3F2F1-A08D-415D-8E7F-87D2C038B3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1C459-B233-4E14-A848-717034BD66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C2225-0167-4238-A2B4-EED330C998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7653B-D971-4B66-B915-E923CD339C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08972-A1A3-486D-A0C5-86C2AC827D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565F8-294C-4672-A81D-EE2F465929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4B780-D52C-465E-B8C0-7A01C4FC0A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9A6129D9-ADC0-4B96-87A7-E4C7A287F68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jpg"/><Relationship Id="rId2" Type="http://schemas.openxmlformats.org/officeDocument/2006/relationships/hyperlink" Target="http://www.google.com/url?sa=i&amp;rct=j&amp;q=&amp;esrc=s&amp;source=images&amp;cd=&amp;cad=rja&amp;uact=8&amp;ved=0CAcQjRxqFQoTCJ3j8f3b6MgCFQLaYwodrksEIQ&amp;url=http://www.extension.umn.edu/agriculture/soybean/soybean-cyst-nematode/lifecycle.html&amp;psig=AFQjCNGm1p3mH8dzc1Rxmoe0gkZknRme3g&amp;ust=144624366317423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hyperlink" Target="http://www.google.com/url?sa=i&amp;rct=j&amp;q=&amp;esrc=s&amp;source=images&amp;cd=&amp;cad=rja&amp;uact=8&amp;ved=0CAcQjRxqFQoTCIGB_MXa6MgCFUPPYwodhz4G6w&amp;url=http://www.ipm.iastate.edu/ipm/icm/2007/7-30/nematode.html&amp;psig=AFQjCNFeA9IC0X7BHdfD8aOEepJjQBY4rQ&amp;ust=1446243232792176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8.jpeg"/><Relationship Id="rId18" Type="http://schemas.openxmlformats.org/officeDocument/2006/relationships/image" Target="../media/image10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3.png"/><Relationship Id="rId12" Type="http://schemas.openxmlformats.org/officeDocument/2006/relationships/image" Target="../media/image97.jpeg"/><Relationship Id="rId17" Type="http://schemas.openxmlformats.org/officeDocument/2006/relationships/image" Target="../media/image102.jpeg"/><Relationship Id="rId2" Type="http://schemas.openxmlformats.org/officeDocument/2006/relationships/video" Target="../media/media1.WMV"/><Relationship Id="rId16" Type="http://schemas.openxmlformats.org/officeDocument/2006/relationships/image" Target="../media/image101.jpg"/><Relationship Id="rId1" Type="http://schemas.microsoft.com/office/2007/relationships/media" Target="../media/media1.WMV"/><Relationship Id="rId6" Type="http://schemas.openxmlformats.org/officeDocument/2006/relationships/image" Target="../media/image92.png"/><Relationship Id="rId11" Type="http://schemas.openxmlformats.org/officeDocument/2006/relationships/image" Target="../media/image96.jpeg"/><Relationship Id="rId5" Type="http://schemas.openxmlformats.org/officeDocument/2006/relationships/image" Target="../media/image91.jpeg"/><Relationship Id="rId15" Type="http://schemas.openxmlformats.org/officeDocument/2006/relationships/image" Target="../media/image100.jpg"/><Relationship Id="rId10" Type="http://schemas.openxmlformats.org/officeDocument/2006/relationships/image" Target="../media/image9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jpeg"/><Relationship Id="rId1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hyperlink" Target="https://acrobeles.files.wordpress.com/2013/11/erikblog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wmf"/><Relationship Id="rId4" Type="http://schemas.openxmlformats.org/officeDocument/2006/relationships/image" Target="../media/image12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https://www.google.com/url?sa=i&amp;rct=j&amp;q=&amp;esrc=s&amp;source=images&amp;cd=&amp;cad=rja&amp;uact=8&amp;ved=0CAcQjRxqFQoTCJWJzKbH8sgCFQrBYwodd5wAEw&amp;url=https://biologycellsunitwikisp07.wikispaces.com/Evolution,%2BTaxonomy%2Band%2BEcology%2BUnit&amp;bvm=bv.106379543,d.cGc&amp;psig=AFQjCNHZcCyfPhcOi9VC1ETIJsQk-25Khg&amp;ust=1446581767056826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hyperlink" Target="http://www.google.com/url?sa=i&amp;rct=j&amp;q=&amp;esrc=s&amp;source=images&amp;cd=&amp;cad=rja&amp;uact=8&amp;ved=0CAcQjRxqFQoTCJ6PuNDB8sgCFQ7NYwodLGEMIQ&amp;url=http://pixgood.com/nematode-cross-section.html&amp;psig=AFQjCNEYlQeiFDM8rh0KZYYvKWtbjrAYqA&amp;ust=1446580025289810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mononchus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09600" y="3505200"/>
            <a:ext cx="2012950" cy="3048000"/>
          </a:xfrm>
          <a:prstGeom prst="rect">
            <a:avLst/>
          </a:prstGeom>
          <a:noFill/>
        </p:spPr>
      </p:pic>
      <p:pic>
        <p:nvPicPr>
          <p:cNvPr id="182275" name="Picture 3" descr="aphelenchus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248400" y="3276600"/>
            <a:ext cx="2895600" cy="1920875"/>
          </a:xfrm>
          <a:prstGeom prst="rect">
            <a:avLst/>
          </a:prstGeom>
          <a:noFill/>
        </p:spPr>
      </p:pic>
      <p:pic>
        <p:nvPicPr>
          <p:cNvPr id="182276" name="Picture 4" descr="cruznema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34200" y="685800"/>
            <a:ext cx="1416050" cy="2362200"/>
          </a:xfrm>
          <a:prstGeom prst="rect">
            <a:avLst/>
          </a:prstGeom>
          <a:noFill/>
        </p:spPr>
      </p:pic>
      <p:pic>
        <p:nvPicPr>
          <p:cNvPr id="182277" name="Picture 5" descr="Slide_2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 l="-23" r="885" b="893"/>
          <a:stretch>
            <a:fillRect/>
          </a:stretch>
        </p:blipFill>
        <p:spPr bwMode="auto">
          <a:xfrm>
            <a:off x="3429000" y="914400"/>
            <a:ext cx="2135188" cy="2362200"/>
          </a:xfrm>
          <a:prstGeom prst="rect">
            <a:avLst/>
          </a:prstGeom>
          <a:noFill/>
        </p:spPr>
      </p:pic>
      <p:pic>
        <p:nvPicPr>
          <p:cNvPr id="182278" name="Picture 6" descr="eudorylaimus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895600" y="4038600"/>
            <a:ext cx="3167063" cy="2087563"/>
          </a:xfrm>
          <a:prstGeom prst="rect">
            <a:avLst/>
          </a:prstGeom>
          <a:noFill/>
        </p:spPr>
      </p:pic>
      <p:sp>
        <p:nvSpPr>
          <p:cNvPr id="182281" name="Rectangle 9"/>
          <p:cNvSpPr>
            <a:spLocks noChangeArrowheads="1"/>
          </p:cNvSpPr>
          <p:nvPr/>
        </p:nvSpPr>
        <p:spPr bwMode="auto">
          <a:xfrm>
            <a:off x="0" y="762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Plant and Soil Nematodes</a:t>
            </a:r>
          </a:p>
        </p:txBody>
      </p:sp>
      <p:sp>
        <p:nvSpPr>
          <p:cNvPr id="182282" name="Rectangle 10"/>
          <p:cNvSpPr>
            <a:spLocks noChangeArrowheads="1"/>
          </p:cNvSpPr>
          <p:nvPr/>
        </p:nvSpPr>
        <p:spPr bwMode="auto">
          <a:xfrm>
            <a:off x="609600" y="2209800"/>
            <a:ext cx="7848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200" dirty="0"/>
              <a:t>Howard Ferris</a:t>
            </a:r>
          </a:p>
          <a:p>
            <a:pPr marL="342900" indent="-342900" algn="ctr">
              <a:spcBef>
                <a:spcPct val="20000"/>
              </a:spcBef>
            </a:pPr>
            <a:endParaRPr lang="en-US" sz="2000" dirty="0"/>
          </a:p>
          <a:p>
            <a:pPr marL="342900" indent="-342900" algn="ctr">
              <a:spcBef>
                <a:spcPct val="20000"/>
              </a:spcBef>
            </a:pPr>
            <a:r>
              <a:rPr lang="en-US" sz="2800" dirty="0"/>
              <a:t>Department of Entomology and Nematology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800" dirty="0"/>
              <a:t>University of California, Davis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800" dirty="0"/>
              <a:t>hferris@ucdavis.edu</a:t>
            </a:r>
          </a:p>
          <a:p>
            <a:pPr marL="342900" indent="-342900" algn="ctr">
              <a:spcBef>
                <a:spcPct val="20000"/>
              </a:spcBef>
            </a:pPr>
            <a:endParaRPr lang="en-US" sz="2000" dirty="0"/>
          </a:p>
          <a:p>
            <a:pPr marL="342900" indent="-342900" algn="ctr">
              <a:spcBef>
                <a:spcPct val="20000"/>
              </a:spcBef>
            </a:pPr>
            <a:r>
              <a:rPr lang="en-US" sz="2800" dirty="0"/>
              <a:t>November, 2015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801740" y="6243935"/>
            <a:ext cx="5732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http://plpnemweb.ucdavis.edu/Nemaplex</a:t>
            </a:r>
          </a:p>
        </p:txBody>
      </p:sp>
    </p:spTree>
    <p:extLst>
      <p:ext uri="{BB962C8B-B14F-4D97-AF65-F5344CB8AC3E}">
        <p14:creationId xmlns:p14="http://schemas.microsoft.com/office/powerpoint/2010/main" val="415799155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plant-parasitic nematod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659276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833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4"/>
          <p:cNvGrpSpPr>
            <a:grpSpLocks/>
          </p:cNvGrpSpPr>
          <p:nvPr/>
        </p:nvGrpSpPr>
        <p:grpSpPr bwMode="auto">
          <a:xfrm>
            <a:off x="106363" y="304800"/>
            <a:ext cx="8961437" cy="6129338"/>
            <a:chOff x="106680" y="304800"/>
            <a:chExt cx="8961121" cy="6129754"/>
          </a:xfrm>
        </p:grpSpPr>
        <p:pic>
          <p:nvPicPr>
            <p:cNvPr id="21507" name="Picture 2" descr="http://www.grin.com/object/external_document.243982/a22cc9ffa0fe85de091ccab5bc6aa64d_LARG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" y="983494"/>
              <a:ext cx="8961121" cy="251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 descr="http://www.sciencephoto.com/image/79518/large/C0015116-Acetobacter_Aceti_Bacteria-SPL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885" y="4865132"/>
              <a:ext cx="1586956" cy="118872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1448070" y="3646715"/>
              <a:ext cx="457184" cy="1141489"/>
            </a:xfrm>
            <a:prstGeom prst="straightConnector1">
              <a:avLst/>
            </a:prstGeom>
            <a:ln w="50800"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1600464" y="3494304"/>
              <a:ext cx="2590709" cy="1370105"/>
            </a:xfrm>
            <a:prstGeom prst="straightConnector1">
              <a:avLst/>
            </a:prstGeom>
            <a:ln w="50800"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ight Arrow 6"/>
            <p:cNvSpPr/>
            <p:nvPr/>
          </p:nvSpPr>
          <p:spPr>
            <a:xfrm>
              <a:off x="2972016" y="4178563"/>
              <a:ext cx="4800431" cy="685847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512" name="TextBox 7"/>
            <p:cNvSpPr txBox="1">
              <a:spLocks noChangeArrowheads="1"/>
            </p:cNvSpPr>
            <p:nvPr/>
          </p:nvSpPr>
          <p:spPr bwMode="auto">
            <a:xfrm>
              <a:off x="3048000" y="4299466"/>
              <a:ext cx="29722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" altLang="en-US" dirty="0"/>
                <a:t>horizontal gene transfer</a:t>
              </a:r>
              <a:r>
                <a:rPr lang="en-US" altLang="en-US" dirty="0"/>
                <a:t>- HGT</a:t>
              </a:r>
            </a:p>
          </p:txBody>
        </p:sp>
        <p:sp>
          <p:nvSpPr>
            <p:cNvPr id="21513" name="TextBox 8"/>
            <p:cNvSpPr txBox="1">
              <a:spLocks noChangeArrowheads="1"/>
            </p:cNvSpPr>
            <p:nvPr/>
          </p:nvSpPr>
          <p:spPr bwMode="auto">
            <a:xfrm>
              <a:off x="2804730" y="4941332"/>
              <a:ext cx="43869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cellulases – GHF5- glycoside hydrolase family</a:t>
              </a:r>
            </a:p>
          </p:txBody>
        </p:sp>
        <p:sp>
          <p:nvSpPr>
            <p:cNvPr id="21514" name="TextBox 9"/>
            <p:cNvSpPr txBox="1">
              <a:spLocks noChangeArrowheads="1"/>
            </p:cNvSpPr>
            <p:nvPr/>
          </p:nvSpPr>
          <p:spPr bwMode="auto">
            <a:xfrm>
              <a:off x="4114800" y="5369838"/>
              <a:ext cx="20062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" altLang="en-US"/>
                <a:t>chorismate mutase</a:t>
              </a:r>
            </a:p>
          </p:txBody>
        </p:sp>
        <p:sp>
          <p:nvSpPr>
            <p:cNvPr id="21515" name="TextBox 10"/>
            <p:cNvSpPr txBox="1">
              <a:spLocks noChangeArrowheads="1"/>
            </p:cNvSpPr>
            <p:nvPr/>
          </p:nvSpPr>
          <p:spPr bwMode="auto">
            <a:xfrm>
              <a:off x="3124200" y="304800"/>
              <a:ext cx="33185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" altLang="en-US"/>
                <a:t>the evolution of plant parasitism</a:t>
              </a:r>
            </a:p>
          </p:txBody>
        </p:sp>
        <p:sp>
          <p:nvSpPr>
            <p:cNvPr id="21516" name="TextBox 11"/>
            <p:cNvSpPr txBox="1">
              <a:spLocks noChangeArrowheads="1"/>
            </p:cNvSpPr>
            <p:nvPr/>
          </p:nvSpPr>
          <p:spPr bwMode="auto">
            <a:xfrm>
              <a:off x="1351588" y="3258057"/>
              <a:ext cx="154401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Rhabditoidea</a:t>
              </a:r>
            </a:p>
          </p:txBody>
        </p:sp>
        <p:sp>
          <p:nvSpPr>
            <p:cNvPr id="21517" name="TextBox 12"/>
            <p:cNvSpPr txBox="1">
              <a:spLocks noChangeArrowheads="1"/>
            </p:cNvSpPr>
            <p:nvPr/>
          </p:nvSpPr>
          <p:spPr bwMode="auto">
            <a:xfrm>
              <a:off x="4343400" y="3258057"/>
              <a:ext cx="173637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Cephaloboidea</a:t>
              </a:r>
            </a:p>
          </p:txBody>
        </p:sp>
        <p:sp>
          <p:nvSpPr>
            <p:cNvPr id="21518" name="TextBox 13"/>
            <p:cNvSpPr txBox="1">
              <a:spLocks noChangeArrowheads="1"/>
            </p:cNvSpPr>
            <p:nvPr/>
          </p:nvSpPr>
          <p:spPr bwMode="auto">
            <a:xfrm>
              <a:off x="6990323" y="3258057"/>
              <a:ext cx="1544077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Tylenchoidea</a:t>
              </a:r>
            </a:p>
          </p:txBody>
        </p:sp>
        <p:sp>
          <p:nvSpPr>
            <p:cNvPr id="21519" name="TextBox 1"/>
            <p:cNvSpPr txBox="1">
              <a:spLocks noChangeArrowheads="1"/>
            </p:cNvSpPr>
            <p:nvPr/>
          </p:nvSpPr>
          <p:spPr bwMode="auto">
            <a:xfrm>
              <a:off x="609600" y="6096000"/>
              <a:ext cx="86215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600"/>
                <a:t>bacteria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1320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9"/>
          <p:cNvGrpSpPr>
            <a:grpSpLocks/>
          </p:cNvGrpSpPr>
          <p:nvPr/>
        </p:nvGrpSpPr>
        <p:grpSpPr bwMode="auto">
          <a:xfrm>
            <a:off x="457200" y="304800"/>
            <a:ext cx="7878763" cy="5943600"/>
            <a:chOff x="457200" y="304800"/>
            <a:chExt cx="7879080" cy="5943600"/>
          </a:xfrm>
        </p:grpSpPr>
        <p:grpSp>
          <p:nvGrpSpPr>
            <p:cNvPr id="22531" name="Group 1"/>
            <p:cNvGrpSpPr>
              <a:grpSpLocks/>
            </p:cNvGrpSpPr>
            <p:nvPr/>
          </p:nvGrpSpPr>
          <p:grpSpPr bwMode="auto">
            <a:xfrm>
              <a:off x="457200" y="990600"/>
              <a:ext cx="7879080" cy="4953000"/>
              <a:chOff x="457200" y="990600"/>
              <a:chExt cx="7879080" cy="4953000"/>
            </a:xfrm>
          </p:grpSpPr>
          <p:pic>
            <p:nvPicPr>
              <p:cNvPr id="3" name="Picture 2" descr="http://www.forestpests.org/images/768x512/1442032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20875"/>
                <a:ext cx="2468880" cy="164592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536" name="Group 3"/>
              <p:cNvGrpSpPr>
                <a:grpSpLocks/>
              </p:cNvGrpSpPr>
              <p:nvPr/>
            </p:nvGrpSpPr>
            <p:grpSpPr bwMode="auto">
              <a:xfrm>
                <a:off x="4800600" y="1371600"/>
                <a:ext cx="609600" cy="2926080"/>
                <a:chOff x="4648200" y="228600"/>
                <a:chExt cx="609600" cy="2926080"/>
              </a:xfrm>
            </p:grpSpPr>
            <p:pic>
              <p:nvPicPr>
                <p:cNvPr id="22544" name="Picture 4" descr="http://insect.naas.go.kr/class_key/nem_img/232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08" r="80078" b="29797"/>
                <a:stretch>
                  <a:fillRect/>
                </a:stretch>
              </p:blipFill>
              <p:spPr bwMode="auto">
                <a:xfrm>
                  <a:off x="4648200" y="228600"/>
                  <a:ext cx="481087" cy="29260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4953188" y="228600"/>
                  <a:ext cx="304813" cy="381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5029391" y="609600"/>
                  <a:ext cx="228609" cy="381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4648375" y="304800"/>
                  <a:ext cx="76203" cy="1143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22537" name="TextBox 4"/>
              <p:cNvSpPr txBox="1">
                <a:spLocks noChangeArrowheads="1"/>
              </p:cNvSpPr>
              <p:nvPr/>
            </p:nvSpPr>
            <p:spPr bwMode="auto">
              <a:xfrm>
                <a:off x="5334000" y="3581400"/>
                <a:ext cx="240482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400" i="1"/>
                  <a:t>Bursaphelenchus xylophilus</a:t>
                </a:r>
              </a:p>
            </p:txBody>
          </p:sp>
          <p:pic>
            <p:nvPicPr>
              <p:cNvPr id="6" name="Picture 6" descr="http://www.forestryimages.org/images/768x512/0660050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1200" y="4297680"/>
                <a:ext cx="2468880" cy="164592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8" descr="http://www.mold.ph/chaeto1.jp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46" t="9654" r="18347" b="10013"/>
              <a:stretch/>
            </p:blipFill>
            <p:spPr bwMode="auto">
              <a:xfrm>
                <a:off x="457200" y="2560320"/>
                <a:ext cx="1782286" cy="173736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" name="Straight Arrow Connector 7"/>
              <p:cNvCxnSpPr/>
              <p:nvPr/>
            </p:nvCxnSpPr>
            <p:spPr>
              <a:xfrm flipV="1">
                <a:off x="2314650" y="2971800"/>
                <a:ext cx="2433736" cy="382588"/>
              </a:xfrm>
              <a:prstGeom prst="straightConnector1">
                <a:avLst/>
              </a:prstGeom>
              <a:ln w="50800">
                <a:solidFill>
                  <a:schemeClr val="tx2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ight Arrow 8"/>
              <p:cNvSpPr/>
              <p:nvPr/>
            </p:nvSpPr>
            <p:spPr>
              <a:xfrm>
                <a:off x="712798" y="5137150"/>
                <a:ext cx="4800793" cy="730250"/>
              </a:xfrm>
              <a:prstGeom prst="rightArrow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2542" name="TextBox 11"/>
              <p:cNvSpPr txBox="1">
                <a:spLocks noChangeArrowheads="1"/>
              </p:cNvSpPr>
              <p:nvPr/>
            </p:nvSpPr>
            <p:spPr bwMode="auto">
              <a:xfrm>
                <a:off x="4267200" y="990600"/>
                <a:ext cx="183896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/>
                  <a:t>Aphelenchoidea</a:t>
                </a:r>
              </a:p>
            </p:txBody>
          </p:sp>
          <p:sp>
            <p:nvSpPr>
              <p:cNvPr id="22543" name="TextBox 13"/>
              <p:cNvSpPr txBox="1">
                <a:spLocks noChangeArrowheads="1"/>
              </p:cNvSpPr>
              <p:nvPr/>
            </p:nvSpPr>
            <p:spPr bwMode="auto">
              <a:xfrm>
                <a:off x="963717" y="2057400"/>
                <a:ext cx="74571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600"/>
                  <a:t>fungus</a:t>
                </a:r>
              </a:p>
            </p:txBody>
          </p:sp>
        </p:grpSp>
        <p:sp>
          <p:nvSpPr>
            <p:cNvPr id="22532" name="TextBox 19"/>
            <p:cNvSpPr txBox="1">
              <a:spLocks noChangeArrowheads="1"/>
            </p:cNvSpPr>
            <p:nvPr/>
          </p:nvSpPr>
          <p:spPr bwMode="auto">
            <a:xfrm>
              <a:off x="829161" y="5269468"/>
              <a:ext cx="29722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" altLang="en-US" dirty="0"/>
                <a:t>horizontal gene transfer</a:t>
              </a:r>
              <a:r>
                <a:rPr lang="en-US" altLang="en-US" dirty="0"/>
                <a:t>- HGT</a:t>
              </a:r>
            </a:p>
          </p:txBody>
        </p:sp>
        <p:sp>
          <p:nvSpPr>
            <p:cNvPr id="22533" name="TextBox 20"/>
            <p:cNvSpPr txBox="1">
              <a:spLocks noChangeArrowheads="1"/>
            </p:cNvSpPr>
            <p:nvPr/>
          </p:nvSpPr>
          <p:spPr bwMode="auto">
            <a:xfrm>
              <a:off x="718493" y="5879068"/>
              <a:ext cx="45039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cellulases – GHF45- glycoside hydrolase family</a:t>
              </a:r>
            </a:p>
          </p:txBody>
        </p:sp>
        <p:sp>
          <p:nvSpPr>
            <p:cNvPr id="22534" name="TextBox 21"/>
            <p:cNvSpPr txBox="1">
              <a:spLocks noChangeArrowheads="1"/>
            </p:cNvSpPr>
            <p:nvPr/>
          </p:nvSpPr>
          <p:spPr bwMode="auto">
            <a:xfrm>
              <a:off x="2743200" y="304800"/>
              <a:ext cx="33185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s-ES" altLang="en-US"/>
                <a:t>the evolution of plant parasitism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8015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1600200"/>
            <a:ext cx="8458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/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Parasites that can only feed on a living host and must keep the host and its cells alive. </a:t>
            </a:r>
          </a:p>
          <a:p>
            <a:pPr lvl="0" indent="228600"/>
            <a:endParaRPr lang="en-US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indent="228600"/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Sedentary </a:t>
            </a:r>
            <a:r>
              <a:rPr lang="en-US" dirty="0" err="1">
                <a:latin typeface="Arial" pitchFamily="34" charset="0"/>
                <a:ea typeface="Calibri" pitchFamily="34" charset="0"/>
                <a:cs typeface="Arial" pitchFamily="34" charset="0"/>
              </a:rPr>
              <a:t>ecto</a:t>
            </a: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- and </a:t>
            </a:r>
            <a:r>
              <a:rPr lang="en-US" dirty="0" err="1">
                <a:latin typeface="Arial" pitchFamily="34" charset="0"/>
                <a:ea typeface="Calibri" pitchFamily="34" charset="0"/>
                <a:cs typeface="Arial" pitchFamily="34" charset="0"/>
              </a:rPr>
              <a:t>endoparasitic</a:t>
            </a: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 nematodes are in this category, for example, species of </a:t>
            </a:r>
            <a:r>
              <a:rPr lang="en-US" i="1" dirty="0" err="1">
                <a:latin typeface="Arial" pitchFamily="34" charset="0"/>
                <a:ea typeface="Calibri" pitchFamily="34" charset="0"/>
                <a:cs typeface="Arial" pitchFamily="34" charset="0"/>
              </a:rPr>
              <a:t>Meloidogyne</a:t>
            </a:r>
            <a:r>
              <a:rPr lang="en-US" i="1" dirty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i="1" dirty="0" err="1">
                <a:latin typeface="Arial" pitchFamily="34" charset="0"/>
                <a:ea typeface="Calibri" pitchFamily="34" charset="0"/>
                <a:cs typeface="Arial" pitchFamily="34" charset="0"/>
              </a:rPr>
              <a:t>Heterodera</a:t>
            </a:r>
            <a:r>
              <a:rPr lang="en-US" i="1" dirty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i="1" dirty="0" err="1">
                <a:latin typeface="Arial" pitchFamily="34" charset="0"/>
                <a:ea typeface="Calibri" pitchFamily="34" charset="0"/>
                <a:cs typeface="Arial" pitchFamily="34" charset="0"/>
              </a:rPr>
              <a:t>Xiphinema</a:t>
            </a:r>
            <a:r>
              <a:rPr lang="en-US" i="1" dirty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i="1" dirty="0" err="1">
                <a:latin typeface="Arial" pitchFamily="34" charset="0"/>
                <a:ea typeface="Calibri" pitchFamily="34" charset="0"/>
                <a:cs typeface="Arial" pitchFamily="34" charset="0"/>
              </a:rPr>
              <a:t>Tylenchulus</a:t>
            </a:r>
            <a:r>
              <a:rPr lang="en-US" i="1" dirty="0"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lang="en-US" i="1" dirty="0" err="1">
                <a:latin typeface="Arial" pitchFamily="34" charset="0"/>
                <a:ea typeface="Calibri" pitchFamily="34" charset="0"/>
                <a:cs typeface="Arial" pitchFamily="34" charset="0"/>
              </a:rPr>
              <a:t>Rotylenchulus</a:t>
            </a: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</a:p>
          <a:p>
            <a:pPr lvl="0" indent="228600"/>
            <a:endParaRPr lang="en-US" dirty="0">
              <a:latin typeface="Arial" pitchFamily="34" charset="0"/>
            </a:endParaRPr>
          </a:p>
          <a:p>
            <a:pPr lvl="0" indent="228600"/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Nematodes that withdraw contents from individual cells and then move to new feeding sites are considered </a:t>
            </a:r>
            <a:r>
              <a:rPr lang="en-US" u="sng" dirty="0">
                <a:latin typeface="Arial" pitchFamily="34" charset="0"/>
                <a:ea typeface="Calibri" pitchFamily="34" charset="0"/>
                <a:cs typeface="Arial" pitchFamily="34" charset="0"/>
              </a:rPr>
              <a:t>cell grazers</a:t>
            </a: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838200"/>
            <a:ext cx="3155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/>
            <a:r>
              <a:rPr lang="en-US" u="sng" dirty="0" err="1">
                <a:latin typeface="Arial" pitchFamily="34" charset="0"/>
                <a:ea typeface="Calibri" pitchFamily="34" charset="0"/>
                <a:cs typeface="Arial" pitchFamily="34" charset="0"/>
              </a:rPr>
              <a:t>Biotrophic</a:t>
            </a:r>
            <a:r>
              <a:rPr lang="en-US" u="sng" dirty="0">
                <a:latin typeface="Arial" pitchFamily="34" charset="0"/>
                <a:ea typeface="Calibri" pitchFamily="34" charset="0"/>
                <a:cs typeface="Arial" pitchFamily="34" charset="0"/>
              </a:rPr>
              <a:t> Parasites</a:t>
            </a:r>
            <a:endParaRPr lang="en-US" sz="1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675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3"/>
          <p:cNvGraphicFramePr>
            <a:graphicFrameLocks noChangeAspect="1"/>
          </p:cNvGraphicFramePr>
          <p:nvPr/>
        </p:nvGraphicFramePr>
        <p:xfrm>
          <a:off x="381000" y="92075"/>
          <a:ext cx="8143875" cy="676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780952" imgH="3971429" progId="MSPhotoEd.3">
                  <p:embed/>
                </p:oleObj>
              </mc:Choice>
              <mc:Fallback>
                <p:oleObj r:id="rId2" imgW="4780952" imgH="39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92075"/>
                        <a:ext cx="8143875" cy="676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 rot="20022297">
            <a:off x="-146374" y="2156569"/>
            <a:ext cx="9497215" cy="203132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eaLnBrk="1" hangingPunct="1"/>
            <a:endParaRPr lang="en-US" sz="18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800" dirty="0"/>
              <a:t>The sources of specific ETI systems are resistance genes.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800" dirty="0"/>
              <a:t> Some nematode effector ETS molecules have been identified.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800" dirty="0"/>
              <a:t>A recently-discovered candidate is the Hg30C02 effector protein of </a:t>
            </a:r>
            <a:r>
              <a:rPr lang="en-US" sz="1800" i="1" dirty="0" err="1"/>
              <a:t>Heterodera</a:t>
            </a:r>
            <a:r>
              <a:rPr lang="en-US" sz="1800" i="1" dirty="0"/>
              <a:t> </a:t>
            </a:r>
            <a:r>
              <a:rPr lang="en-US" sz="1800" i="1" dirty="0" err="1"/>
              <a:t>glycines</a:t>
            </a:r>
            <a:r>
              <a:rPr lang="en-US" sz="1800" i="1" dirty="0"/>
              <a:t>.</a:t>
            </a:r>
            <a:r>
              <a:rPr lang="en-US" sz="1800" dirty="0"/>
              <a:t> </a:t>
            </a:r>
          </a:p>
          <a:p>
            <a:pPr eaLnBrk="1" hangingPunct="1"/>
            <a:endParaRPr lang="en-US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253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71745"/>
            <a:ext cx="9144000" cy="6557655"/>
            <a:chOff x="0" y="10"/>
            <a:chExt cx="9144000" cy="6557655"/>
          </a:xfrm>
        </p:grpSpPr>
        <p:pic>
          <p:nvPicPr>
            <p:cNvPr id="1966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"/>
              <a:ext cx="9144000" cy="6384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6200" y="6096000"/>
              <a:ext cx="90678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Gheysen</a:t>
              </a:r>
              <a:r>
                <a:rPr lang="en-US" sz="1200" dirty="0"/>
                <a:t>, G. and </a:t>
              </a:r>
              <a:r>
                <a:rPr lang="en-US" sz="1200" dirty="0" err="1"/>
                <a:t>Mitchum</a:t>
              </a:r>
              <a:r>
                <a:rPr lang="en-US" sz="1200" dirty="0"/>
                <a:t>, M.G. 2011. How nematodes manipulate plant development pathways for Infection. Current Opinion in Plant Biology 14:415-421.</a:t>
              </a: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533400" y="762000"/>
            <a:ext cx="7851200" cy="518121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Summary: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262743"/>
            <a:ext cx="724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Effector proteins originating from the esophageal glands are secreted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through the stylet.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1813450"/>
            <a:ext cx="7058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Cell-wall degrading enzymes facilitate nematode migration through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root tissues.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2401279"/>
            <a:ext cx="525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Host proteins are targeted by nematode effectors.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3021906"/>
            <a:ext cx="7622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Nematode secreted ubiquitin extension proteins alter protein degradation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pathways.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3610571"/>
            <a:ext cx="544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Chorismate mutase disrupts salicylic acid signaling.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4210122"/>
            <a:ext cx="7225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Upregulation of auxin influx transport proteins and downregulation of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PIN1 auxin transporter leads to local accumulation of auxin.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" y="4761247"/>
            <a:ext cx="738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Shifting of PIN3 auxin efflux carrier to the plasma membranes delivers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auxin to adjacent cells.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0" y="5296879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Other putative nematode effectors include proteases,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venom-allergen proteins,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calreticulin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MAP-1, RBP-1 and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NodL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528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algn="l"/>
            <a:r>
              <a:rPr lang="en-US" sz="3600">
                <a:latin typeface="Arial" charset="0"/>
              </a:rPr>
              <a:t>Plant-feeding nematodes……..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4724400"/>
          </a:xfrm>
        </p:spPr>
        <p:txBody>
          <a:bodyPr/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Suppress or avoid host defenses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Subvert the cell cycle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Alter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photosynthate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 partitioning</a:t>
            </a:r>
          </a:p>
          <a:p>
            <a:r>
              <a:rPr lang="en-US" sz="2400" dirty="0">
                <a:latin typeface="Arial" charset="0"/>
              </a:rPr>
              <a:t>Cause mechanical injury to cells and tissues</a:t>
            </a:r>
          </a:p>
          <a:p>
            <a:r>
              <a:rPr lang="en-US" sz="2400" dirty="0">
                <a:latin typeface="Arial" charset="0"/>
              </a:rPr>
              <a:t>Cause cell death</a:t>
            </a:r>
          </a:p>
          <a:p>
            <a:r>
              <a:rPr lang="en-US" sz="2400" dirty="0">
                <a:latin typeface="Arial" charset="0"/>
              </a:rPr>
              <a:t>Modify cell development</a:t>
            </a:r>
          </a:p>
          <a:p>
            <a:r>
              <a:rPr lang="en-US" sz="2400" dirty="0">
                <a:latin typeface="Arial" charset="0"/>
              </a:rPr>
              <a:t>Modify cell function</a:t>
            </a:r>
          </a:p>
          <a:p>
            <a:r>
              <a:rPr lang="en-US" sz="2400" dirty="0">
                <a:latin typeface="Arial" charset="0"/>
              </a:rPr>
              <a:t>Disrupt uptake of water and nutrients</a:t>
            </a:r>
          </a:p>
          <a:p>
            <a:r>
              <a:rPr lang="en-US" sz="2400" dirty="0">
                <a:latin typeface="Arial" charset="0"/>
              </a:rPr>
              <a:t>Create avenues of ingress</a:t>
            </a:r>
          </a:p>
          <a:p>
            <a:r>
              <a:rPr lang="en-US" sz="2400" dirty="0">
                <a:latin typeface="Arial" charset="0"/>
              </a:rPr>
              <a:t>Predispose plants to diseases and other stresses</a:t>
            </a:r>
          </a:p>
          <a:p>
            <a:r>
              <a:rPr lang="en-US" sz="2400" dirty="0">
                <a:latin typeface="Arial" charset="0"/>
              </a:rPr>
              <a:t>Some vector plant viruses</a:t>
            </a:r>
          </a:p>
        </p:txBody>
      </p:sp>
    </p:spTree>
    <p:extLst>
      <p:ext uri="{BB962C8B-B14F-4D97-AF65-F5344CB8AC3E}">
        <p14:creationId xmlns:p14="http://schemas.microsoft.com/office/powerpoint/2010/main" val="60659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214438"/>
          </a:xfrm>
        </p:spPr>
        <p:txBody>
          <a:bodyPr/>
          <a:lstStyle/>
          <a:p>
            <a:pPr algn="l"/>
            <a:r>
              <a:rPr lang="en-US" sz="3600">
                <a:latin typeface="Arial" charset="0"/>
              </a:rPr>
              <a:t>Signs and symptoms…..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696200" cy="5181600"/>
          </a:xfrm>
        </p:spPr>
        <p:txBody>
          <a:bodyPr/>
          <a:lstStyle/>
          <a:p>
            <a:r>
              <a:rPr lang="en-US" sz="2800" dirty="0">
                <a:latin typeface="Arial" charset="0"/>
              </a:rPr>
              <a:t>Stunting, slow growth, dieback</a:t>
            </a:r>
          </a:p>
          <a:p>
            <a:r>
              <a:rPr lang="en-US" sz="2800" dirty="0" err="1">
                <a:latin typeface="Arial" charset="0"/>
              </a:rPr>
              <a:t>Chlorosis</a:t>
            </a:r>
            <a:r>
              <a:rPr lang="en-US" sz="2800" dirty="0">
                <a:latin typeface="Arial" charset="0"/>
              </a:rPr>
              <a:t> and nutrient deficiencies</a:t>
            </a:r>
          </a:p>
          <a:p>
            <a:r>
              <a:rPr lang="en-US" sz="2800" dirty="0">
                <a:latin typeface="Arial" charset="0"/>
              </a:rPr>
              <a:t>Wilting</a:t>
            </a:r>
          </a:p>
          <a:p>
            <a:r>
              <a:rPr lang="en-US" sz="2800" dirty="0">
                <a:latin typeface="Arial" charset="0"/>
              </a:rPr>
              <a:t>Reduced yield</a:t>
            </a:r>
          </a:p>
          <a:p>
            <a:r>
              <a:rPr lang="en-US" sz="2800" dirty="0">
                <a:latin typeface="Arial" charset="0"/>
              </a:rPr>
              <a:t>Lack of response to other treatments</a:t>
            </a:r>
          </a:p>
          <a:p>
            <a:r>
              <a:rPr lang="en-US" sz="2800" dirty="0">
                <a:latin typeface="Arial" charset="0"/>
              </a:rPr>
              <a:t>Root symptoms</a:t>
            </a:r>
          </a:p>
          <a:p>
            <a:pPr lvl="1"/>
            <a:r>
              <a:rPr lang="en-US" dirty="0">
                <a:latin typeface="Arial" charset="0"/>
              </a:rPr>
              <a:t>Root stunting</a:t>
            </a:r>
          </a:p>
          <a:p>
            <a:pPr lvl="1"/>
            <a:r>
              <a:rPr lang="en-US" dirty="0">
                <a:latin typeface="Arial" charset="0"/>
              </a:rPr>
              <a:t>Root branching and proliferation</a:t>
            </a:r>
          </a:p>
          <a:p>
            <a:pPr lvl="1"/>
            <a:r>
              <a:rPr lang="en-US" dirty="0">
                <a:latin typeface="Arial" charset="0"/>
              </a:rPr>
              <a:t>Galls at root tips or along roots</a:t>
            </a:r>
          </a:p>
          <a:p>
            <a:pPr lvl="1"/>
            <a:r>
              <a:rPr lang="en-US" dirty="0">
                <a:latin typeface="Arial" charset="0"/>
              </a:rPr>
              <a:t>Lesions on roots</a:t>
            </a:r>
          </a:p>
        </p:txBody>
      </p:sp>
    </p:spTree>
    <p:extLst>
      <p:ext uri="{BB962C8B-B14F-4D97-AF65-F5344CB8AC3E}">
        <p14:creationId xmlns:p14="http://schemas.microsoft.com/office/powerpoint/2010/main" val="232669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3528"/>
            <a:ext cx="4297680" cy="2070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8015" y="734785"/>
            <a:ext cx="3206930" cy="1737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96" y="2203704"/>
            <a:ext cx="2863604" cy="4023360"/>
          </a:xfrm>
          <a:prstGeom prst="rect">
            <a:avLst/>
          </a:prstGeom>
        </p:spPr>
      </p:pic>
      <p:pic>
        <p:nvPicPr>
          <p:cNvPr id="194562" name="Picture 2" descr="http://ocid.nacse.org/nematodes/images/paratylenchus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516" y="3276600"/>
            <a:ext cx="382656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64" name="Picture 4" descr="http://www.dpi.vic.gov.au/__data/assets/image/0006/119238/AG1198-img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426" y="5874603"/>
            <a:ext cx="2803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/>
              <a:t>Paratylenchus</a:t>
            </a:r>
            <a:r>
              <a:rPr lang="en-US" dirty="0"/>
              <a:t> spp.</a:t>
            </a:r>
          </a:p>
          <a:p>
            <a:pPr algn="ctr"/>
            <a:r>
              <a:rPr lang="en-US" dirty="0"/>
              <a:t>pin nematode</a:t>
            </a:r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2" t="27864" r="35873" b="20471"/>
          <a:stretch/>
        </p:blipFill>
        <p:spPr bwMode="auto">
          <a:xfrm>
            <a:off x="0" y="2362200"/>
            <a:ext cx="2276752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315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31800" y="228600"/>
            <a:ext cx="3657600" cy="1143000"/>
          </a:xfrm>
        </p:spPr>
        <p:txBody>
          <a:bodyPr/>
          <a:lstStyle/>
          <a:p>
            <a:r>
              <a:rPr lang="en-US" sz="3600" i="1" dirty="0" err="1">
                <a:latin typeface="Arial" pitchFamily="34" charset="0"/>
                <a:ea typeface="ＭＳ Ｐゴシック" pitchFamily="-110" charset="-128"/>
                <a:cs typeface="Arial" pitchFamily="34" charset="0"/>
              </a:rPr>
              <a:t>Mesocriconema</a:t>
            </a:r>
            <a:r>
              <a:rPr lang="en-US" sz="3600" i="1" dirty="0"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xenoplax</a:t>
            </a: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685800" y="2057400"/>
            <a:ext cx="22860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 rot="5400000">
            <a:off x="4419600" y="1143000"/>
            <a:ext cx="22098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 rot="5400000">
            <a:off x="4991100" y="2857500"/>
            <a:ext cx="2286000" cy="55626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2" name="Picture 6" descr="Cxenopl"/>
          <p:cNvPicPr>
            <a:picLocks noChangeAspect="1" noChangeArrowheads="1"/>
          </p:cNvPicPr>
          <p:nvPr/>
        </p:nvPicPr>
        <p:blipFill>
          <a:blip r:embed="rId2" cstate="print"/>
          <a:srcRect r="2945"/>
          <a:stretch>
            <a:fillRect/>
          </a:stretch>
        </p:blipFill>
        <p:spPr bwMode="auto">
          <a:xfrm>
            <a:off x="723900" y="2895600"/>
            <a:ext cx="22098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Rectangle 11"/>
          <p:cNvSpPr>
            <a:spLocks noChangeArrowheads="1"/>
          </p:cNvSpPr>
          <p:nvPr/>
        </p:nvSpPr>
        <p:spPr bwMode="auto">
          <a:xfrm rot="5400000">
            <a:off x="5791200" y="-1066800"/>
            <a:ext cx="20574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4" name="Picture 2" descr="Slide_2"/>
          <p:cNvPicPr>
            <a:picLocks noChangeAspect="1" noChangeArrowheads="1"/>
          </p:cNvPicPr>
          <p:nvPr/>
        </p:nvPicPr>
        <p:blipFill>
          <a:blip r:embed="rId3" cstate="print"/>
          <a:srcRect l="893" t="6639" b="13409"/>
          <a:stretch>
            <a:fillRect/>
          </a:stretch>
        </p:blipFill>
        <p:spPr bwMode="auto">
          <a:xfrm>
            <a:off x="5562600" y="228600"/>
            <a:ext cx="25098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3" descr="SLIDE165"/>
          <p:cNvPicPr>
            <a:picLocks noChangeAspect="1" noChangeArrowheads="1"/>
          </p:cNvPicPr>
          <p:nvPr/>
        </p:nvPicPr>
        <p:blipFill>
          <a:blip r:embed="rId4" cstate="print"/>
          <a:srcRect t="5914" r="4300"/>
          <a:stretch>
            <a:fillRect/>
          </a:stretch>
        </p:blipFill>
        <p:spPr bwMode="auto">
          <a:xfrm>
            <a:off x="3429000" y="2247900"/>
            <a:ext cx="4191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9"/>
          <p:cNvPicPr>
            <a:picLocks noChangeAspect="1" noChangeArrowheads="1"/>
          </p:cNvPicPr>
          <p:nvPr/>
        </p:nvPicPr>
        <p:blipFill>
          <a:blip r:embed="rId5" cstate="print"/>
          <a:srcRect l="15916"/>
          <a:stretch>
            <a:fillRect/>
          </a:stretch>
        </p:blipFill>
        <p:spPr bwMode="auto">
          <a:xfrm>
            <a:off x="3429000" y="4495800"/>
            <a:ext cx="2817813" cy="2259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347" name="Picture 10"/>
          <p:cNvPicPr>
            <a:picLocks noChangeAspect="1" noChangeArrowheads="1"/>
          </p:cNvPicPr>
          <p:nvPr/>
        </p:nvPicPr>
        <p:blipFill>
          <a:blip r:embed="rId6" cstate="print"/>
          <a:srcRect l="22493"/>
          <a:stretch>
            <a:fillRect/>
          </a:stretch>
        </p:blipFill>
        <p:spPr bwMode="auto">
          <a:xfrm>
            <a:off x="6324600" y="4495800"/>
            <a:ext cx="2590800" cy="2259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348" name="Diamond 16"/>
          <p:cNvSpPr>
            <a:spLocks noChangeArrowheads="1"/>
          </p:cNvSpPr>
          <p:nvPr/>
        </p:nvSpPr>
        <p:spPr bwMode="auto">
          <a:xfrm>
            <a:off x="3581400" y="5976938"/>
            <a:ext cx="609600" cy="685800"/>
          </a:xfrm>
          <a:prstGeom prst="diamond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5400"/>
          </a:p>
        </p:txBody>
      </p:sp>
      <p:sp>
        <p:nvSpPr>
          <p:cNvPr id="14349" name="TextBox 17"/>
          <p:cNvSpPr txBox="1">
            <a:spLocks noChangeArrowheads="1"/>
          </p:cNvSpPr>
          <p:nvPr/>
        </p:nvSpPr>
        <p:spPr bwMode="auto">
          <a:xfrm>
            <a:off x="3733800" y="5921375"/>
            <a:ext cx="355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-</a:t>
            </a:r>
          </a:p>
        </p:txBody>
      </p:sp>
      <p:sp>
        <p:nvSpPr>
          <p:cNvPr id="14350" name="Diamond 18"/>
          <p:cNvSpPr>
            <a:spLocks noChangeArrowheads="1"/>
          </p:cNvSpPr>
          <p:nvPr/>
        </p:nvSpPr>
        <p:spPr bwMode="auto">
          <a:xfrm>
            <a:off x="6629400" y="5976938"/>
            <a:ext cx="609600" cy="685800"/>
          </a:xfrm>
          <a:prstGeom prst="diamond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5400"/>
          </a:p>
        </p:txBody>
      </p:sp>
      <p:sp>
        <p:nvSpPr>
          <p:cNvPr id="14351" name="TextBox 19"/>
          <p:cNvSpPr txBox="1">
            <a:spLocks noChangeArrowheads="1"/>
          </p:cNvSpPr>
          <p:nvPr/>
        </p:nvSpPr>
        <p:spPr bwMode="auto">
          <a:xfrm>
            <a:off x="6705600" y="5943600"/>
            <a:ext cx="473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9800" y="1447800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nematode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371600" y="3200400"/>
            <a:ext cx="1219200" cy="114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536174"/>
            <a:ext cx="8153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Nematodes, the most abundant multi-cellular animals on the planet, are unsegmented roundworms that inhabit soil, freshwater and marine environments.</a:t>
            </a:r>
          </a:p>
          <a:p>
            <a:endParaRPr lang="en-US" dirty="0"/>
          </a:p>
          <a:p>
            <a:r>
              <a:rPr lang="en-US" dirty="0"/>
              <a:t>They are usually microscopic.  </a:t>
            </a:r>
          </a:p>
          <a:p>
            <a:endParaRPr lang="en-US" dirty="0"/>
          </a:p>
          <a:p>
            <a:r>
              <a:rPr lang="en-US" dirty="0"/>
              <a:t>Many feed on micro-organisms while some are important parasites of humans, animals or plants.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1800" y="6400800"/>
            <a:ext cx="2307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(Nematology 100 class – 2012)</a:t>
            </a:r>
          </a:p>
        </p:txBody>
      </p:sp>
    </p:spTree>
    <p:extLst>
      <p:ext uri="{BB962C8B-B14F-4D97-AF65-F5344CB8AC3E}">
        <p14:creationId xmlns:p14="http://schemas.microsoft.com/office/powerpoint/2010/main" val="2225545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#880"/>
          <p:cNvPicPr>
            <a:picLocks noChangeAspect="1" noChangeArrowheads="1"/>
          </p:cNvPicPr>
          <p:nvPr/>
        </p:nvPicPr>
        <p:blipFill>
          <a:blip r:embed="rId2" cstate="print"/>
          <a:srcRect b="5661"/>
          <a:stretch>
            <a:fillRect/>
          </a:stretch>
        </p:blipFill>
        <p:spPr bwMode="auto">
          <a:xfrm>
            <a:off x="4800600" y="3048000"/>
            <a:ext cx="4343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8" descr="#683"/>
          <p:cNvPicPr>
            <a:picLocks noChangeAspect="1" noChangeArrowheads="1"/>
          </p:cNvPicPr>
          <p:nvPr/>
        </p:nvPicPr>
        <p:blipFill>
          <a:blip r:embed="rId3" cstate="print"/>
          <a:srcRect b="13846"/>
          <a:stretch>
            <a:fillRect/>
          </a:stretch>
        </p:blipFill>
        <p:spPr bwMode="auto">
          <a:xfrm>
            <a:off x="5257800" y="0"/>
            <a:ext cx="3884613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8600" y="533400"/>
            <a:ext cx="4127500" cy="6248400"/>
            <a:chOff x="228600" y="533400"/>
            <a:chExt cx="4127500" cy="6248400"/>
          </a:xfrm>
        </p:grpSpPr>
        <p:pic>
          <p:nvPicPr>
            <p:cNvPr id="15366" name="Picture 6" descr="xamer"/>
            <p:cNvPicPr>
              <a:picLocks noChangeAspect="1" noChangeArrowheads="1"/>
            </p:cNvPicPr>
            <p:nvPr/>
          </p:nvPicPr>
          <p:blipFill>
            <a:blip r:embed="rId4" cstate="print"/>
            <a:srcRect l="983"/>
            <a:stretch>
              <a:fillRect/>
            </a:stretch>
          </p:blipFill>
          <p:spPr bwMode="auto">
            <a:xfrm>
              <a:off x="228600" y="533400"/>
              <a:ext cx="4127500" cy="624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7" name="Rectangle 5"/>
            <p:cNvSpPr>
              <a:spLocks noChangeArrowheads="1"/>
            </p:cNvSpPr>
            <p:nvPr/>
          </p:nvSpPr>
          <p:spPr bwMode="auto">
            <a:xfrm>
              <a:off x="990600" y="685800"/>
              <a:ext cx="2057400" cy="6858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r>
                <a:rPr lang="en-US" sz="1800" dirty="0">
                  <a:latin typeface="Arial" charset="0"/>
                </a:rPr>
                <a:t>(</a:t>
              </a:r>
              <a:r>
                <a:rPr lang="en-US" sz="1800" i="1" dirty="0" err="1">
                  <a:latin typeface="Arial" charset="0"/>
                </a:rPr>
                <a:t>sensu</a:t>
              </a:r>
              <a:r>
                <a:rPr lang="en-US" sz="1800" i="1" dirty="0">
                  <a:latin typeface="Arial" charset="0"/>
                </a:rPr>
                <a:t> </a:t>
              </a:r>
              <a:r>
                <a:rPr lang="en-US" sz="1800" i="1" dirty="0" err="1">
                  <a:latin typeface="Arial" charset="0"/>
                </a:rPr>
                <a:t>lato</a:t>
              </a:r>
              <a:r>
                <a:rPr lang="en-US" sz="1800" dirty="0">
                  <a:latin typeface="Arial" charset="0"/>
                </a:rPr>
                <a:t>)</a:t>
              </a: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-152400" y="152400"/>
            <a:ext cx="54102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i="1" kern="0" dirty="0" err="1">
                <a:latin typeface="Arial" pitchFamily="34" charset="0"/>
                <a:ea typeface="+mj-ea"/>
                <a:cs typeface="Arial" pitchFamily="34" charset="0"/>
              </a:rPr>
              <a:t>Xiphinema</a:t>
            </a:r>
            <a:r>
              <a:rPr lang="en-US" sz="3600" i="1" kern="0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3600" i="1" kern="0" dirty="0" err="1">
                <a:latin typeface="Arial" pitchFamily="34" charset="0"/>
                <a:ea typeface="+mj-ea"/>
                <a:cs typeface="Arial" pitchFamily="34" charset="0"/>
              </a:rPr>
              <a:t>americanum</a:t>
            </a:r>
            <a:endParaRPr lang="en-US" i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1012644"/>
            <a:ext cx="2651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dagger nematode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#966"/>
          <p:cNvPicPr>
            <a:picLocks noChangeAspect="1" noChangeArrowheads="1"/>
          </p:cNvPicPr>
          <p:nvPr/>
        </p:nvPicPr>
        <p:blipFill>
          <a:blip r:embed="rId2" cstate="print"/>
          <a:srcRect r="40385" b="28889"/>
          <a:stretch>
            <a:fillRect/>
          </a:stretch>
        </p:blipFill>
        <p:spPr bwMode="auto">
          <a:xfrm>
            <a:off x="77788" y="125413"/>
            <a:ext cx="3200400" cy="3303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87" name="Picture 4" descr="#683"/>
          <p:cNvPicPr>
            <a:picLocks noChangeAspect="1" noChangeArrowheads="1"/>
          </p:cNvPicPr>
          <p:nvPr/>
        </p:nvPicPr>
        <p:blipFill>
          <a:blip r:embed="rId3" cstate="print"/>
          <a:srcRect b="13846"/>
          <a:stretch>
            <a:fillRect/>
          </a:stretch>
        </p:blipFill>
        <p:spPr bwMode="auto">
          <a:xfrm>
            <a:off x="76200" y="3657600"/>
            <a:ext cx="3200400" cy="312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5865813" y="0"/>
            <a:ext cx="3278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</a:endParaRPr>
          </a:p>
        </p:txBody>
      </p:sp>
      <p:pic>
        <p:nvPicPr>
          <p:cNvPr id="16389" name="Picture 6" descr="#1815"/>
          <p:cNvPicPr>
            <a:picLocks noChangeAspect="1" noChangeArrowheads="1"/>
          </p:cNvPicPr>
          <p:nvPr/>
        </p:nvPicPr>
        <p:blipFill>
          <a:blip r:embed="rId4" cstate="print"/>
          <a:srcRect l="3510" t="5556" b="3333"/>
          <a:stretch>
            <a:fillRect/>
          </a:stretch>
        </p:blipFill>
        <p:spPr bwMode="auto">
          <a:xfrm>
            <a:off x="3338513" y="76200"/>
            <a:ext cx="2452687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90" name="Picture 6" descr="#984"/>
          <p:cNvPicPr>
            <a:picLocks noChangeAspect="1" noChangeArrowheads="1"/>
          </p:cNvPicPr>
          <p:nvPr/>
        </p:nvPicPr>
        <p:blipFill>
          <a:blip r:embed="rId5" cstate="print"/>
          <a:srcRect l="10526" t="7777" r="5263" b="21111"/>
          <a:stretch>
            <a:fillRect/>
          </a:stretch>
        </p:blipFill>
        <p:spPr bwMode="auto">
          <a:xfrm>
            <a:off x="3352800" y="3733800"/>
            <a:ext cx="22860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6"/>
          <p:cNvGrpSpPr>
            <a:grpSpLocks noChangeAspect="1"/>
          </p:cNvGrpSpPr>
          <p:nvPr/>
        </p:nvGrpSpPr>
        <p:grpSpPr bwMode="auto">
          <a:xfrm flipH="1">
            <a:off x="5867400" y="1600200"/>
            <a:ext cx="3108325" cy="5049838"/>
            <a:chOff x="468313" y="0"/>
            <a:chExt cx="4222750" cy="6858000"/>
          </a:xfrm>
        </p:grpSpPr>
        <p:pic>
          <p:nvPicPr>
            <p:cNvPr id="16393" name="Picture 9" descr="x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8313" y="0"/>
              <a:ext cx="422275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4" name="Rounded Rectangle 8"/>
            <p:cNvSpPr>
              <a:spLocks noChangeArrowheads="1"/>
            </p:cNvSpPr>
            <p:nvPr/>
          </p:nvSpPr>
          <p:spPr bwMode="auto">
            <a:xfrm>
              <a:off x="1295400" y="762000"/>
              <a:ext cx="1600200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latin typeface="Arial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5791200" y="152400"/>
            <a:ext cx="33528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i="1" kern="0" dirty="0" err="1">
                <a:latin typeface="Arial" pitchFamily="34" charset="0"/>
                <a:ea typeface="+mj-ea"/>
                <a:cs typeface="Arial" pitchFamily="34" charset="0"/>
              </a:rPr>
              <a:t>Xiphinema</a:t>
            </a:r>
            <a:endParaRPr lang="en-US" sz="3600" i="1" kern="0" dirty="0">
              <a:latin typeface="Arial" pitchFamily="34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en-US" sz="3600" i="1" kern="0" dirty="0">
                <a:latin typeface="Arial" pitchFamily="34" charset="0"/>
                <a:ea typeface="+mj-ea"/>
                <a:cs typeface="Arial" pitchFamily="34" charset="0"/>
              </a:rPr>
              <a:t>index</a:t>
            </a:r>
            <a:endParaRPr lang="en-US" i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7400" y="1387655"/>
            <a:ext cx="2651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dagger nematode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412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066800"/>
            <a:ext cx="3200400" cy="198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971800"/>
            <a:ext cx="3198813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28600" y="304800"/>
            <a:ext cx="5147243" cy="7899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3500" tIns="25400" rIns="63500" bIns="25400">
            <a:spAutoFit/>
          </a:bodyPr>
          <a:lstStyle/>
          <a:p>
            <a:r>
              <a:rPr lang="en-US" i="1" dirty="0"/>
              <a:t>Xiphinema index </a:t>
            </a:r>
            <a:r>
              <a:rPr lang="en-US" dirty="0"/>
              <a:t>- Dagger nematode</a:t>
            </a:r>
            <a:endParaRPr lang="en-US" i="1" dirty="0"/>
          </a:p>
          <a:p>
            <a:r>
              <a:rPr lang="en-US" dirty="0"/>
              <a:t>Vector of Grapevine </a:t>
            </a:r>
            <a:r>
              <a:rPr lang="en-US" dirty="0" err="1"/>
              <a:t>Fanleaf</a:t>
            </a:r>
            <a:r>
              <a:rPr lang="en-US" dirty="0"/>
              <a:t> Virus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609600" y="1371600"/>
            <a:ext cx="48006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Symptoms:</a:t>
            </a:r>
          </a:p>
          <a:p>
            <a:pPr>
              <a:buFontTx/>
              <a:buChar char="–"/>
            </a:pPr>
            <a:r>
              <a:rPr lang="en-US" sz="1600"/>
              <a:t>leaf malformations</a:t>
            </a:r>
          </a:p>
          <a:p>
            <a:pPr>
              <a:buFontTx/>
              <a:buChar char="–"/>
            </a:pPr>
            <a:r>
              <a:rPr lang="en-US" sz="1600"/>
              <a:t>yellow mosaic of leaves and shoots</a:t>
            </a:r>
          </a:p>
          <a:p>
            <a:pPr>
              <a:buFontTx/>
              <a:buChar char="–"/>
            </a:pPr>
            <a:r>
              <a:rPr lang="en-US" sz="1600"/>
              <a:t>veinbanding</a:t>
            </a:r>
          </a:p>
          <a:p>
            <a:pPr>
              <a:buFontTx/>
              <a:buChar char="–"/>
            </a:pPr>
            <a:r>
              <a:rPr lang="en-US" sz="1600"/>
              <a:t>abnormal shoot branching</a:t>
            </a:r>
          </a:p>
          <a:p>
            <a:pPr>
              <a:buFontTx/>
              <a:buChar char="–"/>
            </a:pPr>
            <a:r>
              <a:rPr lang="en-US" sz="1600"/>
              <a:t>small bunches, poor fruit set, irregular ripening</a:t>
            </a:r>
          </a:p>
        </p:txBody>
      </p:sp>
      <p:pic>
        <p:nvPicPr>
          <p:cNvPr id="17416" name="Picture 8"/>
          <p:cNvPicPr>
            <a:picLocks noChangeArrowheads="1"/>
          </p:cNvPicPr>
          <p:nvPr/>
        </p:nvPicPr>
        <p:blipFill>
          <a:blip r:embed="rId4" cstate="print"/>
          <a:srcRect b="62184"/>
          <a:stretch>
            <a:fillRect/>
          </a:stretch>
        </p:blipFill>
        <p:spPr bwMode="auto">
          <a:xfrm>
            <a:off x="533400" y="5105400"/>
            <a:ext cx="36703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17" name="Picture 9"/>
          <p:cNvPicPr>
            <a:picLocks noChangeArrowheads="1"/>
          </p:cNvPicPr>
          <p:nvPr/>
        </p:nvPicPr>
        <p:blipFill>
          <a:blip r:embed="rId5" cstate="print"/>
          <a:srcRect t="19148"/>
          <a:stretch>
            <a:fillRect/>
          </a:stretch>
        </p:blipFill>
        <p:spPr bwMode="auto">
          <a:xfrm>
            <a:off x="533400" y="3200400"/>
            <a:ext cx="3657600" cy="193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600" i="1" dirty="0">
                <a:latin typeface="Arial" pitchFamily="34" charset="0"/>
                <a:ea typeface="ＭＳ Ｐゴシック" pitchFamily="-110" charset="-128"/>
                <a:cs typeface="Arial" pitchFamily="34" charset="0"/>
              </a:rPr>
              <a:t>Pratylenchus vulnus</a:t>
            </a: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685800" y="2057400"/>
            <a:ext cx="22860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3429000" y="2057400"/>
            <a:ext cx="22860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6172200" y="2057400"/>
            <a:ext cx="2286000" cy="43434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318" name="Picture 9" descr="pvuln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" y="2638425"/>
            <a:ext cx="22764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029"/>
          <p:cNvPicPr>
            <a:picLocks noChangeAspect="1" noChangeArrowheads="1"/>
          </p:cNvPicPr>
          <p:nvPr/>
        </p:nvPicPr>
        <p:blipFill>
          <a:blip r:embed="rId3" cstate="print"/>
          <a:srcRect l="3146"/>
          <a:stretch>
            <a:fillRect/>
          </a:stretch>
        </p:blipFill>
        <p:spPr bwMode="auto">
          <a:xfrm>
            <a:off x="3468688" y="2209800"/>
            <a:ext cx="2206625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320" name="Picture 1028" descr="#929"/>
          <p:cNvPicPr>
            <a:picLocks noChangeAspect="1" noChangeArrowheads="1"/>
          </p:cNvPicPr>
          <p:nvPr/>
        </p:nvPicPr>
        <p:blipFill>
          <a:blip r:embed="rId4" cstate="print"/>
          <a:srcRect l="4442" t="4445" r="2771" b="2698"/>
          <a:stretch>
            <a:fillRect/>
          </a:stretch>
        </p:blipFill>
        <p:spPr bwMode="auto">
          <a:xfrm>
            <a:off x="6172200" y="2743200"/>
            <a:ext cx="227647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495800" y="1216967"/>
            <a:ext cx="3182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root lesion nematode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/>
          <p:cNvPicPr>
            <a:picLocks noChangeAspect="1" noChangeArrowheads="1"/>
          </p:cNvPicPr>
          <p:nvPr/>
        </p:nvPicPr>
        <p:blipFill>
          <a:blip r:embed="rId2" cstate="print"/>
          <a:srcRect t="28685" b="19705"/>
          <a:stretch>
            <a:fillRect/>
          </a:stretch>
        </p:blipFill>
        <p:spPr bwMode="auto">
          <a:xfrm>
            <a:off x="4710113" y="4673600"/>
            <a:ext cx="4433887" cy="203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5" name="Picture 3" descr="7033330"/>
          <p:cNvPicPr>
            <a:picLocks noChangeAspect="1" noChangeArrowheads="1"/>
          </p:cNvPicPr>
          <p:nvPr/>
        </p:nvPicPr>
        <p:blipFill>
          <a:blip r:embed="rId3" cstate="print"/>
          <a:srcRect l="8667" t="3316" b="5315"/>
          <a:stretch>
            <a:fillRect/>
          </a:stretch>
        </p:blipFill>
        <p:spPr bwMode="auto">
          <a:xfrm>
            <a:off x="76200" y="4876800"/>
            <a:ext cx="2743200" cy="179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6" name="Picture 5" descr="tsem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4648200"/>
            <a:ext cx="170815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7" name="Picture 6" descr="tsdraw"/>
          <p:cNvPicPr>
            <a:picLocks noChangeAspect="1" noChangeArrowheads="1"/>
          </p:cNvPicPr>
          <p:nvPr/>
        </p:nvPicPr>
        <p:blipFill>
          <a:blip r:embed="rId5" cstate="print"/>
          <a:srcRect t="11179"/>
          <a:stretch>
            <a:fillRect/>
          </a:stretch>
        </p:blipFill>
        <p:spPr bwMode="auto">
          <a:xfrm>
            <a:off x="146050" y="76200"/>
            <a:ext cx="52641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citrusl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1752600"/>
            <a:ext cx="327660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428488" y="0"/>
            <a:ext cx="33528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i="1" kern="0" dirty="0" err="1">
                <a:latin typeface="Arial" pitchFamily="34" charset="0"/>
                <a:ea typeface="+mj-ea"/>
                <a:cs typeface="Arial" pitchFamily="34" charset="0"/>
              </a:rPr>
              <a:t>Tylenchulus</a:t>
            </a:r>
            <a:endParaRPr lang="en-US" sz="3600" i="1" kern="0" dirty="0">
              <a:latin typeface="Arial" pitchFamily="34" charset="0"/>
              <a:ea typeface="+mj-ea"/>
              <a:cs typeface="Arial" pitchFamily="34" charset="0"/>
            </a:endParaRPr>
          </a:p>
          <a:p>
            <a:pPr algn="ctr">
              <a:defRPr/>
            </a:pPr>
            <a:r>
              <a:rPr lang="en-US" sz="3600" i="1" kern="0" dirty="0" err="1">
                <a:latin typeface="Arial" pitchFamily="34" charset="0"/>
                <a:ea typeface="+mj-ea"/>
                <a:cs typeface="Arial" pitchFamily="34" charset="0"/>
              </a:rPr>
              <a:t>semipenetrans</a:t>
            </a:r>
            <a:endParaRPr lang="en-US" i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22900" y="1219200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citrus nematode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4" name="Picture 8" descr="http://www.extension.umn.edu/agriculture/soybean/soybean-cyst-nematode/img/figure-3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533"/>
            <a:ext cx="9136743" cy="652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cyst nematod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36743" cy="6850063"/>
            <a:chOff x="0" y="7937"/>
            <a:chExt cx="9136743" cy="6850063"/>
          </a:xfrm>
        </p:grpSpPr>
        <p:sp>
          <p:nvSpPr>
            <p:cNvPr id="3" name="Rectangle 2"/>
            <p:cNvSpPr/>
            <p:nvPr/>
          </p:nvSpPr>
          <p:spPr bwMode="auto">
            <a:xfrm>
              <a:off x="0" y="7937"/>
              <a:ext cx="9136743" cy="6850063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8660" name="Picture 4" descr="http://www.ipm.iastate.edu/ipm/icm/files/images/20070730nematode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309878"/>
              <a:ext cx="3950206" cy="2468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662" name="Picture 6" descr="Image result for cyst nematode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399" y="4351337"/>
              <a:ext cx="3846379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1309878"/>
              <a:ext cx="1920240" cy="323240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04800" y="381000"/>
            <a:ext cx="6878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Heterodera</a:t>
            </a:r>
            <a:r>
              <a:rPr lang="en-US" dirty="0"/>
              <a:t> and </a:t>
            </a:r>
            <a:r>
              <a:rPr lang="en-US" i="1" dirty="0" err="1"/>
              <a:t>Globodera</a:t>
            </a:r>
            <a:r>
              <a:rPr lang="en-US" dirty="0"/>
              <a:t> spp. Cyst Nematodes</a:t>
            </a:r>
          </a:p>
        </p:txBody>
      </p:sp>
    </p:spTree>
    <p:extLst>
      <p:ext uri="{BB962C8B-B14F-4D97-AF65-F5344CB8AC3E}">
        <p14:creationId xmlns:p14="http://schemas.microsoft.com/office/powerpoint/2010/main" val="126198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6" descr="#8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67200"/>
            <a:ext cx="38147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#9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267200"/>
            <a:ext cx="2133600" cy="2560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9" name="Picture 5" descr="#6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75125"/>
            <a:ext cx="3657600" cy="268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0" name="Picture 8" descr="#6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1752600"/>
            <a:ext cx="3429000" cy="2360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1" name="Picture 12" descr="#XX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5500" y="1981200"/>
            <a:ext cx="18161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53975" y="76200"/>
            <a:ext cx="3603625" cy="4572000"/>
            <a:chOff x="0" y="838200"/>
            <a:chExt cx="4624388" cy="5867400"/>
          </a:xfrm>
        </p:grpSpPr>
        <p:pic>
          <p:nvPicPr>
            <p:cNvPr id="1034" name="Picture 10" descr="g076drw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62200" y="2133600"/>
              <a:ext cx="2262188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5" name="Picture 11" descr="g076m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1219200"/>
              <a:ext cx="2408238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6" name="Picture 12" descr="g076pt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38400" y="838200"/>
              <a:ext cx="10795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itle 1"/>
          <p:cNvSpPr txBox="1">
            <a:spLocks/>
          </p:cNvSpPr>
          <p:nvPr/>
        </p:nvSpPr>
        <p:spPr>
          <a:xfrm>
            <a:off x="2776177" y="85344"/>
            <a:ext cx="6367823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i="1" kern="0" dirty="0" err="1">
                <a:latin typeface="Arial" pitchFamily="34" charset="0"/>
                <a:ea typeface="+mj-ea"/>
                <a:cs typeface="Arial" pitchFamily="34" charset="0"/>
              </a:rPr>
              <a:t>Meloidogyne</a:t>
            </a:r>
            <a:r>
              <a:rPr lang="en-US" sz="3600" i="1" kern="0" dirty="0">
                <a:latin typeface="Arial" pitchFamily="34" charset="0"/>
                <a:ea typeface="+mj-ea"/>
                <a:cs typeface="Arial" pitchFamily="34" charset="0"/>
              </a:rPr>
              <a:t> spp.</a:t>
            </a:r>
          </a:p>
          <a:p>
            <a:pPr algn="ctr">
              <a:defRPr/>
            </a:pPr>
            <a:r>
              <a:rPr lang="en-US" sz="2000" i="1" kern="0" dirty="0">
                <a:latin typeface="Arial" pitchFamily="34" charset="0"/>
                <a:ea typeface="+mj-ea"/>
                <a:cs typeface="Arial" pitchFamily="34" charset="0"/>
              </a:rPr>
              <a:t>(</a:t>
            </a:r>
            <a:r>
              <a:rPr lang="en-US" sz="2000" i="1" kern="0" dirty="0" err="1">
                <a:latin typeface="Arial" pitchFamily="34" charset="0"/>
                <a:ea typeface="+mj-ea"/>
                <a:cs typeface="Arial" pitchFamily="34" charset="0"/>
              </a:rPr>
              <a:t>arenaria</a:t>
            </a:r>
            <a:r>
              <a:rPr lang="en-US" sz="2000" i="1" kern="0" dirty="0">
                <a:latin typeface="Arial" pitchFamily="34" charset="0"/>
                <a:ea typeface="+mj-ea"/>
                <a:cs typeface="Arial" pitchFamily="34" charset="0"/>
              </a:rPr>
              <a:t>, incognita, </a:t>
            </a:r>
            <a:r>
              <a:rPr lang="en-US" sz="2000" i="1" kern="0" dirty="0" err="1">
                <a:latin typeface="Arial" pitchFamily="34" charset="0"/>
                <a:ea typeface="+mj-ea"/>
                <a:cs typeface="Arial" pitchFamily="34" charset="0"/>
              </a:rPr>
              <a:t>javanica</a:t>
            </a:r>
            <a:r>
              <a:rPr lang="en-US" sz="2000" i="1" kern="0" dirty="0"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en-US" sz="2000" i="1" kern="0" dirty="0" err="1">
                <a:latin typeface="Arial" pitchFamily="34" charset="0"/>
                <a:ea typeface="+mj-ea"/>
                <a:cs typeface="Arial" pitchFamily="34" charset="0"/>
              </a:rPr>
              <a:t>chitwoodi</a:t>
            </a:r>
            <a:r>
              <a:rPr lang="en-US" sz="2000" i="1" kern="0" dirty="0">
                <a:latin typeface="Arial" pitchFamily="34" charset="0"/>
                <a:ea typeface="+mj-ea"/>
                <a:cs typeface="Arial" pitchFamily="34" charset="0"/>
              </a:rPr>
              <a:t>, and ??)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70921" y="1159055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root-knot nematodes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78257" y="1828800"/>
            <a:ext cx="48101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000" b="1" dirty="0" err="1"/>
              <a:t>Perineal</a:t>
            </a:r>
            <a:r>
              <a:rPr lang="en-US" sz="2000" b="1" dirty="0"/>
              <a:t> patterns for species identification used since 1949</a:t>
            </a:r>
          </a:p>
          <a:p>
            <a:pPr eaLnBrk="0" hangingPunct="0"/>
            <a:endParaRPr lang="en-US" sz="2000" b="1" dirty="0"/>
          </a:p>
          <a:p>
            <a:pPr eaLnBrk="0" hangingPunct="0"/>
            <a:r>
              <a:rPr lang="en-US" sz="2000" b="1" dirty="0"/>
              <a:t>Requires adult female nematodes and skilled experts; interpretation is subjective.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49300"/>
            <a:ext cx="279241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3581400"/>
            <a:ext cx="2965450" cy="2909888"/>
          </a:xfrm>
          <a:prstGeom prst="rect">
            <a:avLst/>
          </a:prstGeom>
          <a:noFill/>
          <a:ln w="9525">
            <a:solidFill>
              <a:srgbClr val="08181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50825" y="212725"/>
            <a:ext cx="49641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00FF"/>
                </a:solidFill>
              </a:rPr>
              <a:t>Nematode Identification:</a:t>
            </a:r>
          </a:p>
          <a:p>
            <a:pPr eaLnBrk="1" hangingPunct="1"/>
            <a:endParaRPr lang="en-US" sz="2800" b="1" dirty="0">
              <a:solidFill>
                <a:srgbClr val="0000FF"/>
              </a:solidFill>
            </a:endParaRPr>
          </a:p>
          <a:p>
            <a:pPr marL="514350" indent="-514350" eaLnBrk="1" hangingPunct="1">
              <a:buAutoNum type="arabicPeriod"/>
            </a:pPr>
            <a:r>
              <a:rPr lang="en-US" b="1" dirty="0"/>
              <a:t>Morphological identification</a:t>
            </a:r>
          </a:p>
          <a:p>
            <a:pPr eaLnBrk="1" hangingPunct="1"/>
            <a:r>
              <a:rPr lang="en-US" b="1" dirty="0"/>
              <a:t>Example: root-knot nematodes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5036344"/>
            <a:ext cx="3658374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Why do we need to</a:t>
            </a:r>
          </a:p>
          <a:p>
            <a:r>
              <a:rPr lang="en-US" dirty="0"/>
              <a:t>identify them to species?</a:t>
            </a:r>
          </a:p>
        </p:txBody>
      </p:sp>
    </p:spTree>
    <p:extLst>
      <p:ext uri="{BB962C8B-B14F-4D97-AF65-F5344CB8AC3E}">
        <p14:creationId xmlns:p14="http://schemas.microsoft.com/office/powerpoint/2010/main" val="962256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35"/>
          <a:stretch>
            <a:fillRect/>
          </a:stretch>
        </p:blipFill>
        <p:spPr bwMode="auto">
          <a:xfrm>
            <a:off x="5108575" y="2670175"/>
            <a:ext cx="36544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66688" y="5380038"/>
            <a:ext cx="59683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rgbClr val="008000"/>
                </a:solidFill>
              </a:rPr>
              <a:t>Limitations</a:t>
            </a:r>
            <a:r>
              <a:rPr lang="en-US" sz="1800" b="1" dirty="0">
                <a:solidFill>
                  <a:srgbClr val="008000"/>
                </a:solidFill>
              </a:rPr>
              <a:t>:</a:t>
            </a:r>
            <a:r>
              <a:rPr lang="en-US" sz="1800" b="1" dirty="0"/>
              <a:t> </a:t>
            </a:r>
          </a:p>
          <a:p>
            <a:pPr eaLnBrk="1" hangingPunct="1"/>
            <a:r>
              <a:rPr lang="en-US" sz="1800" b="1" dirty="0">
                <a:solidFill>
                  <a:srgbClr val="008000"/>
                </a:solidFill>
              </a:rPr>
              <a:t>Requires live, healthy adult females (not J2s)</a:t>
            </a:r>
          </a:p>
          <a:p>
            <a:pPr eaLnBrk="1" hangingPunct="1"/>
            <a:r>
              <a:rPr lang="en-US" sz="1800" b="1" dirty="0">
                <a:solidFill>
                  <a:srgbClr val="008000"/>
                </a:solidFill>
              </a:rPr>
              <a:t>Within species variability</a:t>
            </a:r>
          </a:p>
          <a:p>
            <a:pPr eaLnBrk="1" hangingPunct="1"/>
            <a:r>
              <a:rPr lang="en-US" sz="1800" b="1" dirty="0">
                <a:solidFill>
                  <a:srgbClr val="008000"/>
                </a:solidFill>
              </a:rPr>
              <a:t>Patterns available for only limited number of species</a:t>
            </a:r>
          </a:p>
        </p:txBody>
      </p: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6135688" y="2209800"/>
            <a:ext cx="1876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Identification Key:</a:t>
            </a:r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304800" y="115431"/>
            <a:ext cx="845819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/>
              <a:t>2. Biochemical identification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dirty="0" err="1"/>
              <a:t>Isozyme</a:t>
            </a:r>
            <a:r>
              <a:rPr lang="en-US" b="1" dirty="0"/>
              <a:t> electrophoresis:   </a:t>
            </a:r>
          </a:p>
          <a:p>
            <a:pPr eaLnBrk="1" hangingPunct="1"/>
            <a:r>
              <a:rPr lang="en-US" b="1" dirty="0"/>
              <a:t>Females are dissected from roots, squashed and run on a gel. </a:t>
            </a:r>
          </a:p>
          <a:p>
            <a:pPr eaLnBrk="1" hangingPunct="1"/>
            <a:r>
              <a:rPr lang="en-US" b="1" dirty="0"/>
              <a:t>Gels are stained to determine migration of activity bands of malate dehydrogenase and esterase then compared to a key with known species.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6200" y="2438400"/>
            <a:ext cx="3886200" cy="2692400"/>
            <a:chOff x="50800" y="2794000"/>
            <a:chExt cx="3886200" cy="2692400"/>
          </a:xfrm>
        </p:grpSpPr>
        <p:grpSp>
          <p:nvGrpSpPr>
            <p:cNvPr id="2" name="Group 1"/>
            <p:cNvGrpSpPr/>
            <p:nvPr/>
          </p:nvGrpSpPr>
          <p:grpSpPr>
            <a:xfrm>
              <a:off x="50800" y="2794000"/>
              <a:ext cx="3886200" cy="2692400"/>
              <a:chOff x="50800" y="2805113"/>
              <a:chExt cx="3886200" cy="2692400"/>
            </a:xfrm>
          </p:grpSpPr>
          <p:pic>
            <p:nvPicPr>
              <p:cNvPr id="1536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3648"/>
              <a:stretch>
                <a:fillRect/>
              </a:stretch>
            </p:blipFill>
            <p:spPr bwMode="auto">
              <a:xfrm>
                <a:off x="1533525" y="3271838"/>
                <a:ext cx="2403475" cy="2225675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367" name="TextBox 6"/>
              <p:cNvSpPr txBox="1">
                <a:spLocks noChangeArrowheads="1"/>
              </p:cNvSpPr>
              <p:nvPr/>
            </p:nvSpPr>
            <p:spPr bwMode="auto">
              <a:xfrm>
                <a:off x="1533525" y="2805113"/>
                <a:ext cx="16097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/>
                  <a:t>Example of gel:</a:t>
                </a:r>
              </a:p>
            </p:txBody>
          </p:sp>
          <p:sp>
            <p:nvSpPr>
              <p:cNvPr id="15369" name="TextBox 8"/>
              <p:cNvSpPr txBox="1">
                <a:spLocks noChangeArrowheads="1"/>
              </p:cNvSpPr>
              <p:nvPr/>
            </p:nvSpPr>
            <p:spPr bwMode="auto">
              <a:xfrm>
                <a:off x="50800" y="4186893"/>
                <a:ext cx="141737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400" dirty="0"/>
                  <a:t>malate</a:t>
                </a:r>
              </a:p>
              <a:p>
                <a:pPr eaLnBrk="1" hangingPunct="1"/>
                <a:r>
                  <a:rPr lang="en-US" sz="1400" dirty="0"/>
                  <a:t>dehydrogenase</a:t>
                </a:r>
              </a:p>
            </p:txBody>
          </p:sp>
          <p:sp>
            <p:nvSpPr>
              <p:cNvPr id="15370" name="TextBox 9"/>
              <p:cNvSpPr txBox="1">
                <a:spLocks noChangeArrowheads="1"/>
              </p:cNvSpPr>
              <p:nvPr/>
            </p:nvSpPr>
            <p:spPr bwMode="auto">
              <a:xfrm>
                <a:off x="355600" y="4783336"/>
                <a:ext cx="87075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400" dirty="0"/>
                  <a:t>esterase</a:t>
                </a:r>
              </a:p>
            </p:txBody>
          </p:sp>
        </p:grpSp>
        <p:sp>
          <p:nvSpPr>
            <p:cNvPr id="11" name="Left Brace 10"/>
            <p:cNvSpPr/>
            <p:nvPr/>
          </p:nvSpPr>
          <p:spPr>
            <a:xfrm>
              <a:off x="1314450" y="4232275"/>
              <a:ext cx="219075" cy="406400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Left Brace 11"/>
            <p:cNvSpPr/>
            <p:nvPr/>
          </p:nvSpPr>
          <p:spPr>
            <a:xfrm>
              <a:off x="1308100" y="4727575"/>
              <a:ext cx="217488" cy="406400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947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28600" y="169863"/>
            <a:ext cx="81216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/>
              <a:t>Molecular Identification</a:t>
            </a:r>
          </a:p>
          <a:p>
            <a:pPr eaLnBrk="1" hangingPunct="1"/>
            <a:endParaRPr lang="en-US" b="1" dirty="0"/>
          </a:p>
          <a:p>
            <a:pPr eaLnBrk="1" hangingPunct="1">
              <a:spcBef>
                <a:spcPts val="0"/>
              </a:spcBef>
            </a:pPr>
            <a:r>
              <a:rPr lang="en-US" b="1" dirty="0"/>
              <a:t>Species specific primers</a:t>
            </a:r>
          </a:p>
          <a:p>
            <a:pPr eaLnBrk="1" hangingPunct="1">
              <a:spcBef>
                <a:spcPts val="0"/>
              </a:spcBef>
            </a:pPr>
            <a:r>
              <a:rPr lang="en-US" b="1" dirty="0"/>
              <a:t>Mitochondrial DNA polymorphisms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53536" y="2446212"/>
            <a:ext cx="47518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tx2"/>
                </a:solidFill>
              </a:rPr>
              <a:t>Step 1:</a:t>
            </a:r>
            <a:r>
              <a:rPr lang="en-US" sz="1800" b="1" dirty="0">
                <a:solidFill>
                  <a:schemeClr val="tx2"/>
                </a:solidFill>
              </a:rPr>
              <a:t> Put nematodes into a PCR tube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24050"/>
            <a:ext cx="3276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27025" y="2870994"/>
            <a:ext cx="4778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tx2"/>
                </a:solidFill>
              </a:rPr>
              <a:t>Step 2:</a:t>
            </a:r>
            <a:r>
              <a:rPr lang="en-US" sz="1800" b="1" dirty="0">
                <a:solidFill>
                  <a:schemeClr val="tx2"/>
                </a:solidFill>
              </a:rPr>
              <a:t> Dissolve or disrupt the nematodes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323056" y="3280735"/>
            <a:ext cx="730091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u="sng" dirty="0">
                <a:solidFill>
                  <a:schemeClr val="tx2"/>
                </a:solidFill>
              </a:rPr>
              <a:t>Step 3:</a:t>
            </a:r>
            <a:r>
              <a:rPr lang="en-US" sz="1800" b="1" dirty="0">
                <a:solidFill>
                  <a:schemeClr val="tx2"/>
                </a:solidFill>
              </a:rPr>
              <a:t> Add specific primers and amplify 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chemeClr val="tx2"/>
                </a:solidFill>
              </a:rPr>
              <a:t> DNA in PCR machine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31825" y="5089525"/>
            <a:ext cx="490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23056" y="4098791"/>
            <a:ext cx="624998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u="sng" dirty="0">
                <a:solidFill>
                  <a:schemeClr val="tx2"/>
                </a:solidFill>
              </a:rPr>
              <a:t>Step 4:</a:t>
            </a:r>
            <a:r>
              <a:rPr lang="en-US" sz="1800" b="1" dirty="0">
                <a:solidFill>
                  <a:schemeClr val="tx2"/>
                </a:solidFill>
              </a:rPr>
              <a:t> Fractionate the amplified DNA in a 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chemeClr val="tx2"/>
                </a:solidFill>
              </a:rPr>
              <a:t>gel and examine pattern to determine species</a:t>
            </a: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324642" y="1961452"/>
            <a:ext cx="5079208" cy="3128073"/>
          </a:xfrm>
          <a:prstGeom prst="rect">
            <a:avLst/>
          </a:prstGeom>
          <a:noFill/>
          <a:ln w="25400">
            <a:solidFill>
              <a:srgbClr val="F7EB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457200" y="5845314"/>
            <a:ext cx="47259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tx2"/>
                </a:solidFill>
              </a:rPr>
              <a:t>vmwilliamson@ucdavis.edu</a:t>
            </a:r>
          </a:p>
          <a:p>
            <a:pPr eaLnBrk="1" hangingPunct="1"/>
            <a:r>
              <a:rPr lang="en-US" dirty="0">
                <a:solidFill>
                  <a:schemeClr val="tx2"/>
                </a:solidFill>
              </a:rPr>
              <a:t>http://nematode.unl.edu/diagnostics.htm</a:t>
            </a:r>
          </a:p>
        </p:txBody>
      </p:sp>
      <p:sp>
        <p:nvSpPr>
          <p:cNvPr id="16395" name="TextBox 10"/>
          <p:cNvSpPr txBox="1">
            <a:spLocks noChangeArrowheads="1"/>
          </p:cNvSpPr>
          <p:nvPr/>
        </p:nvSpPr>
        <p:spPr bwMode="auto">
          <a:xfrm>
            <a:off x="324643" y="1943354"/>
            <a:ext cx="308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Isolation of nematode DNA</a:t>
            </a:r>
          </a:p>
        </p:txBody>
      </p:sp>
    </p:spTree>
    <p:extLst>
      <p:ext uri="{BB962C8B-B14F-4D97-AF65-F5344CB8AC3E}">
        <p14:creationId xmlns:p14="http://schemas.microsoft.com/office/powerpoint/2010/main" val="936979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mononchus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05200"/>
            <a:ext cx="20129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79" name="Picture 3" descr="aphelenchus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76600"/>
            <a:ext cx="2895600" cy="19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0" name="Picture 4" descr="cruznema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85800"/>
            <a:ext cx="14160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1" name="Picture 5" descr="Slide_2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r="885" b="893"/>
          <a:stretch>
            <a:fillRect/>
          </a:stretch>
        </p:blipFill>
        <p:spPr bwMode="auto">
          <a:xfrm>
            <a:off x="3429000" y="914400"/>
            <a:ext cx="21351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2" name="Picture 6" descr="eudorylaimus"/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38600"/>
            <a:ext cx="3167063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3" name="Rectangle 7"/>
          <p:cNvSpPr>
            <a:spLocks noChangeArrowheads="1"/>
          </p:cNvSpPr>
          <p:nvPr/>
        </p:nvSpPr>
        <p:spPr bwMode="auto">
          <a:xfrm>
            <a:off x="762000" y="3048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Soil Nematodes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 Abundant and Diverse </a:t>
            </a:r>
            <a:r>
              <a:rPr lang="en-US" sz="2800" dirty="0" err="1">
                <a:solidFill>
                  <a:schemeClr val="tx2"/>
                </a:solidFill>
              </a:rPr>
              <a:t>Metazoa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52584" name="Rectangle 8"/>
          <p:cNvSpPr>
            <a:spLocks noChangeArrowheads="1"/>
          </p:cNvSpPr>
          <p:nvPr/>
        </p:nvSpPr>
        <p:spPr bwMode="auto">
          <a:xfrm>
            <a:off x="0" y="1524000"/>
            <a:ext cx="9144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/>
              <a:t>Nematodes are among the simplest </a:t>
            </a:r>
            <a:r>
              <a:rPr lang="en-US" sz="2000" dirty="0" err="1"/>
              <a:t>metazoa</a:t>
            </a:r>
            <a:r>
              <a:rPr lang="en-US" sz="2000" dirty="0"/>
              <a:t>.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/>
              <a:t>80% of multicellular animals are nematodes.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/>
              <a:t>Nematodes occupy any niche that provides a source of carbon, in marine, 	freshwater and terrestrial environments.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/>
              <a:t>Millions of nematodes can occupy 1 m</a:t>
            </a:r>
            <a:r>
              <a:rPr lang="en-US" sz="2000" baseline="30000" dirty="0"/>
              <a:t>2 </a:t>
            </a:r>
            <a:r>
              <a:rPr lang="en-US" sz="2000" dirty="0"/>
              <a:t>of soil; a handful may contain 50 	species. 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/>
              <a:t>“.....if all the matter in the universe except the nematodes were swept 	away……we would find its mountains, hills, vales, rivers, lakes, and 	oceans represented by a film of nematodes.”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/>
              <a:t>Nematodes vary in sensitivity to pollutants and environmental disturbance.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sz="2000" dirty="0"/>
              <a:t>Nematodes occupy key positions in soil food-webs; they feed on many soil 	organisms and are food for many others. </a:t>
            </a:r>
          </a:p>
          <a:p>
            <a:pPr>
              <a:spcBef>
                <a:spcPct val="2000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6209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2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25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25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25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25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25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4" grpId="0" build="p" autoUpdateAnimBg="0" advAuto="200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2" name="Picture 4" descr="http://embryo.asu.edu/sites/default/files/styles/hps_supplemental/adaptive-image/public/dspaced/mbl_album20120page2038_474.web.jpg?itok=JNEKadD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/>
          <a:stretch/>
        </p:blipFill>
        <p:spPr bwMode="auto">
          <a:xfrm>
            <a:off x="304800" y="25400"/>
            <a:ext cx="2712957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019221" y="5537200"/>
            <a:ext cx="6096001" cy="10922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1400" b="1" kern="0" dirty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Molecular Barcoding</a:t>
            </a:r>
            <a:br>
              <a:rPr lang="en-US" sz="1400" b="1" kern="0" dirty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sz="1400" b="1" kern="0" dirty="0">
                <a:solidFill>
                  <a:schemeClr val="accent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Identification based on sequence of a specific DNA fragment from an organism</a:t>
            </a:r>
            <a:br>
              <a:rPr lang="en-US" sz="1400" b="1" kern="0" dirty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sz="1200" b="1" kern="0" dirty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rDNA regions: 18S, D-loop, ITS</a:t>
            </a:r>
            <a:br>
              <a:rPr lang="en-US" sz="1200" b="1" kern="0" dirty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sz="1200" b="1" kern="0" dirty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Mitochondrial DNA regions </a:t>
            </a:r>
            <a:br>
              <a:rPr lang="en-US" sz="1200" b="1" kern="0" dirty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sz="1200" b="1" kern="0" dirty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Specific protein-coding genes </a:t>
            </a:r>
            <a:br>
              <a:rPr lang="en-US" sz="1400" b="1" kern="0" dirty="0">
                <a:solidFill>
                  <a:srgbClr val="DC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endParaRPr lang="en-US" sz="1400" kern="0" dirty="0"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60587" y="4814634"/>
            <a:ext cx="44842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008000"/>
                </a:solidFill>
              </a:rPr>
              <a:t>“Ultimately, rapid and inexpensive DNA barcoding will replace PCR/RFLP as a preferred diagnostic method” Powers (2005)</a:t>
            </a:r>
          </a:p>
          <a:p>
            <a:pPr eaLnBrk="1" hangingPunct="1"/>
            <a:endParaRPr lang="en-US" sz="1400" dirty="0"/>
          </a:p>
        </p:txBody>
      </p:sp>
      <p:pic>
        <p:nvPicPr>
          <p:cNvPr id="196616" name="Picture 8" descr="http://nematode.unl.edu/microsco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849" y="139465"/>
            <a:ext cx="343221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744849" y="3106911"/>
            <a:ext cx="4243750" cy="2418937"/>
            <a:chOff x="4647756" y="1346296"/>
            <a:chExt cx="9143988" cy="5146675"/>
          </a:xfrm>
        </p:grpSpPr>
        <p:pic>
          <p:nvPicPr>
            <p:cNvPr id="8" name="Picture 2" descr="Ppenetra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756" y="1346296"/>
              <a:ext cx="9143988" cy="5146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barcode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80160">
              <a:off x="8648249" y="3354883"/>
              <a:ext cx="1142999" cy="509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9817112" y="4424361"/>
              <a:ext cx="3281368" cy="1085850"/>
              <a:chOff x="6232" y="2787"/>
              <a:chExt cx="2067" cy="684"/>
            </a:xfrm>
          </p:grpSpPr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6307" y="2835"/>
                <a:ext cx="1776" cy="28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3" name="Line 8"/>
              <p:cNvSpPr>
                <a:spLocks noChangeShapeType="1"/>
              </p:cNvSpPr>
              <p:nvPr/>
            </p:nvSpPr>
            <p:spPr bwMode="auto">
              <a:xfrm flipV="1">
                <a:off x="6307" y="2787"/>
                <a:ext cx="1776" cy="28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4" name="Text Box 9"/>
              <p:cNvSpPr txBox="1">
                <a:spLocks noChangeArrowheads="1"/>
              </p:cNvSpPr>
              <p:nvPr/>
            </p:nvSpPr>
            <p:spPr bwMode="auto">
              <a:xfrm>
                <a:off x="6232" y="3141"/>
                <a:ext cx="2067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i="1" dirty="0"/>
                  <a:t>Pratylenchus </a:t>
                </a:r>
                <a:r>
                  <a:rPr lang="en-US" sz="1000" i="1" dirty="0" err="1"/>
                  <a:t>penetrans</a:t>
                </a:r>
                <a:endParaRPr lang="en-US" sz="1000" i="1" dirty="0"/>
              </a:p>
            </p:txBody>
          </p:sp>
        </p:grp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9080794" y="4354979"/>
              <a:ext cx="384152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i="1" dirty="0" err="1"/>
                <a:t>Helicotylenchus</a:t>
              </a:r>
              <a:r>
                <a:rPr lang="en-US" sz="1000" i="1" dirty="0"/>
                <a:t> </a:t>
              </a:r>
              <a:r>
                <a:rPr lang="en-US" sz="1000" i="1" dirty="0" err="1"/>
                <a:t>multicinctus</a:t>
              </a:r>
              <a:endParaRPr lang="en-US" sz="1000" i="1" dirty="0"/>
            </a:p>
          </p:txBody>
        </p:sp>
      </p:grpSp>
      <p:pic>
        <p:nvPicPr>
          <p:cNvPr id="196614" name="Picture 6" descr="http://nematode.unl.edu/its_id/its_var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6" t="27299" r="3825" b="4071"/>
          <a:stretch/>
        </p:blipFill>
        <p:spPr bwMode="auto">
          <a:xfrm>
            <a:off x="4576890" y="272271"/>
            <a:ext cx="4005943" cy="256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46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609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1951" y="35943"/>
            <a:ext cx="8935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Approaches in Nematode Taxonomy and Identification </a:t>
            </a:r>
          </a:p>
          <a:p>
            <a:r>
              <a:rPr lang="en-US" sz="1800" dirty="0"/>
              <a:t>      </a:t>
            </a:r>
            <a:r>
              <a:rPr lang="en-US" sz="1600" dirty="0"/>
              <a:t> </a:t>
            </a:r>
            <a:r>
              <a:rPr lang="en-US" sz="1400" dirty="0"/>
              <a:t>Accurate species-level identification is essential for implementation of management strategies:</a:t>
            </a:r>
          </a:p>
          <a:p>
            <a:endParaRPr lang="en-US" sz="1400" dirty="0"/>
          </a:p>
          <a:p>
            <a:r>
              <a:rPr lang="en-US" sz="1400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951" y="769260"/>
            <a:ext cx="75568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err="1"/>
              <a:t>Morphometrics</a:t>
            </a:r>
            <a:endParaRPr lang="en-US" sz="1600" u="sng" dirty="0"/>
          </a:p>
          <a:p>
            <a:r>
              <a:rPr lang="en-US" dirty="0"/>
              <a:t>      </a:t>
            </a:r>
            <a:r>
              <a:rPr lang="en-US" sz="1400" dirty="0"/>
              <a:t>The traditional approach</a:t>
            </a:r>
          </a:p>
          <a:p>
            <a:r>
              <a:rPr lang="en-US" sz="1400" dirty="0"/>
              <a:t>		Constraints: </a:t>
            </a:r>
          </a:p>
          <a:p>
            <a:r>
              <a:rPr lang="en-US" sz="1400" dirty="0"/>
              <a:t>		o   There is intraspecific variation in virulence and biology</a:t>
            </a:r>
          </a:p>
          <a:p>
            <a:r>
              <a:rPr lang="en-US" sz="1400" dirty="0"/>
              <a:t>		o   The approach is time consuming, requiring multiple measurements</a:t>
            </a:r>
          </a:p>
          <a:p>
            <a:r>
              <a:rPr lang="en-US" sz="1400" dirty="0"/>
              <a:t>		o   Requires specific skills and training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951" y="2369460"/>
            <a:ext cx="568136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Biochemical</a:t>
            </a:r>
          </a:p>
          <a:p>
            <a:r>
              <a:rPr lang="en-US" dirty="0"/>
              <a:t>       </a:t>
            </a:r>
            <a:r>
              <a:rPr lang="en-US" sz="1400" dirty="0"/>
              <a:t>Including antibodies, ELISA tests and isoenzymes</a:t>
            </a:r>
          </a:p>
          <a:p>
            <a:r>
              <a:rPr lang="en-US" sz="1400" dirty="0"/>
              <a:t>                		Constraints</a:t>
            </a:r>
          </a:p>
          <a:p>
            <a:r>
              <a:rPr lang="en-US" sz="1400" dirty="0"/>
              <a:t>		o   Known patterns are limited to a few genera</a:t>
            </a:r>
          </a:p>
          <a:p>
            <a:r>
              <a:rPr lang="en-US" sz="1400" dirty="0"/>
              <a:t>		o   Depends on high quality of proteins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951" y="3664860"/>
            <a:ext cx="900483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DNA-based Technologies</a:t>
            </a:r>
          </a:p>
          <a:p>
            <a:r>
              <a:rPr lang="en-US" dirty="0"/>
              <a:t>       </a:t>
            </a:r>
            <a:r>
              <a:rPr lang="en-US" sz="1400" dirty="0"/>
              <a:t>Techniques that originated with use of RFLPs and have expanded with developments in technology.</a:t>
            </a:r>
          </a:p>
          <a:p>
            <a:r>
              <a:rPr lang="en-US" sz="1400" dirty="0"/>
              <a:t>                Evolving Methods:</a:t>
            </a:r>
          </a:p>
          <a:p>
            <a:r>
              <a:rPr lang="en-US" sz="1400" dirty="0"/>
              <a:t>		o   Real-time PCR – portable equipment available, 90-minute process.</a:t>
            </a:r>
          </a:p>
          <a:p>
            <a:r>
              <a:rPr lang="en-US" sz="1400" dirty="0"/>
              <a:t>		o   LAMP – loop-mediated isothermal amplification, requires &lt;1 hour.</a:t>
            </a:r>
          </a:p>
          <a:p>
            <a:r>
              <a:rPr lang="en-US" sz="1400" dirty="0"/>
              <a:t>		o   Barcoding – based on </a:t>
            </a:r>
            <a:r>
              <a:rPr lang="en-US" sz="1400" dirty="0" err="1"/>
              <a:t>mithochondrial</a:t>
            </a:r>
            <a:r>
              <a:rPr lang="en-US" sz="1400" dirty="0"/>
              <a:t> DNA or Ribosomal DNA</a:t>
            </a:r>
          </a:p>
          <a:p>
            <a:r>
              <a:rPr lang="en-US" sz="1400" dirty="0"/>
              <a:t>		o   Barcode of Life project currently has &gt;1600 barcodes available.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951" y="5430126"/>
            <a:ext cx="877676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Integrated Taxonomy</a:t>
            </a:r>
          </a:p>
          <a:p>
            <a:r>
              <a:rPr lang="en-US" dirty="0"/>
              <a:t>       </a:t>
            </a:r>
            <a:r>
              <a:rPr lang="en-US" sz="1400" dirty="0"/>
              <a:t>Requirements for future development of Nematode Systematics.</a:t>
            </a:r>
          </a:p>
          <a:p>
            <a:pPr indent="-457200"/>
            <a:r>
              <a:rPr lang="en-US" sz="1400" dirty="0"/>
              <a:t>	o   Need morphological, morphometric and biological taxonomy to delineate ‘species” boundaries</a:t>
            </a:r>
          </a:p>
          <a:p>
            <a:pPr indent="-457200"/>
            <a:r>
              <a:rPr lang="en-US" sz="1400" dirty="0"/>
              <a:t> 	     at whatever level of difference is considered sufficient or useful as a category designation.</a:t>
            </a:r>
          </a:p>
          <a:p>
            <a:r>
              <a:rPr lang="en-US" sz="1400" dirty="0"/>
              <a:t>	o   Need to establish and assign a taxonomic binomial to a molecular signature</a:t>
            </a:r>
          </a:p>
        </p:txBody>
      </p:sp>
    </p:spTree>
    <p:extLst>
      <p:ext uri="{BB962C8B-B14F-4D97-AF65-F5344CB8AC3E}">
        <p14:creationId xmlns:p14="http://schemas.microsoft.com/office/powerpoint/2010/main" val="29409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327090" y="228600"/>
            <a:ext cx="566212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800" dirty="0"/>
              <a:t>Functional Diversity of Nematodes</a:t>
            </a:r>
          </a:p>
        </p:txBody>
      </p:sp>
      <p:pic>
        <p:nvPicPr>
          <p:cNvPr id="148483" name="Picture 3" descr="Slide_2"/>
          <p:cNvPicPr>
            <a:picLocks noChangeAspect="1" noChangeArrowheads="1"/>
          </p:cNvPicPr>
          <p:nvPr/>
        </p:nvPicPr>
        <p:blipFill>
          <a:blip r:embed="rId5" cstate="print"/>
          <a:srcRect l="-23" r="885" b="893"/>
          <a:stretch>
            <a:fillRect/>
          </a:stretch>
        </p:blipFill>
        <p:spPr bwMode="auto">
          <a:xfrm>
            <a:off x="527050" y="1111250"/>
            <a:ext cx="2273300" cy="2374900"/>
          </a:xfrm>
          <a:prstGeom prst="rect">
            <a:avLst/>
          </a:prstGeom>
          <a:noFill/>
        </p:spPr>
      </p:pic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275" y="2759075"/>
            <a:ext cx="2632075" cy="1973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848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11338" y="4302125"/>
            <a:ext cx="2401887" cy="1801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848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2038" y="1092200"/>
            <a:ext cx="2892425" cy="2170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8487" name="Picture 7" descr="aphelenchu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0400" y="3094038"/>
            <a:ext cx="3005138" cy="1782762"/>
          </a:xfrm>
          <a:prstGeom prst="rect">
            <a:avLst/>
          </a:prstGeom>
          <a:noFill/>
        </p:spPr>
      </p:pic>
      <p:pic>
        <p:nvPicPr>
          <p:cNvPr id="18440" name="Picture 8" descr="http://www.nemasoil.com/images/LargeImages/Tylenchus/Sept-25-2007/High%20input-Till%20(T1)/T1-1/Tylenchus/Tylenchushead2-60x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t="5111" r="45817" b="52422"/>
          <a:stretch/>
        </p:blipFill>
        <p:spPr bwMode="auto">
          <a:xfrm>
            <a:off x="5989217" y="4343400"/>
            <a:ext cx="22502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8" name="Picture 8" descr="cruz"/>
          <p:cNvPicPr>
            <a:picLocks noChangeAspect="1" noChangeArrowheads="1"/>
          </p:cNvPicPr>
          <p:nvPr/>
        </p:nvPicPr>
        <p:blipFill>
          <a:blip r:embed="rId11" cstate="print"/>
          <a:srcRect t="3149" b="15918"/>
          <a:stretch>
            <a:fillRect/>
          </a:stretch>
        </p:blipFill>
        <p:spPr bwMode="auto">
          <a:xfrm>
            <a:off x="4133816" y="1082358"/>
            <a:ext cx="2980538" cy="4023360"/>
          </a:xfrm>
          <a:prstGeom prst="rect">
            <a:avLst/>
          </a:prstGeom>
          <a:noFill/>
        </p:spPr>
      </p:pic>
      <p:pic>
        <p:nvPicPr>
          <p:cNvPr id="18436" name="Picture 4" descr="http://plpnemweb.ucdavis.edu/nemaplex/images/Cephalobidae%20heads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1119468"/>
            <a:ext cx="4846320" cy="535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95" name="Picture 15" descr="Dorylaimu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27711" y="803709"/>
            <a:ext cx="4144620" cy="3108960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0407">
            <a:off x="206177" y="2286959"/>
            <a:ext cx="4978891" cy="25603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0" y="1110113"/>
            <a:ext cx="3296080" cy="24688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4" y="3931920"/>
            <a:ext cx="3291840" cy="2468880"/>
          </a:xfrm>
          <a:prstGeom prst="rect">
            <a:avLst/>
          </a:prstGeom>
        </p:spPr>
      </p:pic>
      <p:pic>
        <p:nvPicPr>
          <p:cNvPr id="18434" name="Picture 2" descr="http://plpnemweb.ucdavis.edu/nemaplex/images/SeinuraPredation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886" y="3931920"/>
            <a:ext cx="341376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abronem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38766" y="1281119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5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78"/>
          <a:stretch/>
        </p:blipFill>
        <p:spPr>
          <a:xfrm>
            <a:off x="838200" y="609600"/>
            <a:ext cx="2990993" cy="576072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Picture 219" descr="nature09164-f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b="67909"/>
          <a:stretch/>
        </p:blipFill>
        <p:spPr bwMode="auto">
          <a:xfrm>
            <a:off x="4762197" y="3874101"/>
            <a:ext cx="3799728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rikblo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90" y="28281"/>
            <a:ext cx="453421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62147"/>
            <a:ext cx="546765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Adapted from Bento et al., 2010; Hartenstein and Jacobs, 2013; Ragsdale et al., 2013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152400"/>
            <a:ext cx="219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Pristionchus</a:t>
            </a:r>
            <a:r>
              <a:rPr lang="en-US" i="1" dirty="0"/>
              <a:t> </a:t>
            </a:r>
            <a:r>
              <a:rPr lang="en-US" i="1" dirty="0" err="1"/>
              <a:t>pacificus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713694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76199" y="76200"/>
            <a:ext cx="8839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Spatial Diversity of Microsites and their Temporal Dynamics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457200" y="980225"/>
            <a:ext cx="8610600" cy="4847686"/>
            <a:chOff x="457200" y="1143000"/>
            <a:chExt cx="8610600" cy="4847686"/>
          </a:xfrm>
        </p:grpSpPr>
        <p:sp>
          <p:nvSpPr>
            <p:cNvPr id="71" name="Down Arrow 70"/>
            <p:cNvSpPr/>
            <p:nvPr/>
          </p:nvSpPr>
          <p:spPr>
            <a:xfrm>
              <a:off x="2209800" y="1151414"/>
              <a:ext cx="121919" cy="2429491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0"/>
              <a:tileRect/>
            </a:gra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Down Arrow 71"/>
            <p:cNvSpPr/>
            <p:nvPr/>
          </p:nvSpPr>
          <p:spPr>
            <a:xfrm flipV="1">
              <a:off x="2438400" y="1143000"/>
              <a:ext cx="152400" cy="2429491"/>
            </a:xfrm>
            <a:prstGeom prst="down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0"/>
              <a:tileRect/>
            </a:gra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57200" y="1390455"/>
              <a:ext cx="182880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u="sng" dirty="0"/>
                <a:t>gradient drivers:</a:t>
              </a:r>
            </a:p>
            <a:p>
              <a:r>
                <a:rPr lang="en-US" sz="1800" dirty="0"/>
                <a:t>temperature</a:t>
              </a:r>
            </a:p>
            <a:p>
              <a:r>
                <a:rPr lang="en-US" sz="1800" dirty="0"/>
                <a:t>moisture</a:t>
              </a:r>
            </a:p>
            <a:p>
              <a:r>
                <a:rPr lang="en-US" sz="1800" dirty="0"/>
                <a:t>aeration</a:t>
              </a:r>
            </a:p>
            <a:p>
              <a:r>
                <a:rPr lang="en-US" sz="1800" dirty="0"/>
                <a:t>organic residues</a:t>
              </a:r>
            </a:p>
            <a:p>
              <a:r>
                <a:rPr lang="en-US" sz="1800" dirty="0"/>
                <a:t>roots</a:t>
              </a:r>
            </a:p>
            <a:p>
              <a:r>
                <a:rPr lang="en-US" sz="1800" dirty="0"/>
                <a:t>soil texture</a:t>
              </a:r>
            </a:p>
            <a:p>
              <a:r>
                <a:rPr lang="en-US" sz="1800" dirty="0"/>
                <a:t>particle size</a:t>
              </a:r>
            </a:p>
          </p:txBody>
        </p:sp>
        <p:sp>
          <p:nvSpPr>
            <p:cNvPr id="74" name="Right Arrow 73"/>
            <p:cNvSpPr/>
            <p:nvPr/>
          </p:nvSpPr>
          <p:spPr>
            <a:xfrm rot="2690474">
              <a:off x="1866650" y="4154210"/>
              <a:ext cx="1464502" cy="1356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38200" y="4148023"/>
              <a:ext cx="191775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u="sng" dirty="0"/>
                <a:t>temporal drivers:</a:t>
              </a:r>
            </a:p>
            <a:p>
              <a:r>
                <a:rPr lang="en-US" sz="1800" dirty="0"/>
                <a:t>diurnal</a:t>
              </a:r>
            </a:p>
            <a:p>
              <a:r>
                <a:rPr lang="en-US" sz="1800" dirty="0"/>
                <a:t>seasonal</a:t>
              </a:r>
            </a:p>
            <a:p>
              <a:r>
                <a:rPr lang="en-US" sz="1800" dirty="0"/>
                <a:t>life course</a:t>
              </a:r>
            </a:p>
            <a:p>
              <a:r>
                <a:rPr lang="en-US" sz="1800" dirty="0"/>
                <a:t>phenology</a:t>
              </a:r>
            </a:p>
            <a:p>
              <a:r>
                <a:rPr lang="en-US" sz="1800" dirty="0"/>
                <a:t>degree-days</a:t>
              </a: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4419600" y="3886200"/>
              <a:ext cx="4648200" cy="2104486"/>
              <a:chOff x="4343400" y="4038960"/>
              <a:chExt cx="4648200" cy="2104486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5257800" y="4390072"/>
                <a:ext cx="206099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u="sng" dirty="0"/>
                  <a:t>stochastic factors:</a:t>
                </a:r>
              </a:p>
              <a:p>
                <a:r>
                  <a:rPr lang="en-US" sz="1800" dirty="0"/>
                  <a:t>roots</a:t>
                </a:r>
              </a:p>
              <a:p>
                <a:r>
                  <a:rPr lang="en-US" sz="1800" dirty="0"/>
                  <a:t>patch distribution</a:t>
                </a:r>
              </a:p>
              <a:p>
                <a:r>
                  <a:rPr lang="en-US" sz="1800" dirty="0"/>
                  <a:t>patch composition</a:t>
                </a:r>
              </a:p>
              <a:p>
                <a:r>
                  <a:rPr lang="en-US" sz="1800" dirty="0"/>
                  <a:t>weather events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7249032" y="4389120"/>
                <a:ext cx="174256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u="sng" dirty="0"/>
                  <a:t>     </a:t>
                </a:r>
              </a:p>
              <a:p>
                <a:r>
                  <a:rPr lang="en-US" sz="1800" dirty="0"/>
                  <a:t>burrows</a:t>
                </a:r>
              </a:p>
              <a:p>
                <a:r>
                  <a:rPr lang="en-US" sz="1800" dirty="0"/>
                  <a:t>stones</a:t>
                </a:r>
              </a:p>
              <a:p>
                <a:r>
                  <a:rPr lang="en-US" sz="1800" dirty="0"/>
                  <a:t>restrictive layers</a:t>
                </a:r>
              </a:p>
              <a:p>
                <a:r>
                  <a:rPr lang="en-US" sz="1800" dirty="0"/>
                  <a:t>     </a:t>
                </a:r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4343400" y="4038960"/>
                <a:ext cx="30894" cy="1597958"/>
                <a:chOff x="5257800" y="5029560"/>
                <a:chExt cx="30894" cy="1597958"/>
              </a:xfrm>
            </p:grpSpPr>
            <p:cxnSp>
              <p:nvCxnSpPr>
                <p:cNvPr id="80" name="Straight Arrow Connector 79"/>
                <p:cNvCxnSpPr/>
                <p:nvPr/>
              </p:nvCxnSpPr>
              <p:spPr>
                <a:xfrm>
                  <a:off x="5257800" y="5029560"/>
                  <a:ext cx="27466" cy="1597830"/>
                </a:xfrm>
                <a:prstGeom prst="straightConnector1">
                  <a:avLst/>
                </a:prstGeom>
                <a:ln w="34925">
                  <a:solidFill>
                    <a:schemeClr val="bg2">
                      <a:lumMod val="1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/>
                <p:cNvCxnSpPr/>
                <p:nvPr/>
              </p:nvCxnSpPr>
              <p:spPr>
                <a:xfrm>
                  <a:off x="5261228" y="5029560"/>
                  <a:ext cx="27466" cy="1597830"/>
                </a:xfrm>
                <a:prstGeom prst="straightConnector1">
                  <a:avLst/>
                </a:prstGeom>
                <a:ln w="34925">
                  <a:solidFill>
                    <a:schemeClr val="bg2">
                      <a:lumMod val="10000"/>
                    </a:schemeClr>
                  </a:solidFill>
                  <a:headEnd type="triangle"/>
                  <a:tailEnd type="triangle"/>
                </a:ln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/>
                <p:cNvCxnSpPr/>
                <p:nvPr/>
              </p:nvCxnSpPr>
              <p:spPr>
                <a:xfrm>
                  <a:off x="5259629" y="5029560"/>
                  <a:ext cx="27466" cy="1597830"/>
                </a:xfrm>
                <a:prstGeom prst="straightConnector1">
                  <a:avLst/>
                </a:prstGeom>
                <a:ln w="34925">
                  <a:solidFill>
                    <a:schemeClr val="bg2">
                      <a:lumMod val="10000"/>
                    </a:schemeClr>
                  </a:solidFill>
                  <a:headEnd type="triangle"/>
                  <a:tailEnd type="triangle"/>
                </a:ln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/>
                <p:cNvCxnSpPr/>
                <p:nvPr/>
              </p:nvCxnSpPr>
              <p:spPr>
                <a:xfrm>
                  <a:off x="5261228" y="5029688"/>
                  <a:ext cx="27466" cy="1597830"/>
                </a:xfrm>
                <a:prstGeom prst="straightConnector1">
                  <a:avLst/>
                </a:prstGeom>
                <a:ln w="34925">
                  <a:solidFill>
                    <a:schemeClr val="bg2">
                      <a:lumMod val="10000"/>
                    </a:schemeClr>
                  </a:solidFill>
                  <a:headEnd type="triangle"/>
                  <a:tailEnd type="triangle"/>
                </a:ln>
                <a:scene3d>
                  <a:camera prst="orthographicFront">
                    <a:rot lat="0" lon="0" rev="81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1" t="24507" r="27246" b="11117"/>
          <a:stretch/>
        </p:blipFill>
        <p:spPr bwMode="auto">
          <a:xfrm>
            <a:off x="0" y="685800"/>
            <a:ext cx="2684565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2" t="20842" r="12390" b="5648"/>
          <a:stretch/>
        </p:blipFill>
        <p:spPr bwMode="auto">
          <a:xfrm>
            <a:off x="152400" y="3982505"/>
            <a:ext cx="3454094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" name="Group 86"/>
          <p:cNvGrpSpPr>
            <a:grpSpLocks noChangeAspect="1"/>
          </p:cNvGrpSpPr>
          <p:nvPr/>
        </p:nvGrpSpPr>
        <p:grpSpPr>
          <a:xfrm>
            <a:off x="5410200" y="3630723"/>
            <a:ext cx="3200035" cy="2743200"/>
            <a:chOff x="-76200" y="-304799"/>
            <a:chExt cx="8088984" cy="6934199"/>
          </a:xfrm>
        </p:grpSpPr>
        <p:pic>
          <p:nvPicPr>
            <p:cNvPr id="8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17" t="32518" r="17933" b="22011"/>
            <a:stretch/>
          </p:blipFill>
          <p:spPr bwMode="auto">
            <a:xfrm>
              <a:off x="-76200" y="-304799"/>
              <a:ext cx="8088984" cy="4547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36" t="61808" r="18090" b="13785"/>
            <a:stretch/>
          </p:blipFill>
          <p:spPr bwMode="auto">
            <a:xfrm>
              <a:off x="0" y="4188422"/>
              <a:ext cx="8012784" cy="2440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0" name="Picture 8" descr="http://www.colorcube.com/puzzle/cub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609600"/>
            <a:ext cx="2888080" cy="292608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985335" y="6545079"/>
            <a:ext cx="1902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Ferris and </a:t>
            </a:r>
            <a:r>
              <a:rPr lang="en-US" sz="1200" dirty="0" err="1"/>
              <a:t>Tuomisto</a:t>
            </a:r>
            <a:r>
              <a:rPr lang="en-US" sz="1200" dirty="0"/>
              <a:t>, </a:t>
            </a:r>
            <a:r>
              <a:rPr lang="en-US" sz="1200" dirty="0" err="1"/>
              <a:t>subm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372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9526" y="152400"/>
            <a:ext cx="8936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dirty="0"/>
              <a:t>Comparison of Organic and Conventional Banana Production Systems: Costa Rica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3709194"/>
            <a:ext cx="4572000" cy="262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" y="3886200"/>
            <a:ext cx="4114800" cy="24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2712" y="3362325"/>
            <a:ext cx="8832851" cy="3495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9" descr="DSCN004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9037" y="619125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DSC0921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619125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icture1.png"/>
          <p:cNvPicPr>
            <a:picLocks noChangeAspect="1"/>
          </p:cNvPicPr>
          <p:nvPr/>
        </p:nvPicPr>
        <p:blipFill>
          <a:blip r:embed="rId6" cstate="print"/>
          <a:srcRect r="51852"/>
          <a:stretch>
            <a:fillRect/>
          </a:stretch>
        </p:blipFill>
        <p:spPr>
          <a:xfrm>
            <a:off x="6019800" y="3726692"/>
            <a:ext cx="1981200" cy="3015113"/>
          </a:xfrm>
          <a:prstGeom prst="rect">
            <a:avLst/>
          </a:prstGeom>
        </p:spPr>
      </p:pic>
      <p:pic>
        <p:nvPicPr>
          <p:cNvPr id="10" name="Picture 9" descr="Picture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3588318"/>
            <a:ext cx="4114800" cy="3015113"/>
          </a:xfrm>
          <a:prstGeom prst="rect">
            <a:avLst/>
          </a:prstGeom>
        </p:spPr>
      </p:pic>
      <p:pic>
        <p:nvPicPr>
          <p:cNvPr id="22" name="Picture 4" descr="DSC0921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3440745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4724400" y="3733800"/>
            <a:ext cx="4114800" cy="30469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endParaRPr lang="en-US" dirty="0"/>
          </a:p>
          <a:p>
            <a:pPr marL="342900" indent="-342900"/>
            <a:r>
              <a:rPr lang="en-US" sz="1800" dirty="0"/>
              <a:t>Management practices in industrialized agriculture result in:</a:t>
            </a:r>
          </a:p>
          <a:p>
            <a:pPr marL="342900" indent="-342900"/>
            <a:endParaRPr lang="en-US" sz="1800" dirty="0"/>
          </a:p>
          <a:p>
            <a:pPr marL="342900" indent="-342900"/>
            <a:r>
              <a:rPr lang="en-US" sz="1800" dirty="0"/>
              <a:t>	Soil food web simplification</a:t>
            </a:r>
          </a:p>
          <a:p>
            <a:pPr marL="342900" indent="-342900"/>
            <a:endParaRPr lang="en-US" sz="1800" dirty="0"/>
          </a:p>
          <a:p>
            <a:pPr marL="342900" indent="-342900"/>
            <a:r>
              <a:rPr lang="en-US" sz="1800" dirty="0"/>
              <a:t>	Reduction in higher trophic levels</a:t>
            </a:r>
          </a:p>
          <a:p>
            <a:pPr marL="342900" indent="-342900"/>
            <a:endParaRPr lang="en-US" sz="1800" dirty="0"/>
          </a:p>
          <a:p>
            <a:pPr marL="342900" indent="-342900"/>
            <a:r>
              <a:rPr lang="en-US" sz="1800" dirty="0"/>
              <a:t>	Reduction of species diversity</a:t>
            </a:r>
          </a:p>
          <a:p>
            <a:pPr marL="342900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6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005-X-PlantRoot"/>
          <p:cNvPicPr>
            <a:picLocks noChangeAspect="1" noChangeArrowheads="1"/>
          </p:cNvPicPr>
          <p:nvPr/>
        </p:nvPicPr>
        <p:blipFill>
          <a:blip r:embed="rId2" cstate="print"/>
          <a:srcRect l="19200" r="22400"/>
          <a:stretch>
            <a:fillRect/>
          </a:stretch>
        </p:blipFill>
        <p:spPr bwMode="auto">
          <a:xfrm>
            <a:off x="1295400" y="1752600"/>
            <a:ext cx="2322513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981200" y="914400"/>
            <a:ext cx="611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CO</a:t>
            </a:r>
            <a:r>
              <a:rPr lang="en-US" sz="1400" baseline="-25000" dirty="0"/>
              <a:t>2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2286000" y="12192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-15875" y="3017838"/>
            <a:ext cx="1311275" cy="738664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carbohydrates</a:t>
            </a:r>
          </a:p>
          <a:p>
            <a:pPr algn="ctr"/>
            <a:r>
              <a:rPr lang="en-US" sz="1400"/>
              <a:t>and</a:t>
            </a:r>
          </a:p>
          <a:p>
            <a:pPr algn="ctr"/>
            <a:r>
              <a:rPr lang="en-US" sz="1400"/>
              <a:t>proteins</a:t>
            </a: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H="1">
            <a:off x="685800" y="2667000"/>
            <a:ext cx="1143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685800" y="2667000"/>
            <a:ext cx="0" cy="381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685800" y="3657600"/>
            <a:ext cx="0" cy="304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685800" y="3962400"/>
            <a:ext cx="1143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H="1">
            <a:off x="1295400" y="2667000"/>
            <a:ext cx="609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1295400" y="3962400"/>
            <a:ext cx="533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3657600" y="3705225"/>
            <a:ext cx="1311275" cy="646331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carbohydrates</a:t>
            </a:r>
          </a:p>
          <a:p>
            <a:r>
              <a:rPr lang="en-US" sz="1200"/>
              <a:t>and</a:t>
            </a:r>
          </a:p>
          <a:p>
            <a:r>
              <a:rPr lang="en-US" sz="1200"/>
              <a:t>amino acids</a:t>
            </a:r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>
            <a:off x="3124200" y="4038600"/>
            <a:ext cx="533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5165725" y="2879725"/>
            <a:ext cx="8210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bacteria</a:t>
            </a: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5181600" y="3854450"/>
            <a:ext cx="10695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nematodes</a:t>
            </a: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5181600" y="4738688"/>
            <a:ext cx="5725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fungi</a:t>
            </a:r>
          </a:p>
        </p:txBody>
      </p:sp>
      <p:sp>
        <p:nvSpPr>
          <p:cNvPr id="52241" name="Line 17"/>
          <p:cNvSpPr>
            <a:spLocks noChangeShapeType="1"/>
          </p:cNvSpPr>
          <p:nvPr/>
        </p:nvSpPr>
        <p:spPr bwMode="auto">
          <a:xfrm flipV="1">
            <a:off x="4953000" y="3200400"/>
            <a:ext cx="76200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42" name="Line 18"/>
          <p:cNvSpPr>
            <a:spLocks noChangeShapeType="1"/>
          </p:cNvSpPr>
          <p:nvPr/>
        </p:nvSpPr>
        <p:spPr bwMode="auto">
          <a:xfrm>
            <a:off x="4953000" y="4038600"/>
            <a:ext cx="68580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43" name="Line 19"/>
          <p:cNvSpPr>
            <a:spLocks noChangeShapeType="1"/>
          </p:cNvSpPr>
          <p:nvPr/>
        </p:nvSpPr>
        <p:spPr bwMode="auto">
          <a:xfrm flipV="1">
            <a:off x="49530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44" name="Line 20"/>
          <p:cNvSpPr>
            <a:spLocks noChangeShapeType="1"/>
          </p:cNvSpPr>
          <p:nvPr/>
        </p:nvSpPr>
        <p:spPr bwMode="auto">
          <a:xfrm flipV="1">
            <a:off x="5715000" y="41148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45" name="Line 21"/>
          <p:cNvSpPr>
            <a:spLocks noChangeShapeType="1"/>
          </p:cNvSpPr>
          <p:nvPr/>
        </p:nvSpPr>
        <p:spPr bwMode="auto">
          <a:xfrm flipV="1">
            <a:off x="5715000" y="32766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46" name="Line 22"/>
          <p:cNvSpPr>
            <a:spLocks noChangeShapeType="1"/>
          </p:cNvSpPr>
          <p:nvPr/>
        </p:nvSpPr>
        <p:spPr bwMode="auto">
          <a:xfrm flipV="1">
            <a:off x="5715000" y="12954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47" name="Text Box 23"/>
          <p:cNvSpPr txBox="1">
            <a:spLocks noChangeArrowheads="1"/>
          </p:cNvSpPr>
          <p:nvPr/>
        </p:nvSpPr>
        <p:spPr bwMode="auto">
          <a:xfrm>
            <a:off x="5408613" y="914400"/>
            <a:ext cx="6111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CO</a:t>
            </a:r>
            <a:r>
              <a:rPr lang="en-US" sz="1400" baseline="-25000"/>
              <a:t>2</a:t>
            </a:r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>
            <a:off x="2286000" y="1752600"/>
            <a:ext cx="0" cy="990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49" name="Line 25"/>
          <p:cNvSpPr>
            <a:spLocks noChangeShapeType="1"/>
          </p:cNvSpPr>
          <p:nvPr/>
        </p:nvSpPr>
        <p:spPr bwMode="auto">
          <a:xfrm flipV="1">
            <a:off x="6019800" y="41148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50" name="Line 26"/>
          <p:cNvSpPr>
            <a:spLocks noChangeShapeType="1"/>
          </p:cNvSpPr>
          <p:nvPr/>
        </p:nvSpPr>
        <p:spPr bwMode="auto">
          <a:xfrm flipV="1">
            <a:off x="6019800" y="32766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51" name="Line 27"/>
          <p:cNvSpPr>
            <a:spLocks noChangeShapeType="1"/>
          </p:cNvSpPr>
          <p:nvPr/>
        </p:nvSpPr>
        <p:spPr bwMode="auto">
          <a:xfrm>
            <a:off x="6019800" y="51054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52" name="Text Box 28"/>
          <p:cNvSpPr txBox="1">
            <a:spLocks noChangeArrowheads="1"/>
          </p:cNvSpPr>
          <p:nvPr/>
        </p:nvSpPr>
        <p:spPr bwMode="auto">
          <a:xfrm>
            <a:off x="5715000" y="5729288"/>
            <a:ext cx="611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NH</a:t>
            </a:r>
            <a:r>
              <a:rPr lang="en-US" sz="1400" baseline="-25000"/>
              <a:t>3</a:t>
            </a:r>
          </a:p>
        </p:txBody>
      </p:sp>
      <p:sp>
        <p:nvSpPr>
          <p:cNvPr id="8221" name="Text Box 29"/>
          <p:cNvSpPr txBox="1">
            <a:spLocks noChangeArrowheads="1"/>
          </p:cNvSpPr>
          <p:nvPr/>
        </p:nvSpPr>
        <p:spPr bwMode="auto">
          <a:xfrm>
            <a:off x="2209800" y="5029200"/>
            <a:ext cx="611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NO</a:t>
            </a:r>
            <a:r>
              <a:rPr lang="en-US" sz="1400" baseline="-25000"/>
              <a:t>3</a:t>
            </a:r>
          </a:p>
        </p:txBody>
      </p:sp>
      <p:sp>
        <p:nvSpPr>
          <p:cNvPr id="52255" name="Text Box 31"/>
          <p:cNvSpPr txBox="1">
            <a:spLocks noChangeArrowheads="1"/>
          </p:cNvSpPr>
          <p:nvPr/>
        </p:nvSpPr>
        <p:spPr bwMode="auto">
          <a:xfrm>
            <a:off x="6745513" y="2743200"/>
            <a:ext cx="10695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protozoa</a:t>
            </a:r>
          </a:p>
          <a:p>
            <a:pPr algn="ctr"/>
            <a:r>
              <a:rPr lang="en-US" sz="1400"/>
              <a:t>nematodes</a:t>
            </a:r>
          </a:p>
        </p:txBody>
      </p:sp>
      <p:sp>
        <p:nvSpPr>
          <p:cNvPr id="52256" name="Text Box 32"/>
          <p:cNvSpPr txBox="1">
            <a:spLocks noChangeArrowheads="1"/>
          </p:cNvSpPr>
          <p:nvPr/>
        </p:nvSpPr>
        <p:spPr bwMode="auto">
          <a:xfrm>
            <a:off x="6751863" y="3579813"/>
            <a:ext cx="106952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nematodes</a:t>
            </a:r>
          </a:p>
          <a:p>
            <a:pPr algn="ctr"/>
            <a:r>
              <a:rPr lang="en-US" sz="1400"/>
              <a:t>arthropods</a:t>
            </a:r>
          </a:p>
          <a:p>
            <a:pPr algn="ctr"/>
            <a:r>
              <a:rPr lang="en-US" sz="1400"/>
              <a:t>fungi</a:t>
            </a:r>
          </a:p>
        </p:txBody>
      </p:sp>
      <p:sp>
        <p:nvSpPr>
          <p:cNvPr id="52257" name="Text Box 33"/>
          <p:cNvSpPr txBox="1">
            <a:spLocks noChangeArrowheads="1"/>
          </p:cNvSpPr>
          <p:nvPr/>
        </p:nvSpPr>
        <p:spPr bwMode="auto">
          <a:xfrm>
            <a:off x="6732813" y="4648200"/>
            <a:ext cx="10695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arthropods</a:t>
            </a:r>
          </a:p>
          <a:p>
            <a:pPr algn="ctr"/>
            <a:r>
              <a:rPr lang="en-US" sz="1400"/>
              <a:t>nematodes</a:t>
            </a:r>
          </a:p>
        </p:txBody>
      </p:sp>
      <p:sp>
        <p:nvSpPr>
          <p:cNvPr id="52258" name="Line 34"/>
          <p:cNvSpPr>
            <a:spLocks noChangeShapeType="1"/>
          </p:cNvSpPr>
          <p:nvPr/>
        </p:nvSpPr>
        <p:spPr bwMode="auto">
          <a:xfrm>
            <a:off x="5791200" y="4953000"/>
            <a:ext cx="9144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59" name="Line 35"/>
          <p:cNvSpPr>
            <a:spLocks noChangeShapeType="1"/>
          </p:cNvSpPr>
          <p:nvPr/>
        </p:nvSpPr>
        <p:spPr bwMode="auto">
          <a:xfrm flipV="1">
            <a:off x="64008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60" name="Line 36"/>
          <p:cNvSpPr>
            <a:spLocks noChangeShapeType="1"/>
          </p:cNvSpPr>
          <p:nvPr/>
        </p:nvSpPr>
        <p:spPr bwMode="auto">
          <a:xfrm flipV="1">
            <a:off x="6172200" y="3063875"/>
            <a:ext cx="5334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61" name="Line 37"/>
          <p:cNvSpPr>
            <a:spLocks noChangeShapeType="1"/>
          </p:cNvSpPr>
          <p:nvPr/>
        </p:nvSpPr>
        <p:spPr bwMode="auto">
          <a:xfrm flipV="1">
            <a:off x="7467600" y="4419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62" name="Line 38"/>
          <p:cNvSpPr>
            <a:spLocks noChangeShapeType="1"/>
          </p:cNvSpPr>
          <p:nvPr/>
        </p:nvSpPr>
        <p:spPr bwMode="auto">
          <a:xfrm flipV="1">
            <a:off x="7467600" y="33528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63" name="Line 39"/>
          <p:cNvSpPr>
            <a:spLocks noChangeShapeType="1"/>
          </p:cNvSpPr>
          <p:nvPr/>
        </p:nvSpPr>
        <p:spPr bwMode="auto">
          <a:xfrm flipH="1">
            <a:off x="7466013" y="5257800"/>
            <a:ext cx="1587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64" name="Text Box 40"/>
          <p:cNvSpPr txBox="1">
            <a:spLocks noChangeArrowheads="1"/>
          </p:cNvSpPr>
          <p:nvPr/>
        </p:nvSpPr>
        <p:spPr bwMode="auto">
          <a:xfrm>
            <a:off x="7161213" y="5729288"/>
            <a:ext cx="6111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NH</a:t>
            </a:r>
            <a:r>
              <a:rPr lang="en-US" sz="1400" baseline="-25000"/>
              <a:t>3</a:t>
            </a:r>
          </a:p>
        </p:txBody>
      </p:sp>
      <p:sp>
        <p:nvSpPr>
          <p:cNvPr id="52265" name="Text Box 41"/>
          <p:cNvSpPr txBox="1">
            <a:spLocks noChangeArrowheads="1"/>
          </p:cNvSpPr>
          <p:nvPr/>
        </p:nvSpPr>
        <p:spPr bwMode="auto">
          <a:xfrm>
            <a:off x="7943850" y="3733800"/>
            <a:ext cx="1276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other</a:t>
            </a:r>
          </a:p>
          <a:p>
            <a:pPr algn="ctr"/>
            <a:r>
              <a:rPr lang="en-US" sz="1400"/>
              <a:t>organisms</a:t>
            </a:r>
          </a:p>
        </p:txBody>
      </p:sp>
      <p:sp>
        <p:nvSpPr>
          <p:cNvPr id="52266" name="Line 42"/>
          <p:cNvSpPr>
            <a:spLocks noChangeShapeType="1"/>
          </p:cNvSpPr>
          <p:nvPr/>
        </p:nvSpPr>
        <p:spPr bwMode="auto">
          <a:xfrm flipV="1">
            <a:off x="79248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67" name="Line 43"/>
          <p:cNvSpPr>
            <a:spLocks noChangeShapeType="1"/>
          </p:cNvSpPr>
          <p:nvPr/>
        </p:nvSpPr>
        <p:spPr bwMode="auto">
          <a:xfrm>
            <a:off x="7848600" y="3048000"/>
            <a:ext cx="457200" cy="762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68" name="Line 44"/>
          <p:cNvSpPr>
            <a:spLocks noChangeShapeType="1"/>
          </p:cNvSpPr>
          <p:nvPr/>
        </p:nvSpPr>
        <p:spPr bwMode="auto">
          <a:xfrm flipV="1">
            <a:off x="7848600" y="4343400"/>
            <a:ext cx="457200" cy="609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69" name="Line 45"/>
          <p:cNvSpPr>
            <a:spLocks noChangeShapeType="1"/>
          </p:cNvSpPr>
          <p:nvPr/>
        </p:nvSpPr>
        <p:spPr bwMode="auto">
          <a:xfrm flipH="1">
            <a:off x="8761413" y="4343400"/>
            <a:ext cx="1587" cy="1447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70" name="Text Box 46"/>
          <p:cNvSpPr txBox="1">
            <a:spLocks noChangeArrowheads="1"/>
          </p:cNvSpPr>
          <p:nvPr/>
        </p:nvSpPr>
        <p:spPr bwMode="auto">
          <a:xfrm>
            <a:off x="8456613" y="5729288"/>
            <a:ext cx="6111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NH</a:t>
            </a:r>
            <a:r>
              <a:rPr lang="en-US" sz="1400" baseline="-25000"/>
              <a:t>3</a:t>
            </a:r>
          </a:p>
        </p:txBody>
      </p:sp>
      <p:sp>
        <p:nvSpPr>
          <p:cNvPr id="52271" name="Line 47"/>
          <p:cNvSpPr>
            <a:spLocks noChangeShapeType="1"/>
          </p:cNvSpPr>
          <p:nvPr/>
        </p:nvSpPr>
        <p:spPr bwMode="auto">
          <a:xfrm flipH="1" flipV="1">
            <a:off x="7239000" y="4419600"/>
            <a:ext cx="1588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72" name="Line 48"/>
          <p:cNvSpPr>
            <a:spLocks noChangeShapeType="1"/>
          </p:cNvSpPr>
          <p:nvPr/>
        </p:nvSpPr>
        <p:spPr bwMode="auto">
          <a:xfrm flipV="1">
            <a:off x="7239000" y="3352800"/>
            <a:ext cx="1588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73" name="Line 49"/>
          <p:cNvSpPr>
            <a:spLocks noChangeShapeType="1"/>
          </p:cNvSpPr>
          <p:nvPr/>
        </p:nvSpPr>
        <p:spPr bwMode="auto">
          <a:xfrm flipV="1">
            <a:off x="7240588" y="12954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74" name="Text Box 50"/>
          <p:cNvSpPr txBox="1">
            <a:spLocks noChangeArrowheads="1"/>
          </p:cNvSpPr>
          <p:nvPr/>
        </p:nvSpPr>
        <p:spPr bwMode="auto">
          <a:xfrm>
            <a:off x="6934200" y="914400"/>
            <a:ext cx="611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CO</a:t>
            </a:r>
            <a:r>
              <a:rPr lang="en-US" sz="1400" baseline="-25000"/>
              <a:t>2</a:t>
            </a:r>
          </a:p>
        </p:txBody>
      </p:sp>
      <p:sp>
        <p:nvSpPr>
          <p:cNvPr id="52275" name="Line 51"/>
          <p:cNvSpPr>
            <a:spLocks noChangeShapeType="1"/>
          </p:cNvSpPr>
          <p:nvPr/>
        </p:nvSpPr>
        <p:spPr bwMode="auto">
          <a:xfrm flipV="1">
            <a:off x="8534400" y="1295400"/>
            <a:ext cx="1588" cy="251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76" name="Text Box 52"/>
          <p:cNvSpPr txBox="1">
            <a:spLocks noChangeArrowheads="1"/>
          </p:cNvSpPr>
          <p:nvPr/>
        </p:nvSpPr>
        <p:spPr bwMode="auto">
          <a:xfrm>
            <a:off x="8229600" y="914400"/>
            <a:ext cx="611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CO</a:t>
            </a:r>
            <a:r>
              <a:rPr lang="en-US" sz="1400" baseline="-25000"/>
              <a:t>2</a:t>
            </a:r>
          </a:p>
        </p:txBody>
      </p:sp>
      <p:sp>
        <p:nvSpPr>
          <p:cNvPr id="52277" name="Line 53"/>
          <p:cNvSpPr>
            <a:spLocks noChangeShapeType="1"/>
          </p:cNvSpPr>
          <p:nvPr/>
        </p:nvSpPr>
        <p:spPr bwMode="auto">
          <a:xfrm>
            <a:off x="87630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78" name="Line 54"/>
          <p:cNvSpPr>
            <a:spLocks noChangeShapeType="1"/>
          </p:cNvSpPr>
          <p:nvPr/>
        </p:nvSpPr>
        <p:spPr bwMode="auto">
          <a:xfrm rot="-5400000">
            <a:off x="7200900" y="4991100"/>
            <a:ext cx="0" cy="31242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79" name="Line 55"/>
          <p:cNvSpPr>
            <a:spLocks noChangeShapeType="1"/>
          </p:cNvSpPr>
          <p:nvPr/>
        </p:nvSpPr>
        <p:spPr bwMode="auto">
          <a:xfrm>
            <a:off x="74676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80" name="Line 56"/>
          <p:cNvSpPr>
            <a:spLocks noChangeShapeType="1"/>
          </p:cNvSpPr>
          <p:nvPr/>
        </p:nvSpPr>
        <p:spPr bwMode="auto">
          <a:xfrm rot="-5400000">
            <a:off x="4114800" y="4953000"/>
            <a:ext cx="0" cy="3200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8248" name="Line 57"/>
          <p:cNvSpPr>
            <a:spLocks noChangeShapeType="1"/>
          </p:cNvSpPr>
          <p:nvPr/>
        </p:nvSpPr>
        <p:spPr bwMode="auto">
          <a:xfrm rot="10800000">
            <a:off x="2514600" y="4038600"/>
            <a:ext cx="0" cy="9906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sp>
        <p:nvSpPr>
          <p:cNvPr id="8249" name="Line 58"/>
          <p:cNvSpPr>
            <a:spLocks noChangeShapeType="1"/>
          </p:cNvSpPr>
          <p:nvPr/>
        </p:nvSpPr>
        <p:spPr bwMode="auto">
          <a:xfrm rot="-5400000">
            <a:off x="2324100" y="4229100"/>
            <a:ext cx="381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83" name="Line 59"/>
          <p:cNvSpPr>
            <a:spLocks noChangeShapeType="1"/>
          </p:cNvSpPr>
          <p:nvPr/>
        </p:nvSpPr>
        <p:spPr bwMode="auto">
          <a:xfrm flipH="1" flipV="1">
            <a:off x="7239000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84" name="Line 60"/>
          <p:cNvSpPr>
            <a:spLocks noChangeShapeType="1"/>
          </p:cNvSpPr>
          <p:nvPr/>
        </p:nvSpPr>
        <p:spPr bwMode="auto">
          <a:xfrm flipH="1" flipV="1">
            <a:off x="8532813" y="533400"/>
            <a:ext cx="1587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85" name="Line 61"/>
          <p:cNvSpPr>
            <a:spLocks noChangeShapeType="1"/>
          </p:cNvSpPr>
          <p:nvPr/>
        </p:nvSpPr>
        <p:spPr bwMode="auto">
          <a:xfrm flipH="1" flipV="1">
            <a:off x="5715000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86" name="Line 62"/>
          <p:cNvSpPr>
            <a:spLocks noChangeShapeType="1"/>
          </p:cNvSpPr>
          <p:nvPr/>
        </p:nvSpPr>
        <p:spPr bwMode="auto">
          <a:xfrm flipH="1" flipV="1">
            <a:off x="2286000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87" name="Line 63"/>
          <p:cNvSpPr>
            <a:spLocks noChangeShapeType="1"/>
          </p:cNvSpPr>
          <p:nvPr/>
        </p:nvSpPr>
        <p:spPr bwMode="auto">
          <a:xfrm rot="5400000" flipH="1" flipV="1">
            <a:off x="5410200" y="-2590800"/>
            <a:ext cx="0" cy="6248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88" name="Text Box 64"/>
          <p:cNvSpPr txBox="1">
            <a:spLocks noChangeArrowheads="1"/>
          </p:cNvSpPr>
          <p:nvPr/>
        </p:nvSpPr>
        <p:spPr bwMode="auto">
          <a:xfrm>
            <a:off x="4691742" y="3701142"/>
            <a:ext cx="2952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C</a:t>
            </a:r>
          </a:p>
          <a:p>
            <a:endParaRPr lang="en-US" sz="1200" dirty="0"/>
          </a:p>
          <a:p>
            <a:r>
              <a:rPr lang="en-US" sz="1200" dirty="0"/>
              <a:t>N</a:t>
            </a:r>
          </a:p>
        </p:txBody>
      </p:sp>
      <p:sp>
        <p:nvSpPr>
          <p:cNvPr id="52294" name="Line 70"/>
          <p:cNvSpPr>
            <a:spLocks noChangeShapeType="1"/>
          </p:cNvSpPr>
          <p:nvPr/>
        </p:nvSpPr>
        <p:spPr bwMode="auto">
          <a:xfrm>
            <a:off x="60198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 sz="1400"/>
          </a:p>
        </p:txBody>
      </p:sp>
      <p:sp>
        <p:nvSpPr>
          <p:cNvPr id="52295" name="Line 71"/>
          <p:cNvSpPr>
            <a:spLocks noChangeShapeType="1"/>
          </p:cNvSpPr>
          <p:nvPr/>
        </p:nvSpPr>
        <p:spPr bwMode="auto">
          <a:xfrm>
            <a:off x="2514600" y="5410200"/>
            <a:ext cx="0" cy="11430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 sz="1400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0" y="4968875"/>
            <a:ext cx="9144000" cy="1812925"/>
            <a:chOff x="0" y="3063"/>
            <a:chExt cx="5760" cy="1142"/>
          </a:xfrm>
        </p:grpSpPr>
        <p:grpSp>
          <p:nvGrpSpPr>
            <p:cNvPr id="8259" name="Group 16"/>
            <p:cNvGrpSpPr>
              <a:grpSpLocks/>
            </p:cNvGrpSpPr>
            <p:nvPr/>
          </p:nvGrpSpPr>
          <p:grpSpPr bwMode="auto">
            <a:xfrm>
              <a:off x="0" y="3063"/>
              <a:ext cx="4800" cy="1142"/>
              <a:chOff x="0" y="3082"/>
              <a:chExt cx="4800" cy="1142"/>
            </a:xfrm>
          </p:grpSpPr>
          <p:pic>
            <p:nvPicPr>
              <p:cNvPr id="8261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3082"/>
                <a:ext cx="4800" cy="114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62" name="Text Box 18"/>
              <p:cNvSpPr txBox="1">
                <a:spLocks noChangeArrowheads="1"/>
              </p:cNvSpPr>
              <p:nvPr/>
            </p:nvSpPr>
            <p:spPr bwMode="auto">
              <a:xfrm>
                <a:off x="1824" y="3168"/>
                <a:ext cx="1494" cy="19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Carbon and energy transfer</a:t>
                </a:r>
              </a:p>
            </p:txBody>
          </p:sp>
        </p:grpSp>
        <p:sp>
          <p:nvSpPr>
            <p:cNvPr id="8260" name="Rectangle 108"/>
            <p:cNvSpPr>
              <a:spLocks noChangeArrowheads="1"/>
            </p:cNvSpPr>
            <p:nvPr/>
          </p:nvSpPr>
          <p:spPr bwMode="auto">
            <a:xfrm>
              <a:off x="3867" y="3130"/>
              <a:ext cx="1893" cy="872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buFontTx/>
                <a:buChar char="•"/>
              </a:pPr>
              <a:r>
                <a:rPr lang="en-US" sz="1400"/>
                <a:t>Carbon is respired by all organisms in the food web</a:t>
              </a:r>
            </a:p>
            <a:p>
              <a:pPr>
                <a:buFontTx/>
                <a:buChar char="•"/>
              </a:pPr>
              <a:endParaRPr lang="en-US" sz="1400"/>
            </a:p>
            <a:p>
              <a:pPr>
                <a:buFontTx/>
                <a:buChar char="•"/>
              </a:pPr>
              <a:r>
                <a:rPr lang="en-US" sz="1400"/>
                <a:t>The amounts of Carbon and Energy available limit the size and activity of the web</a:t>
              </a:r>
            </a:p>
          </p:txBody>
        </p:sp>
      </p:grpSp>
      <p:sp>
        <p:nvSpPr>
          <p:cNvPr id="72" name="TextBox 71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0" y="57090"/>
            <a:ext cx="9067800" cy="369332"/>
          </a:xfrm>
          <a:prstGeom prst="rect">
            <a:avLst/>
          </a:prstGeom>
          <a:solidFill>
            <a:srgbClr val="FFFF00">
              <a:alpha val="9215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/>
              <a:t>Soil Health: Stewardship of Abundance and Diversity - Carbon and Energy</a:t>
            </a:r>
          </a:p>
        </p:txBody>
      </p:sp>
    </p:spTree>
    <p:extLst>
      <p:ext uri="{BB962C8B-B14F-4D97-AF65-F5344CB8AC3E}">
        <p14:creationId xmlns:p14="http://schemas.microsoft.com/office/powerpoint/2010/main" val="323109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609600" y="1143000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Nematode Sensitivity to Mineral Fertilizer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09600" y="1828800"/>
            <a:ext cx="7243763" cy="4343400"/>
            <a:chOff x="384" y="1008"/>
            <a:chExt cx="4563" cy="2736"/>
          </a:xfrm>
        </p:grpSpPr>
        <p:sp>
          <p:nvSpPr>
            <p:cNvPr id="27657" name="Rectangle 4"/>
            <p:cNvSpPr>
              <a:spLocks noChangeArrowheads="1"/>
            </p:cNvSpPr>
            <p:nvPr/>
          </p:nvSpPr>
          <p:spPr bwMode="auto">
            <a:xfrm>
              <a:off x="384" y="1008"/>
              <a:ext cx="4560" cy="27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27658" name="AutoShape 5"/>
            <p:cNvSpPr>
              <a:spLocks noChangeAspect="1" noChangeArrowheads="1" noTextEdit="1"/>
            </p:cNvSpPr>
            <p:nvPr/>
          </p:nvSpPr>
          <p:spPr bwMode="auto">
            <a:xfrm>
              <a:off x="528" y="1104"/>
              <a:ext cx="4347" cy="2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Rectangle 6"/>
            <p:cNvSpPr>
              <a:spLocks noChangeArrowheads="1"/>
            </p:cNvSpPr>
            <p:nvPr/>
          </p:nvSpPr>
          <p:spPr bwMode="auto">
            <a:xfrm>
              <a:off x="528" y="1104"/>
              <a:ext cx="4347" cy="24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0" name="Rectangle 7"/>
            <p:cNvSpPr>
              <a:spLocks noChangeArrowheads="1"/>
            </p:cNvSpPr>
            <p:nvPr/>
          </p:nvSpPr>
          <p:spPr bwMode="auto">
            <a:xfrm>
              <a:off x="1156" y="1404"/>
              <a:ext cx="2360" cy="1640"/>
            </a:xfrm>
            <a:prstGeom prst="rect">
              <a:avLst/>
            </a:prstGeom>
            <a:solidFill>
              <a:srgbClr val="FFFFFF"/>
            </a:solidFill>
            <a:ln w="1588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1" name="Rectangle 8"/>
            <p:cNvSpPr>
              <a:spLocks noChangeArrowheads="1"/>
            </p:cNvSpPr>
            <p:nvPr/>
          </p:nvSpPr>
          <p:spPr bwMode="auto">
            <a:xfrm>
              <a:off x="1440" y="3408"/>
              <a:ext cx="190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Concentration (mM-N)</a:t>
              </a:r>
              <a:endParaRPr lang="en-US" sz="2400"/>
            </a:p>
          </p:txBody>
        </p:sp>
        <p:sp>
          <p:nvSpPr>
            <p:cNvPr id="27662" name="Line 9"/>
            <p:cNvSpPr>
              <a:spLocks noChangeShapeType="1"/>
            </p:cNvSpPr>
            <p:nvPr/>
          </p:nvSpPr>
          <p:spPr bwMode="auto">
            <a:xfrm>
              <a:off x="1152" y="3024"/>
              <a:ext cx="142" cy="4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Line 10"/>
            <p:cNvSpPr>
              <a:spLocks noChangeShapeType="1"/>
            </p:cNvSpPr>
            <p:nvPr/>
          </p:nvSpPr>
          <p:spPr bwMode="auto">
            <a:xfrm>
              <a:off x="1337" y="3044"/>
              <a:ext cx="2179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4" name="Line 11"/>
            <p:cNvSpPr>
              <a:spLocks noChangeShapeType="1"/>
            </p:cNvSpPr>
            <p:nvPr/>
          </p:nvSpPr>
          <p:spPr bwMode="auto">
            <a:xfrm flipV="1">
              <a:off x="1277" y="3030"/>
              <a:ext cx="29" cy="2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Line 12"/>
            <p:cNvSpPr>
              <a:spLocks noChangeShapeType="1"/>
            </p:cNvSpPr>
            <p:nvPr/>
          </p:nvSpPr>
          <p:spPr bwMode="auto">
            <a:xfrm flipV="1">
              <a:off x="1323" y="3030"/>
              <a:ext cx="29" cy="2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Line 13"/>
            <p:cNvSpPr>
              <a:spLocks noChangeShapeType="1"/>
            </p:cNvSpPr>
            <p:nvPr/>
          </p:nvSpPr>
          <p:spPr bwMode="auto">
            <a:xfrm flipV="1">
              <a:off x="1248" y="3066"/>
              <a:ext cx="12" cy="6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Line 14"/>
            <p:cNvSpPr>
              <a:spLocks noChangeShapeType="1"/>
            </p:cNvSpPr>
            <p:nvPr/>
          </p:nvSpPr>
          <p:spPr bwMode="auto">
            <a:xfrm flipV="1">
              <a:off x="2322" y="3044"/>
              <a:ext cx="1" cy="5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Line 15"/>
            <p:cNvSpPr>
              <a:spLocks noChangeShapeType="1"/>
            </p:cNvSpPr>
            <p:nvPr/>
          </p:nvSpPr>
          <p:spPr bwMode="auto">
            <a:xfrm flipV="1">
              <a:off x="3337" y="3044"/>
              <a:ext cx="1" cy="5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Line 16"/>
            <p:cNvSpPr>
              <a:spLocks noChangeShapeType="1"/>
            </p:cNvSpPr>
            <p:nvPr/>
          </p:nvSpPr>
          <p:spPr bwMode="auto">
            <a:xfrm flipV="1">
              <a:off x="1156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0" name="Line 17"/>
            <p:cNvSpPr>
              <a:spLocks noChangeShapeType="1"/>
            </p:cNvSpPr>
            <p:nvPr/>
          </p:nvSpPr>
          <p:spPr bwMode="auto">
            <a:xfrm flipV="1">
              <a:off x="1613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Line 18"/>
            <p:cNvSpPr>
              <a:spLocks noChangeShapeType="1"/>
            </p:cNvSpPr>
            <p:nvPr/>
          </p:nvSpPr>
          <p:spPr bwMode="auto">
            <a:xfrm flipV="1">
              <a:off x="1791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2" name="Line 19"/>
            <p:cNvSpPr>
              <a:spLocks noChangeShapeType="1"/>
            </p:cNvSpPr>
            <p:nvPr/>
          </p:nvSpPr>
          <p:spPr bwMode="auto">
            <a:xfrm flipV="1">
              <a:off x="1918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Line 20"/>
            <p:cNvSpPr>
              <a:spLocks noChangeShapeType="1"/>
            </p:cNvSpPr>
            <p:nvPr/>
          </p:nvSpPr>
          <p:spPr bwMode="auto">
            <a:xfrm flipV="1">
              <a:off x="2016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4" name="Line 21"/>
            <p:cNvSpPr>
              <a:spLocks noChangeShapeType="1"/>
            </p:cNvSpPr>
            <p:nvPr/>
          </p:nvSpPr>
          <p:spPr bwMode="auto">
            <a:xfrm flipV="1">
              <a:off x="2097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5" name="Line 22"/>
            <p:cNvSpPr>
              <a:spLocks noChangeShapeType="1"/>
            </p:cNvSpPr>
            <p:nvPr/>
          </p:nvSpPr>
          <p:spPr bwMode="auto">
            <a:xfrm flipV="1">
              <a:off x="2165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6" name="Line 23"/>
            <p:cNvSpPr>
              <a:spLocks noChangeShapeType="1"/>
            </p:cNvSpPr>
            <p:nvPr/>
          </p:nvSpPr>
          <p:spPr bwMode="auto">
            <a:xfrm flipV="1">
              <a:off x="2224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7" name="Line 24"/>
            <p:cNvSpPr>
              <a:spLocks noChangeShapeType="1"/>
            </p:cNvSpPr>
            <p:nvPr/>
          </p:nvSpPr>
          <p:spPr bwMode="auto">
            <a:xfrm flipV="1">
              <a:off x="2276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Line 25"/>
            <p:cNvSpPr>
              <a:spLocks noChangeShapeType="1"/>
            </p:cNvSpPr>
            <p:nvPr/>
          </p:nvSpPr>
          <p:spPr bwMode="auto">
            <a:xfrm flipV="1">
              <a:off x="2627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9" name="Line 26"/>
            <p:cNvSpPr>
              <a:spLocks noChangeShapeType="1"/>
            </p:cNvSpPr>
            <p:nvPr/>
          </p:nvSpPr>
          <p:spPr bwMode="auto">
            <a:xfrm flipV="1">
              <a:off x="2806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0" name="Line 27"/>
            <p:cNvSpPr>
              <a:spLocks noChangeShapeType="1"/>
            </p:cNvSpPr>
            <p:nvPr/>
          </p:nvSpPr>
          <p:spPr bwMode="auto">
            <a:xfrm flipV="1">
              <a:off x="2933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1" name="Line 28"/>
            <p:cNvSpPr>
              <a:spLocks noChangeShapeType="1"/>
            </p:cNvSpPr>
            <p:nvPr/>
          </p:nvSpPr>
          <p:spPr bwMode="auto">
            <a:xfrm flipV="1">
              <a:off x="3031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2" name="Line 29"/>
            <p:cNvSpPr>
              <a:spLocks noChangeShapeType="1"/>
            </p:cNvSpPr>
            <p:nvPr/>
          </p:nvSpPr>
          <p:spPr bwMode="auto">
            <a:xfrm flipV="1">
              <a:off x="3111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3" name="Line 30"/>
            <p:cNvSpPr>
              <a:spLocks noChangeShapeType="1"/>
            </p:cNvSpPr>
            <p:nvPr/>
          </p:nvSpPr>
          <p:spPr bwMode="auto">
            <a:xfrm flipV="1">
              <a:off x="3179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4" name="Line 31"/>
            <p:cNvSpPr>
              <a:spLocks noChangeShapeType="1"/>
            </p:cNvSpPr>
            <p:nvPr/>
          </p:nvSpPr>
          <p:spPr bwMode="auto">
            <a:xfrm flipV="1">
              <a:off x="3239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5" name="Line 32"/>
            <p:cNvSpPr>
              <a:spLocks noChangeShapeType="1"/>
            </p:cNvSpPr>
            <p:nvPr/>
          </p:nvSpPr>
          <p:spPr bwMode="auto">
            <a:xfrm flipV="1">
              <a:off x="3290" y="3044"/>
              <a:ext cx="1" cy="2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6" name="Rectangle 33"/>
            <p:cNvSpPr>
              <a:spLocks noChangeArrowheads="1"/>
            </p:cNvSpPr>
            <p:nvPr/>
          </p:nvSpPr>
          <p:spPr bwMode="auto">
            <a:xfrm>
              <a:off x="1219" y="3158"/>
              <a:ext cx="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</a:t>
              </a:r>
              <a:endParaRPr lang="en-US" sz="2400"/>
            </a:p>
          </p:txBody>
        </p:sp>
        <p:sp>
          <p:nvSpPr>
            <p:cNvPr id="27687" name="Rectangle 34"/>
            <p:cNvSpPr>
              <a:spLocks noChangeArrowheads="1"/>
            </p:cNvSpPr>
            <p:nvPr/>
          </p:nvSpPr>
          <p:spPr bwMode="auto">
            <a:xfrm>
              <a:off x="2234" y="3158"/>
              <a:ext cx="22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0.1</a:t>
              </a:r>
              <a:endParaRPr lang="en-US" sz="2400"/>
            </a:p>
          </p:txBody>
        </p:sp>
        <p:sp>
          <p:nvSpPr>
            <p:cNvPr id="27688" name="Rectangle 35"/>
            <p:cNvSpPr>
              <a:spLocks noChangeArrowheads="1"/>
            </p:cNvSpPr>
            <p:nvPr/>
          </p:nvSpPr>
          <p:spPr bwMode="auto">
            <a:xfrm>
              <a:off x="3301" y="3158"/>
              <a:ext cx="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1</a:t>
              </a:r>
              <a:endParaRPr lang="en-US" sz="2400"/>
            </a:p>
          </p:txBody>
        </p:sp>
        <p:sp>
          <p:nvSpPr>
            <p:cNvPr id="27689" name="Line 36"/>
            <p:cNvSpPr>
              <a:spLocks noChangeShapeType="1"/>
            </p:cNvSpPr>
            <p:nvPr/>
          </p:nvSpPr>
          <p:spPr bwMode="auto">
            <a:xfrm>
              <a:off x="1156" y="1404"/>
              <a:ext cx="135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0" name="Line 37"/>
            <p:cNvSpPr>
              <a:spLocks noChangeShapeType="1"/>
            </p:cNvSpPr>
            <p:nvPr/>
          </p:nvSpPr>
          <p:spPr bwMode="auto">
            <a:xfrm>
              <a:off x="1337" y="1404"/>
              <a:ext cx="2179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1" name="Line 38"/>
            <p:cNvSpPr>
              <a:spLocks noChangeShapeType="1"/>
            </p:cNvSpPr>
            <p:nvPr/>
          </p:nvSpPr>
          <p:spPr bwMode="auto">
            <a:xfrm flipV="1">
              <a:off x="1277" y="1389"/>
              <a:ext cx="29" cy="2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2" name="Line 39"/>
            <p:cNvSpPr>
              <a:spLocks noChangeShapeType="1"/>
            </p:cNvSpPr>
            <p:nvPr/>
          </p:nvSpPr>
          <p:spPr bwMode="auto">
            <a:xfrm flipV="1">
              <a:off x="1323" y="1389"/>
              <a:ext cx="29" cy="2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3" name="Rectangle 40"/>
            <p:cNvSpPr>
              <a:spLocks noChangeArrowheads="1"/>
            </p:cNvSpPr>
            <p:nvPr/>
          </p:nvSpPr>
          <p:spPr bwMode="auto">
            <a:xfrm rot="16200000" flipH="1">
              <a:off x="-207" y="2079"/>
              <a:ext cx="179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Standardized Counts</a:t>
              </a:r>
              <a:endParaRPr lang="en-US" sz="2400"/>
            </a:p>
          </p:txBody>
        </p:sp>
        <p:sp>
          <p:nvSpPr>
            <p:cNvPr id="27694" name="Line 41"/>
            <p:cNvSpPr>
              <a:spLocks noChangeShapeType="1"/>
            </p:cNvSpPr>
            <p:nvPr/>
          </p:nvSpPr>
          <p:spPr bwMode="auto">
            <a:xfrm flipV="1">
              <a:off x="1156" y="1404"/>
              <a:ext cx="1" cy="164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5" name="Line 42"/>
            <p:cNvSpPr>
              <a:spLocks noChangeShapeType="1"/>
            </p:cNvSpPr>
            <p:nvPr/>
          </p:nvSpPr>
          <p:spPr bwMode="auto">
            <a:xfrm>
              <a:off x="1136" y="2984"/>
              <a:ext cx="16" cy="4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6" name="Line 43"/>
            <p:cNvSpPr>
              <a:spLocks noChangeShapeType="1"/>
            </p:cNvSpPr>
            <p:nvPr/>
          </p:nvSpPr>
          <p:spPr bwMode="auto">
            <a:xfrm>
              <a:off x="1133" y="2604"/>
              <a:ext cx="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7" name="Line 44"/>
            <p:cNvSpPr>
              <a:spLocks noChangeShapeType="1"/>
            </p:cNvSpPr>
            <p:nvPr/>
          </p:nvSpPr>
          <p:spPr bwMode="auto">
            <a:xfrm>
              <a:off x="1133" y="2204"/>
              <a:ext cx="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8" name="Line 45"/>
            <p:cNvSpPr>
              <a:spLocks noChangeShapeType="1"/>
            </p:cNvSpPr>
            <p:nvPr/>
          </p:nvSpPr>
          <p:spPr bwMode="auto">
            <a:xfrm>
              <a:off x="1133" y="1803"/>
              <a:ext cx="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9" name="Line 46"/>
            <p:cNvSpPr>
              <a:spLocks noChangeShapeType="1"/>
            </p:cNvSpPr>
            <p:nvPr/>
          </p:nvSpPr>
          <p:spPr bwMode="auto">
            <a:xfrm>
              <a:off x="1133" y="1404"/>
              <a:ext cx="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0" name="Rectangle 47"/>
            <p:cNvSpPr>
              <a:spLocks noChangeArrowheads="1"/>
            </p:cNvSpPr>
            <p:nvPr/>
          </p:nvSpPr>
          <p:spPr bwMode="auto">
            <a:xfrm>
              <a:off x="998" y="2931"/>
              <a:ext cx="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</a:t>
              </a:r>
              <a:endParaRPr lang="en-US" sz="2400"/>
            </a:p>
          </p:txBody>
        </p:sp>
        <p:sp>
          <p:nvSpPr>
            <p:cNvPr id="27701" name="Rectangle 48"/>
            <p:cNvSpPr>
              <a:spLocks noChangeArrowheads="1"/>
            </p:cNvSpPr>
            <p:nvPr/>
          </p:nvSpPr>
          <p:spPr bwMode="auto">
            <a:xfrm>
              <a:off x="927" y="2530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50</a:t>
              </a:r>
              <a:endParaRPr lang="en-US" sz="2400"/>
            </a:p>
          </p:txBody>
        </p:sp>
        <p:sp>
          <p:nvSpPr>
            <p:cNvPr id="27702" name="Rectangle 49"/>
            <p:cNvSpPr>
              <a:spLocks noChangeArrowheads="1"/>
            </p:cNvSpPr>
            <p:nvPr/>
          </p:nvSpPr>
          <p:spPr bwMode="auto">
            <a:xfrm>
              <a:off x="856" y="2131"/>
              <a:ext cx="2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100</a:t>
              </a:r>
              <a:endParaRPr lang="en-US" sz="2400"/>
            </a:p>
          </p:txBody>
        </p:sp>
        <p:sp>
          <p:nvSpPr>
            <p:cNvPr id="27703" name="Rectangle 50"/>
            <p:cNvSpPr>
              <a:spLocks noChangeArrowheads="1"/>
            </p:cNvSpPr>
            <p:nvPr/>
          </p:nvSpPr>
          <p:spPr bwMode="auto">
            <a:xfrm>
              <a:off x="856" y="1730"/>
              <a:ext cx="2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150</a:t>
              </a:r>
              <a:endParaRPr lang="en-US" sz="2400"/>
            </a:p>
          </p:txBody>
        </p:sp>
        <p:sp>
          <p:nvSpPr>
            <p:cNvPr id="27704" name="Rectangle 51"/>
            <p:cNvSpPr>
              <a:spLocks noChangeArrowheads="1"/>
            </p:cNvSpPr>
            <p:nvPr/>
          </p:nvSpPr>
          <p:spPr bwMode="auto">
            <a:xfrm>
              <a:off x="856" y="1330"/>
              <a:ext cx="2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200</a:t>
              </a:r>
              <a:endParaRPr lang="en-US" sz="2400"/>
            </a:p>
          </p:txBody>
        </p:sp>
        <p:sp>
          <p:nvSpPr>
            <p:cNvPr id="27705" name="Line 52"/>
            <p:cNvSpPr>
              <a:spLocks noChangeShapeType="1"/>
            </p:cNvSpPr>
            <p:nvPr/>
          </p:nvSpPr>
          <p:spPr bwMode="auto">
            <a:xfrm flipV="1">
              <a:off x="3516" y="1404"/>
              <a:ext cx="1" cy="164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6" name="Line 53"/>
            <p:cNvSpPr>
              <a:spLocks noChangeShapeType="1"/>
            </p:cNvSpPr>
            <p:nvPr/>
          </p:nvSpPr>
          <p:spPr bwMode="auto">
            <a:xfrm flipV="1">
              <a:off x="1254" y="2190"/>
              <a:ext cx="37" cy="14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7" name="Freeform 54"/>
            <p:cNvSpPr>
              <a:spLocks/>
            </p:cNvSpPr>
            <p:nvPr/>
          </p:nvSpPr>
          <p:spPr bwMode="auto">
            <a:xfrm flipV="1">
              <a:off x="2016" y="1660"/>
              <a:ext cx="1321" cy="1017"/>
            </a:xfrm>
            <a:custGeom>
              <a:avLst/>
              <a:gdLst>
                <a:gd name="T0" fmla="*/ 0 w 2292"/>
                <a:gd name="T1" fmla="*/ 1 h 1765"/>
                <a:gd name="T2" fmla="*/ 1 w 2292"/>
                <a:gd name="T3" fmla="*/ 1 h 1765"/>
                <a:gd name="T4" fmla="*/ 1 w 2292"/>
                <a:gd name="T5" fmla="*/ 0 h 1765"/>
                <a:gd name="T6" fmla="*/ 1 w 2292"/>
                <a:gd name="T7" fmla="*/ 1 h 17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1765"/>
                <a:gd name="T14" fmla="*/ 2292 w 2292"/>
                <a:gd name="T15" fmla="*/ 1765 h 17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1765">
                  <a:moveTo>
                    <a:pt x="0" y="1765"/>
                  </a:moveTo>
                  <a:lnTo>
                    <a:pt x="531" y="618"/>
                  </a:lnTo>
                  <a:lnTo>
                    <a:pt x="1762" y="0"/>
                  </a:lnTo>
                  <a:lnTo>
                    <a:pt x="2292" y="9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8" name="Oval 55"/>
            <p:cNvSpPr>
              <a:spLocks noChangeArrowheads="1"/>
            </p:cNvSpPr>
            <p:nvPr/>
          </p:nvSpPr>
          <p:spPr bwMode="auto">
            <a:xfrm>
              <a:off x="1218" y="2166"/>
              <a:ext cx="74" cy="75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9" name="Line 56"/>
            <p:cNvSpPr>
              <a:spLocks noChangeShapeType="1"/>
            </p:cNvSpPr>
            <p:nvPr/>
          </p:nvSpPr>
          <p:spPr bwMode="auto">
            <a:xfrm>
              <a:off x="1993" y="2002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0" name="Line 57"/>
            <p:cNvSpPr>
              <a:spLocks noChangeShapeType="1"/>
            </p:cNvSpPr>
            <p:nvPr/>
          </p:nvSpPr>
          <p:spPr bwMode="auto">
            <a:xfrm flipV="1">
              <a:off x="2322" y="2222"/>
              <a:ext cx="1" cy="9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1" name="Line 58"/>
            <p:cNvSpPr>
              <a:spLocks noChangeShapeType="1"/>
            </p:cNvSpPr>
            <p:nvPr/>
          </p:nvSpPr>
          <p:spPr bwMode="auto">
            <a:xfrm>
              <a:off x="2299" y="2222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2" name="Line 59"/>
            <p:cNvSpPr>
              <a:spLocks noChangeShapeType="1"/>
            </p:cNvSpPr>
            <p:nvPr/>
          </p:nvSpPr>
          <p:spPr bwMode="auto">
            <a:xfrm>
              <a:off x="3031" y="2677"/>
              <a:ext cx="1" cy="11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3" name="Line 60"/>
            <p:cNvSpPr>
              <a:spLocks noChangeShapeType="1"/>
            </p:cNvSpPr>
            <p:nvPr/>
          </p:nvSpPr>
          <p:spPr bwMode="auto">
            <a:xfrm>
              <a:off x="3008" y="2787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4" name="Line 61"/>
            <p:cNvSpPr>
              <a:spLocks noChangeShapeType="1"/>
            </p:cNvSpPr>
            <p:nvPr/>
          </p:nvSpPr>
          <p:spPr bwMode="auto">
            <a:xfrm>
              <a:off x="3337" y="2672"/>
              <a:ext cx="1" cy="154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5" name="Line 62"/>
            <p:cNvSpPr>
              <a:spLocks noChangeShapeType="1"/>
            </p:cNvSpPr>
            <p:nvPr/>
          </p:nvSpPr>
          <p:spPr bwMode="auto">
            <a:xfrm flipV="1">
              <a:off x="1254" y="2203"/>
              <a:ext cx="3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6" name="Line 63"/>
            <p:cNvSpPr>
              <a:spLocks noChangeShapeType="1"/>
            </p:cNvSpPr>
            <p:nvPr/>
          </p:nvSpPr>
          <p:spPr bwMode="auto">
            <a:xfrm flipV="1">
              <a:off x="1337" y="2186"/>
              <a:ext cx="679" cy="17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7" name="Freeform 64"/>
            <p:cNvSpPr>
              <a:spLocks/>
            </p:cNvSpPr>
            <p:nvPr/>
          </p:nvSpPr>
          <p:spPr bwMode="auto">
            <a:xfrm flipV="1">
              <a:off x="2016" y="2186"/>
              <a:ext cx="1321" cy="692"/>
            </a:xfrm>
            <a:custGeom>
              <a:avLst/>
              <a:gdLst>
                <a:gd name="T0" fmla="*/ 0 w 2292"/>
                <a:gd name="T1" fmla="*/ 1 h 1201"/>
                <a:gd name="T2" fmla="*/ 1 w 2292"/>
                <a:gd name="T3" fmla="*/ 1 h 1201"/>
                <a:gd name="T4" fmla="*/ 1 w 2292"/>
                <a:gd name="T5" fmla="*/ 1 h 1201"/>
                <a:gd name="T6" fmla="*/ 1 w 2292"/>
                <a:gd name="T7" fmla="*/ 0 h 12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1201"/>
                <a:gd name="T14" fmla="*/ 2292 w 2292"/>
                <a:gd name="T15" fmla="*/ 1201 h 12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1201">
                  <a:moveTo>
                    <a:pt x="0" y="1201"/>
                  </a:moveTo>
                  <a:lnTo>
                    <a:pt x="531" y="1075"/>
                  </a:lnTo>
                  <a:lnTo>
                    <a:pt x="1762" y="302"/>
                  </a:lnTo>
                  <a:lnTo>
                    <a:pt x="2292" y="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8" name="Oval 65"/>
            <p:cNvSpPr>
              <a:spLocks noChangeArrowheads="1"/>
            </p:cNvSpPr>
            <p:nvPr/>
          </p:nvSpPr>
          <p:spPr bwMode="auto">
            <a:xfrm>
              <a:off x="1218" y="2166"/>
              <a:ext cx="74" cy="75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9" name="Line 66"/>
            <p:cNvSpPr>
              <a:spLocks noChangeShapeType="1"/>
            </p:cNvSpPr>
            <p:nvPr/>
          </p:nvSpPr>
          <p:spPr bwMode="auto">
            <a:xfrm flipV="1">
              <a:off x="2016" y="2145"/>
              <a:ext cx="1" cy="4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0" name="Line 67"/>
            <p:cNvSpPr>
              <a:spLocks noChangeShapeType="1"/>
            </p:cNvSpPr>
            <p:nvPr/>
          </p:nvSpPr>
          <p:spPr bwMode="auto">
            <a:xfrm>
              <a:off x="1993" y="2145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1" name="Line 68"/>
            <p:cNvSpPr>
              <a:spLocks noChangeShapeType="1"/>
            </p:cNvSpPr>
            <p:nvPr/>
          </p:nvSpPr>
          <p:spPr bwMode="auto">
            <a:xfrm>
              <a:off x="2016" y="2186"/>
              <a:ext cx="1" cy="4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2" name="Line 69"/>
            <p:cNvSpPr>
              <a:spLocks noChangeShapeType="1"/>
            </p:cNvSpPr>
            <p:nvPr/>
          </p:nvSpPr>
          <p:spPr bwMode="auto">
            <a:xfrm>
              <a:off x="1993" y="2228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3" name="Oval 70"/>
            <p:cNvSpPr>
              <a:spLocks noChangeArrowheads="1"/>
            </p:cNvSpPr>
            <p:nvPr/>
          </p:nvSpPr>
          <p:spPr bwMode="auto">
            <a:xfrm>
              <a:off x="1980" y="2149"/>
              <a:ext cx="74" cy="74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4" name="Line 71"/>
            <p:cNvSpPr>
              <a:spLocks noChangeShapeType="1"/>
            </p:cNvSpPr>
            <p:nvPr/>
          </p:nvSpPr>
          <p:spPr bwMode="auto">
            <a:xfrm flipV="1">
              <a:off x="2322" y="2218"/>
              <a:ext cx="1" cy="4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5" name="Line 72"/>
            <p:cNvSpPr>
              <a:spLocks noChangeShapeType="1"/>
            </p:cNvSpPr>
            <p:nvPr/>
          </p:nvSpPr>
          <p:spPr bwMode="auto">
            <a:xfrm>
              <a:off x="2299" y="2218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6" name="Line 73"/>
            <p:cNvSpPr>
              <a:spLocks noChangeShapeType="1"/>
            </p:cNvSpPr>
            <p:nvPr/>
          </p:nvSpPr>
          <p:spPr bwMode="auto">
            <a:xfrm>
              <a:off x="2322" y="2259"/>
              <a:ext cx="1" cy="4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7" name="Line 74"/>
            <p:cNvSpPr>
              <a:spLocks noChangeShapeType="1"/>
            </p:cNvSpPr>
            <p:nvPr/>
          </p:nvSpPr>
          <p:spPr bwMode="auto">
            <a:xfrm>
              <a:off x="2299" y="2301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8" name="Oval 75"/>
            <p:cNvSpPr>
              <a:spLocks noChangeArrowheads="1"/>
            </p:cNvSpPr>
            <p:nvPr/>
          </p:nvSpPr>
          <p:spPr bwMode="auto">
            <a:xfrm>
              <a:off x="2285" y="2222"/>
              <a:ext cx="75" cy="74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9" name="Line 76"/>
            <p:cNvSpPr>
              <a:spLocks noChangeShapeType="1"/>
            </p:cNvSpPr>
            <p:nvPr/>
          </p:nvSpPr>
          <p:spPr bwMode="auto">
            <a:xfrm flipV="1">
              <a:off x="3031" y="2682"/>
              <a:ext cx="1" cy="2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0" name="Line 77"/>
            <p:cNvSpPr>
              <a:spLocks noChangeShapeType="1"/>
            </p:cNvSpPr>
            <p:nvPr/>
          </p:nvSpPr>
          <p:spPr bwMode="auto">
            <a:xfrm>
              <a:off x="3008" y="2682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1" name="Line 78"/>
            <p:cNvSpPr>
              <a:spLocks noChangeShapeType="1"/>
            </p:cNvSpPr>
            <p:nvPr/>
          </p:nvSpPr>
          <p:spPr bwMode="auto">
            <a:xfrm>
              <a:off x="3031" y="2704"/>
              <a:ext cx="1" cy="2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2" name="Line 79"/>
            <p:cNvSpPr>
              <a:spLocks noChangeShapeType="1"/>
            </p:cNvSpPr>
            <p:nvPr/>
          </p:nvSpPr>
          <p:spPr bwMode="auto">
            <a:xfrm>
              <a:off x="3008" y="2726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3" name="Oval 80"/>
            <p:cNvSpPr>
              <a:spLocks noChangeArrowheads="1"/>
            </p:cNvSpPr>
            <p:nvPr/>
          </p:nvSpPr>
          <p:spPr bwMode="auto">
            <a:xfrm>
              <a:off x="2994" y="2667"/>
              <a:ext cx="75" cy="74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4" name="Line 81"/>
            <p:cNvSpPr>
              <a:spLocks noChangeShapeType="1"/>
            </p:cNvSpPr>
            <p:nvPr/>
          </p:nvSpPr>
          <p:spPr bwMode="auto">
            <a:xfrm flipV="1">
              <a:off x="3337" y="2866"/>
              <a:ext cx="1" cy="1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5" name="Line 82"/>
            <p:cNvSpPr>
              <a:spLocks noChangeShapeType="1"/>
            </p:cNvSpPr>
            <p:nvPr/>
          </p:nvSpPr>
          <p:spPr bwMode="auto">
            <a:xfrm>
              <a:off x="3313" y="2866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6" name="Line 83"/>
            <p:cNvSpPr>
              <a:spLocks noChangeShapeType="1"/>
            </p:cNvSpPr>
            <p:nvPr/>
          </p:nvSpPr>
          <p:spPr bwMode="auto">
            <a:xfrm>
              <a:off x="3337" y="2878"/>
              <a:ext cx="1" cy="1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7" name="Line 84"/>
            <p:cNvSpPr>
              <a:spLocks noChangeShapeType="1"/>
            </p:cNvSpPr>
            <p:nvPr/>
          </p:nvSpPr>
          <p:spPr bwMode="auto">
            <a:xfrm>
              <a:off x="3313" y="2890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8" name="Oval 85"/>
            <p:cNvSpPr>
              <a:spLocks noChangeArrowheads="1"/>
            </p:cNvSpPr>
            <p:nvPr/>
          </p:nvSpPr>
          <p:spPr bwMode="auto">
            <a:xfrm>
              <a:off x="3300" y="2841"/>
              <a:ext cx="74" cy="74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9" name="Line 86"/>
            <p:cNvSpPr>
              <a:spLocks noChangeShapeType="1"/>
            </p:cNvSpPr>
            <p:nvPr/>
          </p:nvSpPr>
          <p:spPr bwMode="auto">
            <a:xfrm flipV="1">
              <a:off x="1254" y="2199"/>
              <a:ext cx="37" cy="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0" name="Line 87"/>
            <p:cNvSpPr>
              <a:spLocks noChangeShapeType="1"/>
            </p:cNvSpPr>
            <p:nvPr/>
          </p:nvSpPr>
          <p:spPr bwMode="auto">
            <a:xfrm flipV="1">
              <a:off x="1337" y="1999"/>
              <a:ext cx="679" cy="196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1" name="Freeform 88"/>
            <p:cNvSpPr>
              <a:spLocks/>
            </p:cNvSpPr>
            <p:nvPr/>
          </p:nvSpPr>
          <p:spPr bwMode="auto">
            <a:xfrm flipV="1">
              <a:off x="2016" y="1989"/>
              <a:ext cx="1321" cy="719"/>
            </a:xfrm>
            <a:custGeom>
              <a:avLst/>
              <a:gdLst>
                <a:gd name="T0" fmla="*/ 0 w 2292"/>
                <a:gd name="T1" fmla="*/ 1 h 1247"/>
                <a:gd name="T2" fmla="*/ 1 w 2292"/>
                <a:gd name="T3" fmla="*/ 1 h 1247"/>
                <a:gd name="T4" fmla="*/ 1 w 2292"/>
                <a:gd name="T5" fmla="*/ 1 h 1247"/>
                <a:gd name="T6" fmla="*/ 1 w 2292"/>
                <a:gd name="T7" fmla="*/ 0 h 12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1247"/>
                <a:gd name="T14" fmla="*/ 2292 w 2292"/>
                <a:gd name="T15" fmla="*/ 1247 h 12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1247">
                  <a:moveTo>
                    <a:pt x="0" y="1230"/>
                  </a:moveTo>
                  <a:lnTo>
                    <a:pt x="531" y="1247"/>
                  </a:lnTo>
                  <a:lnTo>
                    <a:pt x="1762" y="710"/>
                  </a:lnTo>
                  <a:lnTo>
                    <a:pt x="2292" y="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2" name="Freeform 89"/>
            <p:cNvSpPr>
              <a:spLocks/>
            </p:cNvSpPr>
            <p:nvPr/>
          </p:nvSpPr>
          <p:spPr bwMode="auto">
            <a:xfrm>
              <a:off x="1209" y="2152"/>
              <a:ext cx="90" cy="78"/>
            </a:xfrm>
            <a:custGeom>
              <a:avLst/>
              <a:gdLst>
                <a:gd name="T0" fmla="*/ 1 w 180"/>
                <a:gd name="T1" fmla="*/ 0 h 155"/>
                <a:gd name="T2" fmla="*/ 1 w 180"/>
                <a:gd name="T3" fmla="*/ 1 h 155"/>
                <a:gd name="T4" fmla="*/ 0 w 180"/>
                <a:gd name="T5" fmla="*/ 1 h 155"/>
                <a:gd name="T6" fmla="*/ 1 w 180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0"/>
                <a:gd name="T13" fmla="*/ 0 h 155"/>
                <a:gd name="T14" fmla="*/ 180 w 180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0" h="155">
                  <a:moveTo>
                    <a:pt x="90" y="0"/>
                  </a:moveTo>
                  <a:lnTo>
                    <a:pt x="180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3" name="Line 90"/>
            <p:cNvSpPr>
              <a:spLocks noChangeShapeType="1"/>
            </p:cNvSpPr>
            <p:nvPr/>
          </p:nvSpPr>
          <p:spPr bwMode="auto">
            <a:xfrm flipV="1">
              <a:off x="2016" y="1815"/>
              <a:ext cx="1" cy="184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4" name="Line 91"/>
            <p:cNvSpPr>
              <a:spLocks noChangeShapeType="1"/>
            </p:cNvSpPr>
            <p:nvPr/>
          </p:nvSpPr>
          <p:spPr bwMode="auto">
            <a:xfrm>
              <a:off x="1993" y="1815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5" name="Line 92"/>
            <p:cNvSpPr>
              <a:spLocks noChangeShapeType="1"/>
            </p:cNvSpPr>
            <p:nvPr/>
          </p:nvSpPr>
          <p:spPr bwMode="auto">
            <a:xfrm>
              <a:off x="2016" y="1999"/>
              <a:ext cx="1" cy="18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6" name="Line 93"/>
            <p:cNvSpPr>
              <a:spLocks noChangeShapeType="1"/>
            </p:cNvSpPr>
            <p:nvPr/>
          </p:nvSpPr>
          <p:spPr bwMode="auto">
            <a:xfrm>
              <a:off x="1993" y="2184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7" name="Freeform 94"/>
            <p:cNvSpPr>
              <a:spLocks/>
            </p:cNvSpPr>
            <p:nvPr/>
          </p:nvSpPr>
          <p:spPr bwMode="auto">
            <a:xfrm>
              <a:off x="1971" y="1947"/>
              <a:ext cx="90" cy="78"/>
            </a:xfrm>
            <a:custGeom>
              <a:avLst/>
              <a:gdLst>
                <a:gd name="T0" fmla="*/ 1 w 180"/>
                <a:gd name="T1" fmla="*/ 0 h 155"/>
                <a:gd name="T2" fmla="*/ 1 w 180"/>
                <a:gd name="T3" fmla="*/ 1 h 155"/>
                <a:gd name="T4" fmla="*/ 0 w 180"/>
                <a:gd name="T5" fmla="*/ 1 h 155"/>
                <a:gd name="T6" fmla="*/ 1 w 180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0"/>
                <a:gd name="T13" fmla="*/ 0 h 155"/>
                <a:gd name="T14" fmla="*/ 180 w 180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0" h="155">
                  <a:moveTo>
                    <a:pt x="90" y="0"/>
                  </a:moveTo>
                  <a:lnTo>
                    <a:pt x="180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8" name="Line 95"/>
            <p:cNvSpPr>
              <a:spLocks noChangeShapeType="1"/>
            </p:cNvSpPr>
            <p:nvPr/>
          </p:nvSpPr>
          <p:spPr bwMode="auto">
            <a:xfrm flipV="1">
              <a:off x="2322" y="1852"/>
              <a:ext cx="1" cy="137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9" name="Line 96"/>
            <p:cNvSpPr>
              <a:spLocks noChangeShapeType="1"/>
            </p:cNvSpPr>
            <p:nvPr/>
          </p:nvSpPr>
          <p:spPr bwMode="auto">
            <a:xfrm>
              <a:off x="2299" y="1852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0" name="Line 97"/>
            <p:cNvSpPr>
              <a:spLocks noChangeShapeType="1"/>
            </p:cNvSpPr>
            <p:nvPr/>
          </p:nvSpPr>
          <p:spPr bwMode="auto">
            <a:xfrm>
              <a:off x="2322" y="1989"/>
              <a:ext cx="1" cy="123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1" name="Line 98"/>
            <p:cNvSpPr>
              <a:spLocks noChangeShapeType="1"/>
            </p:cNvSpPr>
            <p:nvPr/>
          </p:nvSpPr>
          <p:spPr bwMode="auto">
            <a:xfrm>
              <a:off x="2299" y="2127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2" name="Freeform 99"/>
            <p:cNvSpPr>
              <a:spLocks/>
            </p:cNvSpPr>
            <p:nvPr/>
          </p:nvSpPr>
          <p:spPr bwMode="auto">
            <a:xfrm>
              <a:off x="2277" y="1938"/>
              <a:ext cx="90" cy="77"/>
            </a:xfrm>
            <a:custGeom>
              <a:avLst/>
              <a:gdLst>
                <a:gd name="T0" fmla="*/ 1 w 179"/>
                <a:gd name="T1" fmla="*/ 0 h 156"/>
                <a:gd name="T2" fmla="*/ 1 w 179"/>
                <a:gd name="T3" fmla="*/ 0 h 156"/>
                <a:gd name="T4" fmla="*/ 0 w 179"/>
                <a:gd name="T5" fmla="*/ 0 h 156"/>
                <a:gd name="T6" fmla="*/ 1 w 179"/>
                <a:gd name="T7" fmla="*/ 0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9"/>
                <a:gd name="T13" fmla="*/ 0 h 156"/>
                <a:gd name="T14" fmla="*/ 179 w 179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9" h="156">
                  <a:moveTo>
                    <a:pt x="89" y="0"/>
                  </a:moveTo>
                  <a:lnTo>
                    <a:pt x="179" y="156"/>
                  </a:lnTo>
                  <a:lnTo>
                    <a:pt x="0" y="15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3" name="Line 100"/>
            <p:cNvSpPr>
              <a:spLocks noChangeShapeType="1"/>
            </p:cNvSpPr>
            <p:nvPr/>
          </p:nvSpPr>
          <p:spPr bwMode="auto">
            <a:xfrm flipV="1">
              <a:off x="3031" y="2199"/>
              <a:ext cx="1" cy="10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4" name="Line 101"/>
            <p:cNvSpPr>
              <a:spLocks noChangeShapeType="1"/>
            </p:cNvSpPr>
            <p:nvPr/>
          </p:nvSpPr>
          <p:spPr bwMode="auto">
            <a:xfrm>
              <a:off x="3008" y="2199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5" name="Line 102"/>
            <p:cNvSpPr>
              <a:spLocks noChangeShapeType="1"/>
            </p:cNvSpPr>
            <p:nvPr/>
          </p:nvSpPr>
          <p:spPr bwMode="auto">
            <a:xfrm>
              <a:off x="3031" y="2299"/>
              <a:ext cx="1" cy="100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6" name="Line 103"/>
            <p:cNvSpPr>
              <a:spLocks noChangeShapeType="1"/>
            </p:cNvSpPr>
            <p:nvPr/>
          </p:nvSpPr>
          <p:spPr bwMode="auto">
            <a:xfrm>
              <a:off x="3008" y="2399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7" name="Freeform 104"/>
            <p:cNvSpPr>
              <a:spLocks/>
            </p:cNvSpPr>
            <p:nvPr/>
          </p:nvSpPr>
          <p:spPr bwMode="auto">
            <a:xfrm>
              <a:off x="2986" y="2247"/>
              <a:ext cx="90" cy="78"/>
            </a:xfrm>
            <a:custGeom>
              <a:avLst/>
              <a:gdLst>
                <a:gd name="T0" fmla="*/ 1 w 179"/>
                <a:gd name="T1" fmla="*/ 0 h 155"/>
                <a:gd name="T2" fmla="*/ 1 w 179"/>
                <a:gd name="T3" fmla="*/ 1 h 155"/>
                <a:gd name="T4" fmla="*/ 0 w 179"/>
                <a:gd name="T5" fmla="*/ 1 h 155"/>
                <a:gd name="T6" fmla="*/ 1 w 179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9"/>
                <a:gd name="T13" fmla="*/ 0 h 155"/>
                <a:gd name="T14" fmla="*/ 179 w 179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9" h="155">
                  <a:moveTo>
                    <a:pt x="90" y="0"/>
                  </a:moveTo>
                  <a:lnTo>
                    <a:pt x="179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8" name="Line 105"/>
            <p:cNvSpPr>
              <a:spLocks noChangeShapeType="1"/>
            </p:cNvSpPr>
            <p:nvPr/>
          </p:nvSpPr>
          <p:spPr bwMode="auto">
            <a:xfrm flipV="1">
              <a:off x="3337" y="2643"/>
              <a:ext cx="1" cy="65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9" name="Line 106"/>
            <p:cNvSpPr>
              <a:spLocks noChangeShapeType="1"/>
            </p:cNvSpPr>
            <p:nvPr/>
          </p:nvSpPr>
          <p:spPr bwMode="auto">
            <a:xfrm>
              <a:off x="3313" y="2643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0" name="Line 107"/>
            <p:cNvSpPr>
              <a:spLocks noChangeShapeType="1"/>
            </p:cNvSpPr>
            <p:nvPr/>
          </p:nvSpPr>
          <p:spPr bwMode="auto">
            <a:xfrm flipV="1">
              <a:off x="1337" y="1660"/>
              <a:ext cx="679" cy="52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1" name="Line 108"/>
            <p:cNvSpPr>
              <a:spLocks noChangeShapeType="1"/>
            </p:cNvSpPr>
            <p:nvPr/>
          </p:nvSpPr>
          <p:spPr bwMode="auto">
            <a:xfrm flipV="1">
              <a:off x="2016" y="1404"/>
              <a:ext cx="1" cy="256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2" name="Line 109"/>
            <p:cNvSpPr>
              <a:spLocks noChangeShapeType="1"/>
            </p:cNvSpPr>
            <p:nvPr/>
          </p:nvSpPr>
          <p:spPr bwMode="auto">
            <a:xfrm>
              <a:off x="2016" y="1660"/>
              <a:ext cx="1" cy="342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3" name="Oval 110"/>
            <p:cNvSpPr>
              <a:spLocks noChangeArrowheads="1"/>
            </p:cNvSpPr>
            <p:nvPr/>
          </p:nvSpPr>
          <p:spPr bwMode="auto">
            <a:xfrm>
              <a:off x="1980" y="1623"/>
              <a:ext cx="74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4" name="Line 111"/>
            <p:cNvSpPr>
              <a:spLocks noChangeShapeType="1"/>
            </p:cNvSpPr>
            <p:nvPr/>
          </p:nvSpPr>
          <p:spPr bwMode="auto">
            <a:xfrm>
              <a:off x="2322" y="2321"/>
              <a:ext cx="1" cy="7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5" name="Line 112"/>
            <p:cNvSpPr>
              <a:spLocks noChangeShapeType="1"/>
            </p:cNvSpPr>
            <p:nvPr/>
          </p:nvSpPr>
          <p:spPr bwMode="auto">
            <a:xfrm>
              <a:off x="2299" y="2420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6" name="Oval 113"/>
            <p:cNvSpPr>
              <a:spLocks noChangeArrowheads="1"/>
            </p:cNvSpPr>
            <p:nvPr/>
          </p:nvSpPr>
          <p:spPr bwMode="auto">
            <a:xfrm>
              <a:off x="2285" y="2284"/>
              <a:ext cx="75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7" name="Line 114"/>
            <p:cNvSpPr>
              <a:spLocks noChangeShapeType="1"/>
            </p:cNvSpPr>
            <p:nvPr/>
          </p:nvSpPr>
          <p:spPr bwMode="auto">
            <a:xfrm flipV="1">
              <a:off x="3031" y="2568"/>
              <a:ext cx="1" cy="109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8" name="Line 115"/>
            <p:cNvSpPr>
              <a:spLocks noChangeShapeType="1"/>
            </p:cNvSpPr>
            <p:nvPr/>
          </p:nvSpPr>
          <p:spPr bwMode="auto">
            <a:xfrm>
              <a:off x="3008" y="2568"/>
              <a:ext cx="47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9" name="Oval 116"/>
            <p:cNvSpPr>
              <a:spLocks noChangeArrowheads="1"/>
            </p:cNvSpPr>
            <p:nvPr/>
          </p:nvSpPr>
          <p:spPr bwMode="auto">
            <a:xfrm>
              <a:off x="2994" y="2640"/>
              <a:ext cx="75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0" name="Line 117"/>
            <p:cNvSpPr>
              <a:spLocks noChangeShapeType="1"/>
            </p:cNvSpPr>
            <p:nvPr/>
          </p:nvSpPr>
          <p:spPr bwMode="auto">
            <a:xfrm flipV="1">
              <a:off x="3337" y="2544"/>
              <a:ext cx="1" cy="128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1" name="Line 118"/>
            <p:cNvSpPr>
              <a:spLocks noChangeShapeType="1"/>
            </p:cNvSpPr>
            <p:nvPr/>
          </p:nvSpPr>
          <p:spPr bwMode="auto">
            <a:xfrm>
              <a:off x="3313" y="2543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2" name="Line 119"/>
            <p:cNvSpPr>
              <a:spLocks noChangeShapeType="1"/>
            </p:cNvSpPr>
            <p:nvPr/>
          </p:nvSpPr>
          <p:spPr bwMode="auto">
            <a:xfrm>
              <a:off x="3313" y="2826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3" name="Oval 120"/>
            <p:cNvSpPr>
              <a:spLocks noChangeArrowheads="1"/>
            </p:cNvSpPr>
            <p:nvPr/>
          </p:nvSpPr>
          <p:spPr bwMode="auto">
            <a:xfrm>
              <a:off x="3300" y="2635"/>
              <a:ext cx="74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4" name="Line 121"/>
            <p:cNvSpPr>
              <a:spLocks noChangeShapeType="1"/>
            </p:cNvSpPr>
            <p:nvPr/>
          </p:nvSpPr>
          <p:spPr bwMode="auto">
            <a:xfrm>
              <a:off x="3337" y="2708"/>
              <a:ext cx="1" cy="64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5" name="Line 122"/>
            <p:cNvSpPr>
              <a:spLocks noChangeShapeType="1"/>
            </p:cNvSpPr>
            <p:nvPr/>
          </p:nvSpPr>
          <p:spPr bwMode="auto">
            <a:xfrm>
              <a:off x="3313" y="2772"/>
              <a:ext cx="48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6" name="Freeform 123"/>
            <p:cNvSpPr>
              <a:spLocks/>
            </p:cNvSpPr>
            <p:nvPr/>
          </p:nvSpPr>
          <p:spPr bwMode="auto">
            <a:xfrm>
              <a:off x="3292" y="2656"/>
              <a:ext cx="89" cy="78"/>
            </a:xfrm>
            <a:custGeom>
              <a:avLst/>
              <a:gdLst>
                <a:gd name="T0" fmla="*/ 0 w 180"/>
                <a:gd name="T1" fmla="*/ 0 h 155"/>
                <a:gd name="T2" fmla="*/ 0 w 180"/>
                <a:gd name="T3" fmla="*/ 1 h 155"/>
                <a:gd name="T4" fmla="*/ 0 w 180"/>
                <a:gd name="T5" fmla="*/ 1 h 155"/>
                <a:gd name="T6" fmla="*/ 0 w 180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0"/>
                <a:gd name="T13" fmla="*/ 0 h 155"/>
                <a:gd name="T14" fmla="*/ 180 w 180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0" h="155">
                  <a:moveTo>
                    <a:pt x="90" y="0"/>
                  </a:moveTo>
                  <a:lnTo>
                    <a:pt x="180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7" name="Line 124"/>
            <p:cNvSpPr>
              <a:spLocks noChangeShapeType="1"/>
            </p:cNvSpPr>
            <p:nvPr/>
          </p:nvSpPr>
          <p:spPr bwMode="auto">
            <a:xfrm>
              <a:off x="1254" y="2204"/>
              <a:ext cx="37" cy="1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8" name="Line 125"/>
            <p:cNvSpPr>
              <a:spLocks noChangeShapeType="1"/>
            </p:cNvSpPr>
            <p:nvPr/>
          </p:nvSpPr>
          <p:spPr bwMode="auto">
            <a:xfrm>
              <a:off x="1337" y="2223"/>
              <a:ext cx="679" cy="45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9" name="Freeform 126"/>
            <p:cNvSpPr>
              <a:spLocks/>
            </p:cNvSpPr>
            <p:nvPr/>
          </p:nvSpPr>
          <p:spPr bwMode="auto">
            <a:xfrm flipV="1">
              <a:off x="2016" y="2674"/>
              <a:ext cx="1321" cy="298"/>
            </a:xfrm>
            <a:custGeom>
              <a:avLst/>
              <a:gdLst>
                <a:gd name="T0" fmla="*/ 0 w 2292"/>
                <a:gd name="T1" fmla="*/ 1 h 517"/>
                <a:gd name="T2" fmla="*/ 1 w 2292"/>
                <a:gd name="T3" fmla="*/ 1 h 517"/>
                <a:gd name="T4" fmla="*/ 1 w 2292"/>
                <a:gd name="T5" fmla="*/ 1 h 517"/>
                <a:gd name="T6" fmla="*/ 1 w 2292"/>
                <a:gd name="T7" fmla="*/ 0 h 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517"/>
                <a:gd name="T14" fmla="*/ 2292 w 2292"/>
                <a:gd name="T15" fmla="*/ 517 h 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517">
                  <a:moveTo>
                    <a:pt x="0" y="517"/>
                  </a:moveTo>
                  <a:lnTo>
                    <a:pt x="531" y="74"/>
                  </a:lnTo>
                  <a:lnTo>
                    <a:pt x="1762" y="33"/>
                  </a:lnTo>
                  <a:lnTo>
                    <a:pt x="2292" y="0"/>
                  </a:lnTo>
                </a:path>
              </a:pathLst>
            </a:cu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0" name="Rectangle 127"/>
            <p:cNvSpPr>
              <a:spLocks noChangeArrowheads="1"/>
            </p:cNvSpPr>
            <p:nvPr/>
          </p:nvSpPr>
          <p:spPr bwMode="auto">
            <a:xfrm>
              <a:off x="1223" y="2173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1" name="Line 128"/>
            <p:cNvSpPr>
              <a:spLocks noChangeShapeType="1"/>
            </p:cNvSpPr>
            <p:nvPr/>
          </p:nvSpPr>
          <p:spPr bwMode="auto">
            <a:xfrm flipV="1">
              <a:off x="2016" y="2564"/>
              <a:ext cx="1" cy="110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2" name="Line 129"/>
            <p:cNvSpPr>
              <a:spLocks noChangeShapeType="1"/>
            </p:cNvSpPr>
            <p:nvPr/>
          </p:nvSpPr>
          <p:spPr bwMode="auto">
            <a:xfrm>
              <a:off x="1993" y="2564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3" name="Line 130"/>
            <p:cNvSpPr>
              <a:spLocks noChangeShapeType="1"/>
            </p:cNvSpPr>
            <p:nvPr/>
          </p:nvSpPr>
          <p:spPr bwMode="auto">
            <a:xfrm>
              <a:off x="2016" y="2674"/>
              <a:ext cx="1" cy="110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4" name="Line 131"/>
            <p:cNvSpPr>
              <a:spLocks noChangeShapeType="1"/>
            </p:cNvSpPr>
            <p:nvPr/>
          </p:nvSpPr>
          <p:spPr bwMode="auto">
            <a:xfrm>
              <a:off x="1993" y="2784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5" name="Rectangle 132"/>
            <p:cNvSpPr>
              <a:spLocks noChangeArrowheads="1"/>
            </p:cNvSpPr>
            <p:nvPr/>
          </p:nvSpPr>
          <p:spPr bwMode="auto">
            <a:xfrm>
              <a:off x="1985" y="2643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6" name="Line 133"/>
            <p:cNvSpPr>
              <a:spLocks noChangeShapeType="1"/>
            </p:cNvSpPr>
            <p:nvPr/>
          </p:nvSpPr>
          <p:spPr bwMode="auto">
            <a:xfrm flipV="1">
              <a:off x="2322" y="2899"/>
              <a:ext cx="1" cy="3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7" name="Line 134"/>
            <p:cNvSpPr>
              <a:spLocks noChangeShapeType="1"/>
            </p:cNvSpPr>
            <p:nvPr/>
          </p:nvSpPr>
          <p:spPr bwMode="auto">
            <a:xfrm>
              <a:off x="2299" y="2899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8" name="Line 135"/>
            <p:cNvSpPr>
              <a:spLocks noChangeShapeType="1"/>
            </p:cNvSpPr>
            <p:nvPr/>
          </p:nvSpPr>
          <p:spPr bwMode="auto">
            <a:xfrm>
              <a:off x="2322" y="2930"/>
              <a:ext cx="1" cy="30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89" name="Line 136"/>
            <p:cNvSpPr>
              <a:spLocks noChangeShapeType="1"/>
            </p:cNvSpPr>
            <p:nvPr/>
          </p:nvSpPr>
          <p:spPr bwMode="auto">
            <a:xfrm>
              <a:off x="2299" y="2960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0" name="Rectangle 137"/>
            <p:cNvSpPr>
              <a:spLocks noChangeArrowheads="1"/>
            </p:cNvSpPr>
            <p:nvPr/>
          </p:nvSpPr>
          <p:spPr bwMode="auto">
            <a:xfrm>
              <a:off x="2291" y="2899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1" name="Line 138"/>
            <p:cNvSpPr>
              <a:spLocks noChangeShapeType="1"/>
            </p:cNvSpPr>
            <p:nvPr/>
          </p:nvSpPr>
          <p:spPr bwMode="auto">
            <a:xfrm flipV="1">
              <a:off x="3031" y="2926"/>
              <a:ext cx="1" cy="27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2" name="Line 139"/>
            <p:cNvSpPr>
              <a:spLocks noChangeShapeType="1"/>
            </p:cNvSpPr>
            <p:nvPr/>
          </p:nvSpPr>
          <p:spPr bwMode="auto">
            <a:xfrm>
              <a:off x="3008" y="2926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3" name="Line 140"/>
            <p:cNvSpPr>
              <a:spLocks noChangeShapeType="1"/>
            </p:cNvSpPr>
            <p:nvPr/>
          </p:nvSpPr>
          <p:spPr bwMode="auto">
            <a:xfrm>
              <a:off x="3031" y="2953"/>
              <a:ext cx="1" cy="27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4" name="Line 141"/>
            <p:cNvSpPr>
              <a:spLocks noChangeShapeType="1"/>
            </p:cNvSpPr>
            <p:nvPr/>
          </p:nvSpPr>
          <p:spPr bwMode="auto">
            <a:xfrm>
              <a:off x="3008" y="2980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5" name="Rectangle 142"/>
            <p:cNvSpPr>
              <a:spLocks noChangeArrowheads="1"/>
            </p:cNvSpPr>
            <p:nvPr/>
          </p:nvSpPr>
          <p:spPr bwMode="auto">
            <a:xfrm>
              <a:off x="3000" y="2922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6" name="Line 143"/>
            <p:cNvSpPr>
              <a:spLocks noChangeShapeType="1"/>
            </p:cNvSpPr>
            <p:nvPr/>
          </p:nvSpPr>
          <p:spPr bwMode="auto">
            <a:xfrm flipV="1">
              <a:off x="3337" y="2961"/>
              <a:ext cx="1" cy="1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7" name="Line 144"/>
            <p:cNvSpPr>
              <a:spLocks noChangeShapeType="1"/>
            </p:cNvSpPr>
            <p:nvPr/>
          </p:nvSpPr>
          <p:spPr bwMode="auto">
            <a:xfrm>
              <a:off x="3313" y="2961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8" name="Line 145"/>
            <p:cNvSpPr>
              <a:spLocks noChangeShapeType="1"/>
            </p:cNvSpPr>
            <p:nvPr/>
          </p:nvSpPr>
          <p:spPr bwMode="auto">
            <a:xfrm>
              <a:off x="3337" y="2972"/>
              <a:ext cx="1" cy="1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99" name="Line 146"/>
            <p:cNvSpPr>
              <a:spLocks noChangeShapeType="1"/>
            </p:cNvSpPr>
            <p:nvPr/>
          </p:nvSpPr>
          <p:spPr bwMode="auto">
            <a:xfrm>
              <a:off x="3313" y="2984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0" name="Rectangle 147"/>
            <p:cNvSpPr>
              <a:spLocks noChangeArrowheads="1"/>
            </p:cNvSpPr>
            <p:nvPr/>
          </p:nvSpPr>
          <p:spPr bwMode="auto">
            <a:xfrm>
              <a:off x="3306" y="2941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1" name="Line 148"/>
            <p:cNvSpPr>
              <a:spLocks noChangeShapeType="1"/>
            </p:cNvSpPr>
            <p:nvPr/>
          </p:nvSpPr>
          <p:spPr bwMode="auto">
            <a:xfrm>
              <a:off x="1254" y="2204"/>
              <a:ext cx="37" cy="16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2" name="Line 149"/>
            <p:cNvSpPr>
              <a:spLocks noChangeShapeType="1"/>
            </p:cNvSpPr>
            <p:nvPr/>
          </p:nvSpPr>
          <p:spPr bwMode="auto">
            <a:xfrm>
              <a:off x="1337" y="2232"/>
              <a:ext cx="679" cy="65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3" name="Freeform 150"/>
            <p:cNvSpPr>
              <a:spLocks/>
            </p:cNvSpPr>
            <p:nvPr/>
          </p:nvSpPr>
          <p:spPr bwMode="auto">
            <a:xfrm flipV="1">
              <a:off x="2016" y="2884"/>
              <a:ext cx="1321" cy="111"/>
            </a:xfrm>
            <a:custGeom>
              <a:avLst/>
              <a:gdLst>
                <a:gd name="T0" fmla="*/ 0 w 2292"/>
                <a:gd name="T1" fmla="*/ 1 h 192"/>
                <a:gd name="T2" fmla="*/ 1 w 2292"/>
                <a:gd name="T3" fmla="*/ 1 h 192"/>
                <a:gd name="T4" fmla="*/ 1 w 2292"/>
                <a:gd name="T5" fmla="*/ 0 h 192"/>
                <a:gd name="T6" fmla="*/ 1 w 2292"/>
                <a:gd name="T7" fmla="*/ 1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92"/>
                <a:gd name="T13" fmla="*/ 0 h 192"/>
                <a:gd name="T14" fmla="*/ 2292 w 2292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92" h="192">
                  <a:moveTo>
                    <a:pt x="0" y="192"/>
                  </a:moveTo>
                  <a:lnTo>
                    <a:pt x="531" y="78"/>
                  </a:lnTo>
                  <a:lnTo>
                    <a:pt x="1762" y="0"/>
                  </a:lnTo>
                  <a:lnTo>
                    <a:pt x="2292" y="15"/>
                  </a:lnTo>
                </a:path>
              </a:pathLst>
            </a:cu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4" name="Rectangle 151"/>
            <p:cNvSpPr>
              <a:spLocks noChangeArrowheads="1"/>
            </p:cNvSpPr>
            <p:nvPr/>
          </p:nvSpPr>
          <p:spPr bwMode="auto">
            <a:xfrm>
              <a:off x="1208" y="2123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27805" name="Line 152"/>
            <p:cNvSpPr>
              <a:spLocks noChangeShapeType="1"/>
            </p:cNvSpPr>
            <p:nvPr/>
          </p:nvSpPr>
          <p:spPr bwMode="auto">
            <a:xfrm flipV="1">
              <a:off x="2016" y="2869"/>
              <a:ext cx="1" cy="15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6" name="Line 153"/>
            <p:cNvSpPr>
              <a:spLocks noChangeShapeType="1"/>
            </p:cNvSpPr>
            <p:nvPr/>
          </p:nvSpPr>
          <p:spPr bwMode="auto">
            <a:xfrm>
              <a:off x="1993" y="2869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7" name="Line 154"/>
            <p:cNvSpPr>
              <a:spLocks noChangeShapeType="1"/>
            </p:cNvSpPr>
            <p:nvPr/>
          </p:nvSpPr>
          <p:spPr bwMode="auto">
            <a:xfrm>
              <a:off x="2016" y="2884"/>
              <a:ext cx="1" cy="15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8" name="Line 155"/>
            <p:cNvSpPr>
              <a:spLocks noChangeShapeType="1"/>
            </p:cNvSpPr>
            <p:nvPr/>
          </p:nvSpPr>
          <p:spPr bwMode="auto">
            <a:xfrm>
              <a:off x="1993" y="2899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09" name="Rectangle 156"/>
            <p:cNvSpPr>
              <a:spLocks noChangeArrowheads="1"/>
            </p:cNvSpPr>
            <p:nvPr/>
          </p:nvSpPr>
          <p:spPr bwMode="auto">
            <a:xfrm>
              <a:off x="1970" y="2804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27810" name="Line 157"/>
            <p:cNvSpPr>
              <a:spLocks noChangeShapeType="1"/>
            </p:cNvSpPr>
            <p:nvPr/>
          </p:nvSpPr>
          <p:spPr bwMode="auto">
            <a:xfrm flipV="1">
              <a:off x="2322" y="2936"/>
              <a:ext cx="1" cy="14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1" name="Line 158"/>
            <p:cNvSpPr>
              <a:spLocks noChangeShapeType="1"/>
            </p:cNvSpPr>
            <p:nvPr/>
          </p:nvSpPr>
          <p:spPr bwMode="auto">
            <a:xfrm>
              <a:off x="2299" y="2936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2" name="Line 159"/>
            <p:cNvSpPr>
              <a:spLocks noChangeShapeType="1"/>
            </p:cNvSpPr>
            <p:nvPr/>
          </p:nvSpPr>
          <p:spPr bwMode="auto">
            <a:xfrm>
              <a:off x="2322" y="2950"/>
              <a:ext cx="1" cy="12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3" name="Line 160"/>
            <p:cNvSpPr>
              <a:spLocks noChangeShapeType="1"/>
            </p:cNvSpPr>
            <p:nvPr/>
          </p:nvSpPr>
          <p:spPr bwMode="auto">
            <a:xfrm>
              <a:off x="2299" y="2962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4" name="Rectangle 161"/>
            <p:cNvSpPr>
              <a:spLocks noChangeArrowheads="1"/>
            </p:cNvSpPr>
            <p:nvPr/>
          </p:nvSpPr>
          <p:spPr bwMode="auto">
            <a:xfrm>
              <a:off x="2276" y="2869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27815" name="Line 162"/>
            <p:cNvSpPr>
              <a:spLocks noChangeShapeType="1"/>
            </p:cNvSpPr>
            <p:nvPr/>
          </p:nvSpPr>
          <p:spPr bwMode="auto">
            <a:xfrm flipV="1">
              <a:off x="3031" y="2986"/>
              <a:ext cx="1" cy="9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6" name="Line 163"/>
            <p:cNvSpPr>
              <a:spLocks noChangeShapeType="1"/>
            </p:cNvSpPr>
            <p:nvPr/>
          </p:nvSpPr>
          <p:spPr bwMode="auto">
            <a:xfrm>
              <a:off x="3008" y="2986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7" name="Line 164"/>
            <p:cNvSpPr>
              <a:spLocks noChangeShapeType="1"/>
            </p:cNvSpPr>
            <p:nvPr/>
          </p:nvSpPr>
          <p:spPr bwMode="auto">
            <a:xfrm>
              <a:off x="3031" y="2995"/>
              <a:ext cx="1" cy="9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8" name="Line 165"/>
            <p:cNvSpPr>
              <a:spLocks noChangeShapeType="1"/>
            </p:cNvSpPr>
            <p:nvPr/>
          </p:nvSpPr>
          <p:spPr bwMode="auto">
            <a:xfrm>
              <a:off x="3008" y="3004"/>
              <a:ext cx="47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19" name="Rectangle 166"/>
            <p:cNvSpPr>
              <a:spLocks noChangeArrowheads="1"/>
            </p:cNvSpPr>
            <p:nvPr/>
          </p:nvSpPr>
          <p:spPr bwMode="auto">
            <a:xfrm>
              <a:off x="2985" y="2914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27820" name="Line 167"/>
            <p:cNvSpPr>
              <a:spLocks noChangeShapeType="1"/>
            </p:cNvSpPr>
            <p:nvPr/>
          </p:nvSpPr>
          <p:spPr bwMode="auto">
            <a:xfrm flipV="1">
              <a:off x="3337" y="2975"/>
              <a:ext cx="1" cy="1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1" name="Line 168"/>
            <p:cNvSpPr>
              <a:spLocks noChangeShapeType="1"/>
            </p:cNvSpPr>
            <p:nvPr/>
          </p:nvSpPr>
          <p:spPr bwMode="auto">
            <a:xfrm>
              <a:off x="3313" y="2975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2" name="Line 169"/>
            <p:cNvSpPr>
              <a:spLocks noChangeShapeType="1"/>
            </p:cNvSpPr>
            <p:nvPr/>
          </p:nvSpPr>
          <p:spPr bwMode="auto">
            <a:xfrm>
              <a:off x="3337" y="2986"/>
              <a:ext cx="1" cy="1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3" name="Line 170"/>
            <p:cNvSpPr>
              <a:spLocks noChangeShapeType="1"/>
            </p:cNvSpPr>
            <p:nvPr/>
          </p:nvSpPr>
          <p:spPr bwMode="auto">
            <a:xfrm>
              <a:off x="3313" y="2997"/>
              <a:ext cx="48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4" name="Rectangle 171"/>
            <p:cNvSpPr>
              <a:spLocks noChangeArrowheads="1"/>
            </p:cNvSpPr>
            <p:nvPr/>
          </p:nvSpPr>
          <p:spPr bwMode="auto">
            <a:xfrm>
              <a:off x="3290" y="2906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27825" name="Rectangle 172"/>
            <p:cNvSpPr>
              <a:spLocks noChangeArrowheads="1"/>
            </p:cNvSpPr>
            <p:nvPr/>
          </p:nvSpPr>
          <p:spPr bwMode="auto">
            <a:xfrm>
              <a:off x="3773" y="1865"/>
              <a:ext cx="893" cy="988"/>
            </a:xfrm>
            <a:prstGeom prst="rect">
              <a:avLst/>
            </a:prstGeom>
            <a:solidFill>
              <a:srgbClr val="FFFFFF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6" name="Rectangle 173"/>
            <p:cNvSpPr>
              <a:spLocks noChangeArrowheads="1"/>
            </p:cNvSpPr>
            <p:nvPr/>
          </p:nvSpPr>
          <p:spPr bwMode="auto">
            <a:xfrm>
              <a:off x="4234" y="1922"/>
              <a:ext cx="4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1 </a:t>
              </a:r>
              <a:endParaRPr lang="en-US" sz="2400"/>
            </a:p>
          </p:txBody>
        </p:sp>
        <p:sp>
          <p:nvSpPr>
            <p:cNvPr id="27827" name="Line 174"/>
            <p:cNvSpPr>
              <a:spLocks noChangeShapeType="1"/>
            </p:cNvSpPr>
            <p:nvPr/>
          </p:nvSpPr>
          <p:spPr bwMode="auto">
            <a:xfrm>
              <a:off x="3830" y="2004"/>
              <a:ext cx="3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8" name="Oval 175"/>
            <p:cNvSpPr>
              <a:spLocks noChangeArrowheads="1"/>
            </p:cNvSpPr>
            <p:nvPr/>
          </p:nvSpPr>
          <p:spPr bwMode="auto">
            <a:xfrm>
              <a:off x="3955" y="1967"/>
              <a:ext cx="74" cy="74"/>
            </a:xfrm>
            <a:prstGeom prst="ellipse">
              <a:avLst/>
            </a:prstGeom>
            <a:solidFill>
              <a:srgbClr val="FFFFFF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29" name="Rectangle 176"/>
            <p:cNvSpPr>
              <a:spLocks noChangeArrowheads="1"/>
            </p:cNvSpPr>
            <p:nvPr/>
          </p:nvSpPr>
          <p:spPr bwMode="auto">
            <a:xfrm>
              <a:off x="4234" y="2099"/>
              <a:ext cx="42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2</a:t>
              </a:r>
              <a:endParaRPr lang="en-US" sz="2400"/>
            </a:p>
          </p:txBody>
        </p:sp>
        <p:sp>
          <p:nvSpPr>
            <p:cNvPr id="27830" name="Rectangle 177"/>
            <p:cNvSpPr>
              <a:spLocks noChangeArrowheads="1"/>
            </p:cNvSpPr>
            <p:nvPr/>
          </p:nvSpPr>
          <p:spPr bwMode="auto">
            <a:xfrm>
              <a:off x="4570" y="2104"/>
              <a:ext cx="5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 </a:t>
              </a:r>
              <a:endParaRPr lang="en-US" sz="2400"/>
            </a:p>
          </p:txBody>
        </p:sp>
        <p:sp>
          <p:nvSpPr>
            <p:cNvPr id="27831" name="Line 178"/>
            <p:cNvSpPr>
              <a:spLocks noChangeShapeType="1"/>
            </p:cNvSpPr>
            <p:nvPr/>
          </p:nvSpPr>
          <p:spPr bwMode="auto">
            <a:xfrm>
              <a:off x="3830" y="2182"/>
              <a:ext cx="3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2" name="Oval 179"/>
            <p:cNvSpPr>
              <a:spLocks noChangeArrowheads="1"/>
            </p:cNvSpPr>
            <p:nvPr/>
          </p:nvSpPr>
          <p:spPr bwMode="auto">
            <a:xfrm>
              <a:off x="3955" y="2144"/>
              <a:ext cx="74" cy="75"/>
            </a:xfrm>
            <a:prstGeom prst="ellipse">
              <a:avLst/>
            </a:pr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3" name="Rectangle 180"/>
            <p:cNvSpPr>
              <a:spLocks noChangeArrowheads="1"/>
            </p:cNvSpPr>
            <p:nvPr/>
          </p:nvSpPr>
          <p:spPr bwMode="auto">
            <a:xfrm>
              <a:off x="4234" y="2277"/>
              <a:ext cx="4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3 </a:t>
              </a:r>
              <a:endParaRPr lang="en-US" sz="2400"/>
            </a:p>
          </p:txBody>
        </p:sp>
        <p:sp>
          <p:nvSpPr>
            <p:cNvPr id="27834" name="Line 181"/>
            <p:cNvSpPr>
              <a:spLocks noChangeShapeType="1"/>
            </p:cNvSpPr>
            <p:nvPr/>
          </p:nvSpPr>
          <p:spPr bwMode="auto">
            <a:xfrm>
              <a:off x="3830" y="2359"/>
              <a:ext cx="323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5" name="Freeform 182"/>
            <p:cNvSpPr>
              <a:spLocks/>
            </p:cNvSpPr>
            <p:nvPr/>
          </p:nvSpPr>
          <p:spPr bwMode="auto">
            <a:xfrm>
              <a:off x="3947" y="2307"/>
              <a:ext cx="89" cy="78"/>
            </a:xfrm>
            <a:custGeom>
              <a:avLst/>
              <a:gdLst>
                <a:gd name="T0" fmla="*/ 0 w 180"/>
                <a:gd name="T1" fmla="*/ 0 h 155"/>
                <a:gd name="T2" fmla="*/ 0 w 180"/>
                <a:gd name="T3" fmla="*/ 1 h 155"/>
                <a:gd name="T4" fmla="*/ 0 w 180"/>
                <a:gd name="T5" fmla="*/ 1 h 155"/>
                <a:gd name="T6" fmla="*/ 0 w 180"/>
                <a:gd name="T7" fmla="*/ 0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0"/>
                <a:gd name="T13" fmla="*/ 0 h 155"/>
                <a:gd name="T14" fmla="*/ 180 w 180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0" h="155">
                  <a:moveTo>
                    <a:pt x="90" y="0"/>
                  </a:moveTo>
                  <a:lnTo>
                    <a:pt x="180" y="155"/>
                  </a:lnTo>
                  <a:lnTo>
                    <a:pt x="0" y="15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6" name="Rectangle 183"/>
            <p:cNvSpPr>
              <a:spLocks noChangeArrowheads="1"/>
            </p:cNvSpPr>
            <p:nvPr/>
          </p:nvSpPr>
          <p:spPr bwMode="auto">
            <a:xfrm>
              <a:off x="4234" y="2454"/>
              <a:ext cx="4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4 </a:t>
              </a:r>
              <a:endParaRPr lang="en-US" sz="2400"/>
            </a:p>
          </p:txBody>
        </p:sp>
        <p:sp>
          <p:nvSpPr>
            <p:cNvPr id="27837" name="Line 184"/>
            <p:cNvSpPr>
              <a:spLocks noChangeShapeType="1"/>
            </p:cNvSpPr>
            <p:nvPr/>
          </p:nvSpPr>
          <p:spPr bwMode="auto">
            <a:xfrm>
              <a:off x="3830" y="2537"/>
              <a:ext cx="323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8" name="Rectangle 185"/>
            <p:cNvSpPr>
              <a:spLocks noChangeArrowheads="1"/>
            </p:cNvSpPr>
            <p:nvPr/>
          </p:nvSpPr>
          <p:spPr bwMode="auto">
            <a:xfrm>
              <a:off x="3960" y="2506"/>
              <a:ext cx="62" cy="62"/>
            </a:xfrm>
            <a:prstGeom prst="rect">
              <a:avLst/>
            </a:prstGeom>
            <a:solidFill>
              <a:srgbClr val="FF0000"/>
            </a:solidFill>
            <a:ln w="23813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39" name="Rectangle 186"/>
            <p:cNvSpPr>
              <a:spLocks noChangeArrowheads="1"/>
            </p:cNvSpPr>
            <p:nvPr/>
          </p:nvSpPr>
          <p:spPr bwMode="auto">
            <a:xfrm>
              <a:off x="4234" y="2631"/>
              <a:ext cx="48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c-p 5 </a:t>
              </a:r>
              <a:endParaRPr lang="en-US" sz="2400"/>
            </a:p>
          </p:txBody>
        </p:sp>
        <p:sp>
          <p:nvSpPr>
            <p:cNvPr id="27840" name="Line 187"/>
            <p:cNvSpPr>
              <a:spLocks noChangeShapeType="1"/>
            </p:cNvSpPr>
            <p:nvPr/>
          </p:nvSpPr>
          <p:spPr bwMode="auto">
            <a:xfrm>
              <a:off x="3830" y="2714"/>
              <a:ext cx="323" cy="1"/>
            </a:xfrm>
            <a:prstGeom prst="line">
              <a:avLst/>
            </a:prstGeom>
            <a:noFill/>
            <a:ln w="23813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41" name="Rectangle 188"/>
            <p:cNvSpPr>
              <a:spLocks noChangeArrowheads="1"/>
            </p:cNvSpPr>
            <p:nvPr/>
          </p:nvSpPr>
          <p:spPr bwMode="auto">
            <a:xfrm>
              <a:off x="3945" y="2634"/>
              <a:ext cx="12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X</a:t>
              </a:r>
              <a:endParaRPr lang="en-US" sz="2400"/>
            </a:p>
          </p:txBody>
        </p:sp>
        <p:sp>
          <p:nvSpPr>
            <p:cNvPr id="27842" name="Rectangle 189"/>
            <p:cNvSpPr>
              <a:spLocks noChangeArrowheads="1"/>
            </p:cNvSpPr>
            <p:nvPr/>
          </p:nvSpPr>
          <p:spPr bwMode="auto">
            <a:xfrm>
              <a:off x="1440" y="1104"/>
              <a:ext cx="159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Ammonium sulfate</a:t>
              </a:r>
              <a:endParaRPr lang="en-US" sz="2400"/>
            </a:p>
          </p:txBody>
        </p:sp>
        <p:sp>
          <p:nvSpPr>
            <p:cNvPr id="27843" name="Rectangle 190"/>
            <p:cNvSpPr>
              <a:spLocks noChangeArrowheads="1"/>
            </p:cNvSpPr>
            <p:nvPr/>
          </p:nvSpPr>
          <p:spPr bwMode="auto">
            <a:xfrm>
              <a:off x="2836" y="3158"/>
              <a:ext cx="22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0.5</a:t>
              </a:r>
              <a:endParaRPr lang="en-US" sz="2400"/>
            </a:p>
          </p:txBody>
        </p:sp>
        <p:sp>
          <p:nvSpPr>
            <p:cNvPr id="27844" name="Rectangle 191"/>
            <p:cNvSpPr>
              <a:spLocks noChangeArrowheads="1"/>
            </p:cNvSpPr>
            <p:nvPr/>
          </p:nvSpPr>
          <p:spPr bwMode="auto">
            <a:xfrm>
              <a:off x="1787" y="3158"/>
              <a:ext cx="3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0.05</a:t>
              </a:r>
              <a:endParaRPr lang="en-US" sz="2400"/>
            </a:p>
          </p:txBody>
        </p:sp>
        <p:sp>
          <p:nvSpPr>
            <p:cNvPr id="27845" name="Rectangle 192"/>
            <p:cNvSpPr>
              <a:spLocks noChangeArrowheads="1"/>
            </p:cNvSpPr>
            <p:nvPr/>
          </p:nvSpPr>
          <p:spPr bwMode="auto">
            <a:xfrm>
              <a:off x="1433" y="3158"/>
              <a:ext cx="3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0.02</a:t>
              </a:r>
              <a:endParaRPr lang="en-US" sz="2400"/>
            </a:p>
          </p:txBody>
        </p:sp>
        <p:sp>
          <p:nvSpPr>
            <p:cNvPr id="27846" name="Rectangle 193"/>
            <p:cNvSpPr>
              <a:spLocks noChangeArrowheads="1"/>
            </p:cNvSpPr>
            <p:nvPr/>
          </p:nvSpPr>
          <p:spPr bwMode="auto">
            <a:xfrm>
              <a:off x="3600" y="1632"/>
              <a:ext cx="134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>
                  <a:solidFill>
                    <a:srgbClr val="000000"/>
                  </a:solidFill>
                </a:rPr>
                <a:t>Nematode guild</a:t>
              </a:r>
              <a:endParaRPr lang="en-US" sz="2400"/>
            </a:p>
          </p:txBody>
        </p:sp>
      </p:grpSp>
      <p:sp>
        <p:nvSpPr>
          <p:cNvPr id="27652" name="Text Box 194"/>
          <p:cNvSpPr txBox="1">
            <a:spLocks noChangeArrowheads="1"/>
          </p:cNvSpPr>
          <p:nvPr/>
        </p:nvSpPr>
        <p:spPr bwMode="auto">
          <a:xfrm>
            <a:off x="365006" y="6500813"/>
            <a:ext cx="1646476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Tenuta</a:t>
            </a:r>
            <a:r>
              <a:rPr lang="en-US" sz="1200" dirty="0"/>
              <a:t> and Ferris, 2004</a:t>
            </a:r>
          </a:p>
        </p:txBody>
      </p:sp>
      <p:pic>
        <p:nvPicPr>
          <p:cNvPr id="27653" name="Picture 1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886200"/>
            <a:ext cx="1295400" cy="815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4" name="Picture 196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6629400" y="2895600"/>
            <a:ext cx="822325" cy="57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5" name="Picture 197" descr="aphelench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352800"/>
            <a:ext cx="9144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Rectangle 198"/>
          <p:cNvSpPr>
            <a:spLocks noChangeArrowheads="1"/>
          </p:cNvSpPr>
          <p:nvPr/>
        </p:nvSpPr>
        <p:spPr bwMode="auto">
          <a:xfrm>
            <a:off x="228600" y="762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 dirty="0">
                <a:solidFill>
                  <a:schemeClr val="tx2"/>
                </a:solidFill>
              </a:rPr>
              <a:t>Soil Health</a:t>
            </a:r>
            <a:r>
              <a:rPr lang="en-US" sz="2400" dirty="0">
                <a:solidFill>
                  <a:schemeClr val="tx2"/>
                </a:solidFill>
              </a:rPr>
              <a:t>: Minimize constraints on functional diversity</a:t>
            </a:r>
          </a:p>
        </p:txBody>
      </p:sp>
      <p:sp>
        <p:nvSpPr>
          <p:cNvPr id="4" name="Oval 3"/>
          <p:cNvSpPr/>
          <p:nvPr/>
        </p:nvSpPr>
        <p:spPr>
          <a:xfrm rot="20569917">
            <a:off x="749756" y="1439068"/>
            <a:ext cx="7086600" cy="36766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  <a:r>
              <a:rPr lang="en-US" sz="2400" dirty="0">
                <a:solidFill>
                  <a:schemeClr val="tx1"/>
                </a:solidFill>
              </a:rPr>
              <a:t>Solutions?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	Composts</a:t>
            </a:r>
          </a:p>
          <a:p>
            <a:r>
              <a:rPr lang="en-US" sz="2400" dirty="0">
                <a:solidFill>
                  <a:schemeClr val="tx1"/>
                </a:solidFill>
              </a:rPr>
              <a:t>	Organic Amendments</a:t>
            </a:r>
          </a:p>
          <a:p>
            <a:r>
              <a:rPr lang="en-US" sz="2400" dirty="0">
                <a:solidFill>
                  <a:schemeClr val="tx1"/>
                </a:solidFill>
              </a:rPr>
              <a:t>	Manures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 err="1">
                <a:solidFill>
                  <a:schemeClr val="tx1"/>
                </a:solidFill>
              </a:rPr>
              <a:t>Fertigation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	(slower release – as needed)       </a:t>
            </a:r>
          </a:p>
        </p:txBody>
      </p:sp>
    </p:spTree>
    <p:extLst>
      <p:ext uri="{BB962C8B-B14F-4D97-AF65-F5344CB8AC3E}">
        <p14:creationId xmlns:p14="http://schemas.microsoft.com/office/powerpoint/2010/main" val="306001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t="13402" r="39177" b="343"/>
          <a:stretch/>
        </p:blipFill>
        <p:spPr bwMode="auto">
          <a:xfrm>
            <a:off x="117344" y="77700"/>
            <a:ext cx="3383280" cy="31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66901" y="3429000"/>
            <a:ext cx="2529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 diversity of cover crops….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" y="3276600"/>
            <a:ext cx="3394924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195085" y="3894674"/>
            <a:ext cx="4034515" cy="2286000"/>
            <a:chOff x="1752600" y="1219200"/>
            <a:chExt cx="5648325" cy="3200400"/>
          </a:xfrm>
        </p:grpSpPr>
        <p:pic>
          <p:nvPicPr>
            <p:cNvPr id="9" name="Picture 2" descr="http://ttpermatuin.files.wordpress.com/2012/06/prairie-root-systems_large.jpg?w=593&amp;h=36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47"/>
            <a:stretch/>
          </p:blipFill>
          <p:spPr bwMode="auto">
            <a:xfrm>
              <a:off x="1752600" y="1219200"/>
              <a:ext cx="5648325" cy="3115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209789" y="3733800"/>
              <a:ext cx="3419611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57600" y="181412"/>
            <a:ext cx="5310190" cy="3108543"/>
          </a:xfrm>
          <a:prstGeom prst="rect">
            <a:avLst/>
          </a:prstGeom>
          <a:solidFill>
            <a:srgbClr val="FFE38B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Core Management Principles for Healthy Soil</a:t>
            </a:r>
          </a:p>
          <a:p>
            <a:endParaRPr lang="en-US" sz="1200" dirty="0"/>
          </a:p>
          <a:p>
            <a:pPr>
              <a:lnSpc>
                <a:spcPct val="150000"/>
              </a:lnSpc>
            </a:pPr>
            <a:r>
              <a:rPr lang="en-US" sz="1400" dirty="0"/>
              <a:t>1. Keep the soil covered with crops and crop residues.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2. Keep living roots in the soil throughout the year to feed the soil 	</a:t>
            </a:r>
            <a:r>
              <a:rPr lang="en-US" sz="1400" dirty="0" err="1"/>
              <a:t>foodweb</a:t>
            </a:r>
            <a:r>
              <a:rPr lang="en-US" sz="1400" dirty="0"/>
              <a:t>; avoid resource punctuation.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3. Diversify inputs through crop pattern, crop rotation, cover 	crops and cover crop mixtures.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4. Minimize soil disturbance to maintain soil structure and habitat 	suitability.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5. (Integrate livestock grazing).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84840" y="6345394"/>
            <a:ext cx="3282950" cy="461665"/>
          </a:xfrm>
          <a:prstGeom prst="rect">
            <a:avLst/>
          </a:prstGeom>
          <a:solidFill>
            <a:srgbClr val="FFE38B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200" dirty="0"/>
              <a:t>Sources:   	Jay Fuhrer, NRCS</a:t>
            </a:r>
          </a:p>
          <a:p>
            <a:r>
              <a:rPr lang="en-US" sz="1200" dirty="0"/>
              <a:t>	Chad Ellis, Noble Foundation, 2013</a:t>
            </a:r>
          </a:p>
        </p:txBody>
      </p:sp>
    </p:spTree>
    <p:extLst>
      <p:ext uri="{BB962C8B-B14F-4D97-AF65-F5344CB8AC3E}">
        <p14:creationId xmlns:p14="http://schemas.microsoft.com/office/powerpoint/2010/main" val="3227455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SLIDE2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59188"/>
            <a:ext cx="3317875" cy="3198812"/>
          </a:xfrm>
          <a:prstGeom prst="rect">
            <a:avLst/>
          </a:prstGeom>
          <a:noFill/>
        </p:spPr>
      </p:pic>
      <p:pic>
        <p:nvPicPr>
          <p:cNvPr id="33798" name="Picture 6" descr="SLIDE2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95563" cy="3654425"/>
          </a:xfrm>
          <a:prstGeom prst="rect">
            <a:avLst/>
          </a:prstGeom>
          <a:noFill/>
        </p:spPr>
      </p:pic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2895600" y="152400"/>
            <a:ext cx="5097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/>
              <a:t>Biological antagonists</a:t>
            </a:r>
          </a:p>
        </p:txBody>
      </p:sp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1988" y="3462338"/>
            <a:ext cx="5942012" cy="3395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1143000"/>
            <a:ext cx="4570413" cy="2351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7618" y="1828800"/>
            <a:ext cx="8936382" cy="3237131"/>
            <a:chOff x="207618" y="1828800"/>
            <a:chExt cx="8936382" cy="3237131"/>
          </a:xfrm>
        </p:grpSpPr>
        <p:grpSp>
          <p:nvGrpSpPr>
            <p:cNvPr id="8" name="Group 7"/>
            <p:cNvGrpSpPr/>
            <p:nvPr/>
          </p:nvGrpSpPr>
          <p:grpSpPr>
            <a:xfrm>
              <a:off x="207618" y="1828800"/>
              <a:ext cx="8936382" cy="3237131"/>
              <a:chOff x="207618" y="1828800"/>
              <a:chExt cx="8936382" cy="3237131"/>
            </a:xfrm>
          </p:grpSpPr>
          <p:pic>
            <p:nvPicPr>
              <p:cNvPr id="196612" name="Picture 4" descr="https://biologycellsunitwikisp07.wikispaces.com/file/view/Nematode.gif/30719771/593x198/Nematode.gif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618" y="1828800"/>
                <a:ext cx="8936382" cy="31089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207618" y="3821277"/>
                <a:ext cx="14029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/>
                  <a:t>esophagus</a:t>
                </a:r>
              </a:p>
            </p:txBody>
          </p:sp>
          <p:cxnSp>
            <p:nvCxnSpPr>
              <p:cNvPr id="4" name="Straight Connector 3"/>
              <p:cNvCxnSpPr/>
              <p:nvPr/>
            </p:nvCxnSpPr>
            <p:spPr bwMode="auto">
              <a:xfrm flipV="1">
                <a:off x="1143000" y="3200400"/>
                <a:ext cx="0" cy="620878"/>
              </a:xfrm>
              <a:prstGeom prst="line">
                <a:avLst/>
              </a:prstGeom>
              <a:solidFill>
                <a:schemeClr val="accent1"/>
              </a:solidFill>
              <a:ln w="349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" name="TextBox 5"/>
              <p:cNvSpPr txBox="1"/>
              <p:nvPr/>
            </p:nvSpPr>
            <p:spPr>
              <a:xfrm>
                <a:off x="7086600" y="4419600"/>
                <a:ext cx="175260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/>
                  <a:t>vulva</a:t>
                </a:r>
              </a:p>
              <a:p>
                <a:pPr algn="ctr"/>
                <a:endParaRPr lang="en-US" sz="1800" b="1" dirty="0"/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207618" y="4742765"/>
                <a:ext cx="3221382" cy="323166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 bwMode="auto">
            <a:xfrm>
              <a:off x="3962400" y="2057400"/>
              <a:ext cx="1676400" cy="30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 flipV="1">
              <a:off x="4786086" y="2057400"/>
              <a:ext cx="0" cy="620878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732019" y="304800"/>
            <a:ext cx="19223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/>
              <a:t>Basic Structure</a:t>
            </a:r>
          </a:p>
        </p:txBody>
      </p:sp>
    </p:spTree>
    <p:extLst>
      <p:ext uri="{BB962C8B-B14F-4D97-AF65-F5344CB8AC3E}">
        <p14:creationId xmlns:p14="http://schemas.microsoft.com/office/powerpoint/2010/main" val="1265711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dennisBryantFOD4"/>
          <p:cNvPicPr>
            <a:picLocks noChangeAspect="1" noChangeArrowheads="1"/>
          </p:cNvPicPr>
          <p:nvPr/>
        </p:nvPicPr>
        <p:blipFill rotWithShape="1">
          <a:blip r:embed="rId2" cstate="print"/>
          <a:srcRect l="4244"/>
          <a:stretch/>
        </p:blipFill>
        <p:spPr bwMode="auto">
          <a:xfrm>
            <a:off x="3305175" y="0"/>
            <a:ext cx="5838825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6" descr="No-till MitchellTrilla07´-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60975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0" y="152400"/>
            <a:ext cx="387638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/>
              <a:t>Engineering Functional Connectance:</a:t>
            </a:r>
          </a:p>
          <a:p>
            <a:r>
              <a:rPr lang="en-US" sz="1600" b="1" dirty="0"/>
              <a:t>Winter cover crop – </a:t>
            </a:r>
            <a:r>
              <a:rPr lang="en-US" sz="1600" b="1" i="1" dirty="0" err="1"/>
              <a:t>Vicia</a:t>
            </a:r>
            <a:r>
              <a:rPr lang="en-US" sz="1600" b="1" i="1" dirty="0"/>
              <a:t> </a:t>
            </a:r>
            <a:r>
              <a:rPr lang="en-US" sz="1600" b="1" i="1" dirty="0" err="1"/>
              <a:t>faba</a:t>
            </a:r>
            <a:endParaRPr lang="en-US" sz="1600" b="1" i="1" dirty="0"/>
          </a:p>
          <a:p>
            <a:r>
              <a:rPr lang="en-US" sz="1400" dirty="0"/>
              <a:t>California, 2006</a:t>
            </a:r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6246813" y="6292850"/>
            <a:ext cx="2805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No-till soybeans, </a:t>
            </a:r>
            <a:r>
              <a:rPr lang="en-US" sz="1400"/>
              <a:t>Brazil, 2006</a:t>
            </a:r>
          </a:p>
        </p:txBody>
      </p: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1092200" y="1069975"/>
            <a:ext cx="1833563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600" i="1"/>
              <a:t>Soil fertility</a:t>
            </a:r>
          </a:p>
          <a:p>
            <a:pPr>
              <a:buFontTx/>
              <a:buChar char="•"/>
            </a:pPr>
            <a:r>
              <a:rPr lang="en-US" sz="1600" i="1"/>
              <a:t>Organic matter</a:t>
            </a:r>
          </a:p>
          <a:p>
            <a:pPr>
              <a:buFontTx/>
              <a:buChar char="•"/>
            </a:pPr>
            <a:r>
              <a:rPr lang="en-US" sz="1600" i="1"/>
              <a:t>Food web activity</a:t>
            </a:r>
          </a:p>
          <a:p>
            <a:pPr>
              <a:buFontTx/>
              <a:buChar char="•"/>
            </a:pPr>
            <a:r>
              <a:rPr lang="en-US" sz="1600" i="1"/>
              <a:t>Soil structure</a:t>
            </a:r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6218238" y="5000625"/>
            <a:ext cx="2173287" cy="107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600" i="1"/>
              <a:t>Fossil fuel reduction</a:t>
            </a:r>
            <a:r>
              <a:rPr lang="en-US" sz="1600"/>
              <a:t> </a:t>
            </a:r>
          </a:p>
          <a:p>
            <a:pPr>
              <a:buFontTx/>
              <a:buChar char="•"/>
            </a:pPr>
            <a:r>
              <a:rPr lang="en-US" sz="1600" i="1"/>
              <a:t>Habitat conservation</a:t>
            </a:r>
            <a:r>
              <a:rPr lang="en-US" sz="1600"/>
              <a:t> </a:t>
            </a:r>
          </a:p>
          <a:p>
            <a:pPr>
              <a:buFontTx/>
              <a:buChar char="•"/>
            </a:pPr>
            <a:r>
              <a:rPr lang="en-US" sz="1600" i="1"/>
              <a:t>Food web activity</a:t>
            </a:r>
          </a:p>
          <a:p>
            <a:pPr>
              <a:buFontTx/>
              <a:buChar char="•"/>
            </a:pPr>
            <a:r>
              <a:rPr lang="en-US" sz="1600" i="1"/>
              <a:t>Soil structure</a:t>
            </a:r>
          </a:p>
        </p:txBody>
      </p:sp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5791200" y="228600"/>
            <a:ext cx="3027432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Soil Food Web Stewardship</a:t>
            </a:r>
          </a:p>
        </p:txBody>
      </p:sp>
    </p:spTree>
    <p:extLst>
      <p:ext uri="{BB962C8B-B14F-4D97-AF65-F5344CB8AC3E}">
        <p14:creationId xmlns:p14="http://schemas.microsoft.com/office/powerpoint/2010/main" val="217488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tapaloSunsetSep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082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5562600"/>
            <a:ext cx="8763000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http://plpnemweb.ucdavis.edu/nemaplex</a:t>
            </a:r>
            <a:endParaRPr lang="en-US" sz="32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200400" y="1600200"/>
            <a:ext cx="2438400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Thank you!</a:t>
            </a:r>
            <a:endParaRPr lang="en-US" sz="3200" b="1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24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5"/>
          <p:cNvGrpSpPr>
            <a:grpSpLocks/>
          </p:cNvGrpSpPr>
          <p:nvPr/>
        </p:nvGrpSpPr>
        <p:grpSpPr bwMode="auto">
          <a:xfrm>
            <a:off x="198438" y="304800"/>
            <a:ext cx="8426450" cy="6184900"/>
            <a:chOff x="198070" y="304800"/>
            <a:chExt cx="8426296" cy="6185602"/>
          </a:xfrm>
        </p:grpSpPr>
        <p:sp>
          <p:nvSpPr>
            <p:cNvPr id="32772" name="TextBox 1"/>
            <p:cNvSpPr txBox="1">
              <a:spLocks noChangeArrowheads="1"/>
            </p:cNvSpPr>
            <p:nvPr/>
          </p:nvSpPr>
          <p:spPr bwMode="auto">
            <a:xfrm>
              <a:off x="2731605" y="304800"/>
              <a:ext cx="3137340" cy="400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/>
                <a:t>Esophageal Configuration</a:t>
              </a:r>
            </a:p>
          </p:txBody>
        </p:sp>
        <p:sp>
          <p:nvSpPr>
            <p:cNvPr id="32773" name="TextBox 2"/>
            <p:cNvSpPr txBox="1">
              <a:spLocks noChangeArrowheads="1"/>
            </p:cNvSpPr>
            <p:nvPr/>
          </p:nvSpPr>
          <p:spPr bwMode="auto">
            <a:xfrm>
              <a:off x="2303375" y="6121070"/>
              <a:ext cx="10310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Enoplea</a:t>
              </a:r>
            </a:p>
          </p:txBody>
        </p:sp>
        <p:sp>
          <p:nvSpPr>
            <p:cNvPr id="32774" name="TextBox 3"/>
            <p:cNvSpPr txBox="1">
              <a:spLocks noChangeArrowheads="1"/>
            </p:cNvSpPr>
            <p:nvPr/>
          </p:nvSpPr>
          <p:spPr bwMode="auto">
            <a:xfrm>
              <a:off x="6271815" y="6094557"/>
              <a:ext cx="15953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Chromadorea</a:t>
              </a:r>
            </a:p>
          </p:txBody>
        </p:sp>
        <p:sp>
          <p:nvSpPr>
            <p:cNvPr id="32776" name="TextBox 34"/>
            <p:cNvSpPr txBox="1">
              <a:spLocks noChangeArrowheads="1"/>
            </p:cNvSpPr>
            <p:nvPr/>
          </p:nvSpPr>
          <p:spPr bwMode="auto">
            <a:xfrm>
              <a:off x="6552715" y="2665667"/>
              <a:ext cx="1121708" cy="707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/>
                <a:t>median</a:t>
              </a:r>
            </a:p>
            <a:p>
              <a:pPr algn="ctr" eaLnBrk="1" hangingPunct="1"/>
              <a:r>
                <a:rPr lang="en-US" sz="2000" dirty="0"/>
                <a:t>bulb</a:t>
              </a:r>
            </a:p>
          </p:txBody>
        </p:sp>
        <p:sp>
          <p:nvSpPr>
            <p:cNvPr id="32778" name="TextBox 37"/>
            <p:cNvSpPr txBox="1">
              <a:spLocks noChangeArrowheads="1"/>
            </p:cNvSpPr>
            <p:nvPr/>
          </p:nvSpPr>
          <p:spPr bwMode="auto">
            <a:xfrm>
              <a:off x="6680853" y="5573699"/>
              <a:ext cx="104387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intestine</a:t>
              </a:r>
            </a:p>
          </p:txBody>
        </p:sp>
        <p:sp>
          <p:nvSpPr>
            <p:cNvPr id="32779" name="TextBox 38"/>
            <p:cNvSpPr txBox="1">
              <a:spLocks noChangeArrowheads="1"/>
            </p:cNvSpPr>
            <p:nvPr/>
          </p:nvSpPr>
          <p:spPr bwMode="auto">
            <a:xfrm>
              <a:off x="2818901" y="992755"/>
              <a:ext cx="1364451" cy="369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odontostyle</a:t>
              </a:r>
            </a:p>
          </p:txBody>
        </p:sp>
        <p:sp>
          <p:nvSpPr>
            <p:cNvPr id="32780" name="TextBox 44"/>
            <p:cNvSpPr txBox="1">
              <a:spLocks noChangeArrowheads="1"/>
            </p:cNvSpPr>
            <p:nvPr/>
          </p:nvSpPr>
          <p:spPr bwMode="auto">
            <a:xfrm>
              <a:off x="4953000" y="1154764"/>
              <a:ext cx="813028" cy="369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stoma</a:t>
              </a:r>
            </a:p>
          </p:txBody>
        </p:sp>
        <p:pic>
          <p:nvPicPr>
            <p:cNvPr id="3278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9" b="25661"/>
            <a:stretch>
              <a:fillRect/>
            </a:stretch>
          </p:blipFill>
          <p:spPr bwMode="auto">
            <a:xfrm>
              <a:off x="3736378" y="1354790"/>
              <a:ext cx="793543" cy="429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18" t="12201" r="15370" b="35472"/>
            <a:stretch>
              <a:fillRect/>
            </a:stretch>
          </p:blipFill>
          <p:spPr bwMode="auto">
            <a:xfrm>
              <a:off x="2534784" y="1483954"/>
              <a:ext cx="976118" cy="3840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4" name="Picture 2" descr="http://plpnemweb.ucdavis.edu/nemaplex/images/G032.h1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9" r="50565" b="5737"/>
            <a:stretch>
              <a:fillRect/>
            </a:stretch>
          </p:blipFill>
          <p:spPr bwMode="auto">
            <a:xfrm>
              <a:off x="7453833" y="1301710"/>
              <a:ext cx="1170533" cy="413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58" t="1112" r="39323" b="70171"/>
            <a:stretch>
              <a:fillRect/>
            </a:stretch>
          </p:blipFill>
          <p:spPr bwMode="auto">
            <a:xfrm>
              <a:off x="1056462" y="1175792"/>
              <a:ext cx="1621872" cy="438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6" name="TextBox 42"/>
            <p:cNvSpPr txBox="1">
              <a:spLocks noChangeArrowheads="1"/>
            </p:cNvSpPr>
            <p:nvPr/>
          </p:nvSpPr>
          <p:spPr bwMode="auto">
            <a:xfrm>
              <a:off x="2005858" y="1237565"/>
              <a:ext cx="697614" cy="369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teeth</a:t>
              </a:r>
            </a:p>
          </p:txBody>
        </p:sp>
        <p:sp>
          <p:nvSpPr>
            <p:cNvPr id="32787" name="TextBox 39"/>
            <p:cNvSpPr txBox="1">
              <a:spLocks noChangeArrowheads="1"/>
            </p:cNvSpPr>
            <p:nvPr/>
          </p:nvSpPr>
          <p:spPr bwMode="auto">
            <a:xfrm>
              <a:off x="7023857" y="954226"/>
              <a:ext cx="723262" cy="369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stylet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7481387" y="1335205"/>
              <a:ext cx="533390" cy="38104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789" name="Group 6"/>
            <p:cNvGrpSpPr>
              <a:grpSpLocks/>
            </p:cNvGrpSpPr>
            <p:nvPr/>
          </p:nvGrpSpPr>
          <p:grpSpPr bwMode="auto">
            <a:xfrm>
              <a:off x="5706001" y="1541552"/>
              <a:ext cx="932397" cy="4023360"/>
              <a:chOff x="5706001" y="1822353"/>
              <a:chExt cx="932397" cy="4023360"/>
            </a:xfrm>
          </p:grpSpPr>
          <p:pic>
            <p:nvPicPr>
              <p:cNvPr id="32809" name="Picture 5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9" r="64922"/>
              <a:stretch>
                <a:fillRect/>
              </a:stretch>
            </p:blipFill>
            <p:spPr bwMode="auto">
              <a:xfrm>
                <a:off x="5706001" y="1822353"/>
                <a:ext cx="932397" cy="4023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6171723" y="1904963"/>
                <a:ext cx="206371" cy="2286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2790" name="TextBox 33"/>
            <p:cNvSpPr txBox="1">
              <a:spLocks noChangeArrowheads="1"/>
            </p:cNvSpPr>
            <p:nvPr/>
          </p:nvSpPr>
          <p:spPr bwMode="auto">
            <a:xfrm>
              <a:off x="6477000" y="2137001"/>
              <a:ext cx="1274685" cy="369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procorpus </a:t>
              </a:r>
            </a:p>
          </p:txBody>
        </p:sp>
        <p:sp>
          <p:nvSpPr>
            <p:cNvPr id="32791" name="TextBox 36"/>
            <p:cNvSpPr txBox="1">
              <a:spLocks noChangeArrowheads="1"/>
            </p:cNvSpPr>
            <p:nvPr/>
          </p:nvSpPr>
          <p:spPr bwMode="auto">
            <a:xfrm>
              <a:off x="4467249" y="4210488"/>
              <a:ext cx="1313156" cy="369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postcorpus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V="1">
              <a:off x="7005146" y="3681796"/>
              <a:ext cx="935020" cy="24132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 flipV="1">
              <a:off x="6171723" y="3802460"/>
              <a:ext cx="795323" cy="12066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cxnSpLocks/>
            </p:cNvCxnSpPr>
            <p:nvPr/>
          </p:nvCxnSpPr>
          <p:spPr>
            <a:xfrm>
              <a:off x="7596747" y="2895894"/>
              <a:ext cx="270395" cy="9367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6271734" y="2989568"/>
              <a:ext cx="509578" cy="23497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H="1">
              <a:off x="6170136" y="2456107"/>
              <a:ext cx="509578" cy="23497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7394075" y="2468809"/>
              <a:ext cx="620702" cy="12066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937831" y="5112296"/>
              <a:ext cx="585776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990218" y="1241531"/>
              <a:ext cx="241296" cy="24291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2411005" y="1586058"/>
              <a:ext cx="407980" cy="55092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3469847" y="1362195"/>
              <a:ext cx="492116" cy="26196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5333538" y="1541603"/>
              <a:ext cx="598477" cy="31912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7111506" y="5296467"/>
              <a:ext cx="755636" cy="31118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 flipV="1">
              <a:off x="6170136" y="5296467"/>
              <a:ext cx="941370" cy="3365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5333538" y="4600268"/>
              <a:ext cx="580300" cy="22306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>
              <a:off x="4209609" y="4580423"/>
              <a:ext cx="839773" cy="3969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807" name="TextBox 69"/>
            <p:cNvSpPr txBox="1">
              <a:spLocks noChangeArrowheads="1"/>
            </p:cNvSpPr>
            <p:nvPr/>
          </p:nvSpPr>
          <p:spPr bwMode="auto">
            <a:xfrm>
              <a:off x="4467249" y="2099980"/>
              <a:ext cx="1274685" cy="369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procorpus </a:t>
              </a: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H="1">
              <a:off x="4160398" y="2418003"/>
              <a:ext cx="509578" cy="23656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77" name="TextBox 35"/>
            <p:cNvSpPr txBox="1">
              <a:spLocks noChangeArrowheads="1"/>
            </p:cNvSpPr>
            <p:nvPr/>
          </p:nvSpPr>
          <p:spPr bwMode="auto">
            <a:xfrm>
              <a:off x="6400319" y="3553232"/>
              <a:ext cx="1245831" cy="461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isthmus</a:t>
              </a:r>
            </a:p>
          </p:txBody>
        </p:sp>
        <p:sp>
          <p:nvSpPr>
            <p:cNvPr id="32781" name="TextBox 45"/>
            <p:cNvSpPr txBox="1">
              <a:spLocks noChangeArrowheads="1"/>
            </p:cNvSpPr>
            <p:nvPr/>
          </p:nvSpPr>
          <p:spPr bwMode="auto">
            <a:xfrm>
              <a:off x="708707" y="914400"/>
              <a:ext cx="748909" cy="369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setae</a:t>
              </a:r>
            </a:p>
          </p:txBody>
        </p:sp>
        <p:sp>
          <p:nvSpPr>
            <p:cNvPr id="32775" name="TextBox 27"/>
            <p:cNvSpPr txBox="1">
              <a:spLocks noChangeArrowheads="1"/>
            </p:cNvSpPr>
            <p:nvPr/>
          </p:nvSpPr>
          <p:spPr bwMode="auto">
            <a:xfrm>
              <a:off x="198070" y="4927520"/>
              <a:ext cx="81304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err="1"/>
                <a:t>cardia</a:t>
              </a:r>
              <a:endParaRPr lang="en-US" dirty="0"/>
            </a:p>
          </p:txBody>
        </p:sp>
      </p:grpSp>
      <p:cxnSp>
        <p:nvCxnSpPr>
          <p:cNvPr id="42" name="Straight Arrow Connector 41"/>
          <p:cNvCxnSpPr>
            <a:stCxn id="32786" idx="2"/>
          </p:cNvCxnSpPr>
          <p:nvPr/>
        </p:nvCxnSpPr>
        <p:spPr>
          <a:xfrm flipH="1">
            <a:off x="1600200" y="1606550"/>
            <a:ext cx="755650" cy="37465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637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2"/>
          <p:cNvGrpSpPr>
            <a:grpSpLocks/>
          </p:cNvGrpSpPr>
          <p:nvPr/>
        </p:nvGrpSpPr>
        <p:grpSpPr bwMode="auto">
          <a:xfrm>
            <a:off x="55563" y="514350"/>
            <a:ext cx="2230437" cy="2286000"/>
            <a:chOff x="5665013" y="621792"/>
            <a:chExt cx="2230098" cy="2286000"/>
          </a:xfrm>
        </p:grpSpPr>
        <p:pic>
          <p:nvPicPr>
            <p:cNvPr id="33813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4" t="3290" r="21881" b="71497"/>
            <a:stretch>
              <a:fillRect/>
            </a:stretch>
          </p:blipFill>
          <p:spPr bwMode="auto">
            <a:xfrm>
              <a:off x="5665013" y="621792"/>
              <a:ext cx="2230098" cy="2286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5706282" y="1701292"/>
              <a:ext cx="314277" cy="434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3379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1" t="1956" r="47842" b="60863"/>
          <a:stretch>
            <a:fillRect/>
          </a:stretch>
        </p:blipFill>
        <p:spPr bwMode="auto">
          <a:xfrm>
            <a:off x="204788" y="2835275"/>
            <a:ext cx="1820862" cy="3290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796" name="Group 47"/>
          <p:cNvGrpSpPr>
            <a:grpSpLocks/>
          </p:cNvGrpSpPr>
          <p:nvPr/>
        </p:nvGrpSpPr>
        <p:grpSpPr bwMode="auto">
          <a:xfrm>
            <a:off x="2379663" y="3338513"/>
            <a:ext cx="1731962" cy="2284412"/>
            <a:chOff x="4692489" y="3684262"/>
            <a:chExt cx="1731980" cy="2284127"/>
          </a:xfrm>
        </p:grpSpPr>
        <p:pic>
          <p:nvPicPr>
            <p:cNvPr id="33811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8" r="67317" b="65375"/>
            <a:stretch>
              <a:fillRect/>
            </a:stretch>
          </p:blipFill>
          <p:spPr bwMode="auto">
            <a:xfrm>
              <a:off x="4692489" y="3684262"/>
              <a:ext cx="1731980" cy="22841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ectangle 46"/>
            <p:cNvSpPr/>
            <p:nvPr/>
          </p:nvSpPr>
          <p:spPr>
            <a:xfrm>
              <a:off x="4952842" y="4422357"/>
              <a:ext cx="234952" cy="301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33797" name="Group 49"/>
          <p:cNvGrpSpPr>
            <a:grpSpLocks/>
          </p:cNvGrpSpPr>
          <p:nvPr/>
        </p:nvGrpSpPr>
        <p:grpSpPr bwMode="auto">
          <a:xfrm>
            <a:off x="2397125" y="1009650"/>
            <a:ext cx="1717675" cy="2316163"/>
            <a:chOff x="3469140" y="1446862"/>
            <a:chExt cx="1718430" cy="2315668"/>
          </a:xfrm>
        </p:grpSpPr>
        <p:pic>
          <p:nvPicPr>
            <p:cNvPr id="3380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" t="37526" r="53485" b="37418"/>
            <a:stretch>
              <a:fillRect/>
            </a:stretch>
          </p:blipFill>
          <p:spPr bwMode="auto">
            <a:xfrm rot="5400000">
              <a:off x="3170521" y="1745481"/>
              <a:ext cx="2315668" cy="17184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ectangle 48"/>
            <p:cNvSpPr/>
            <p:nvPr/>
          </p:nvSpPr>
          <p:spPr>
            <a:xfrm>
              <a:off x="3735957" y="1981736"/>
              <a:ext cx="227113" cy="3031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33798" name="Picture 2" descr="http://www.annualreviews.org/na101/home/literatum/publisher/ar/journals/content/phyto/1999/phyto.1999.37.issue-1/annurev.phyto.37.1.127/production/images/medium/py37_0127_1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9" t="-1569" r="23537" b="2567"/>
          <a:stretch>
            <a:fillRect/>
          </a:stretch>
        </p:blipFill>
        <p:spPr bwMode="auto">
          <a:xfrm>
            <a:off x="7278688" y="736600"/>
            <a:ext cx="1471612" cy="4714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4" descr="http://www.annualreviews.org/na101/home/literatum/publisher/ar/journals/content/phyto/1999/phyto.1999.37.issue-1/annurev.phyto.37.1.127/production/images/medium/py37_0127_1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0" b="2167"/>
          <a:stretch>
            <a:fillRect/>
          </a:stretch>
        </p:blipFill>
        <p:spPr bwMode="auto">
          <a:xfrm>
            <a:off x="4167188" y="914400"/>
            <a:ext cx="1471612" cy="4659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TextBox 7"/>
          <p:cNvSpPr txBox="1">
            <a:spLocks noChangeArrowheads="1"/>
          </p:cNvSpPr>
          <p:nvPr/>
        </p:nvSpPr>
        <p:spPr bwMode="auto">
          <a:xfrm>
            <a:off x="2755900" y="287338"/>
            <a:ext cx="3633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Teeth – immovable and moveable</a:t>
            </a:r>
          </a:p>
        </p:txBody>
      </p:sp>
      <p:sp>
        <p:nvSpPr>
          <p:cNvPr id="33801" name="TextBox 8"/>
          <p:cNvSpPr txBox="1">
            <a:spLocks noChangeArrowheads="1"/>
          </p:cNvSpPr>
          <p:nvPr/>
        </p:nvSpPr>
        <p:spPr bwMode="auto">
          <a:xfrm>
            <a:off x="2182813" y="6292850"/>
            <a:ext cx="1030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Enoplea</a:t>
            </a:r>
          </a:p>
        </p:txBody>
      </p:sp>
      <p:sp>
        <p:nvSpPr>
          <p:cNvPr id="33802" name="TextBox 9"/>
          <p:cNvSpPr txBox="1">
            <a:spLocks noChangeArrowheads="1"/>
          </p:cNvSpPr>
          <p:nvPr/>
        </p:nvSpPr>
        <p:spPr bwMode="auto">
          <a:xfrm>
            <a:off x="7162800" y="6108700"/>
            <a:ext cx="1595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err="1"/>
              <a:t>Chromadorea</a:t>
            </a:r>
            <a:endParaRPr lang="en-US" dirty="0"/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694488" y="1111250"/>
            <a:ext cx="1992312" cy="4340225"/>
            <a:chOff x="6694062" y="1111516"/>
            <a:chExt cx="1591493" cy="4340389"/>
          </a:xfrm>
        </p:grpSpPr>
        <p:pic>
          <p:nvPicPr>
            <p:cNvPr id="33804" name="Picture 2" descr="http://www.forestryimages.org/images/768x512/135603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82" t="20888" r="39117"/>
            <a:stretch>
              <a:fillRect/>
            </a:stretch>
          </p:blipFill>
          <p:spPr bwMode="auto">
            <a:xfrm>
              <a:off x="6694062" y="1111516"/>
              <a:ext cx="1426464" cy="4340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5" name="TextBox 71"/>
            <p:cNvSpPr txBox="1">
              <a:spLocks noChangeArrowheads="1"/>
            </p:cNvSpPr>
            <p:nvPr/>
          </p:nvSpPr>
          <p:spPr bwMode="auto">
            <a:xfrm>
              <a:off x="7445669" y="2133600"/>
              <a:ext cx="684859" cy="369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C000"/>
                  </a:solidFill>
                </a:rPr>
                <a:t>cone</a:t>
              </a:r>
            </a:p>
          </p:txBody>
        </p:sp>
        <p:sp>
          <p:nvSpPr>
            <p:cNvPr id="33806" name="TextBox 72"/>
            <p:cNvSpPr txBox="1">
              <a:spLocks noChangeArrowheads="1"/>
            </p:cNvSpPr>
            <p:nvPr/>
          </p:nvSpPr>
          <p:spPr bwMode="auto">
            <a:xfrm>
              <a:off x="7408320" y="3500034"/>
              <a:ext cx="877235" cy="369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C000"/>
                  </a:solidFill>
                </a:rPr>
                <a:t>shaft   </a:t>
              </a:r>
            </a:p>
          </p:txBody>
        </p:sp>
        <p:sp>
          <p:nvSpPr>
            <p:cNvPr id="33807" name="TextBox 73"/>
            <p:cNvSpPr txBox="1">
              <a:spLocks noChangeArrowheads="1"/>
            </p:cNvSpPr>
            <p:nvPr/>
          </p:nvSpPr>
          <p:spPr bwMode="auto">
            <a:xfrm>
              <a:off x="7357315" y="4378996"/>
              <a:ext cx="813110" cy="369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FFC000"/>
                  </a:solidFill>
                </a:rPr>
                <a:t>knobs</a:t>
              </a:r>
            </a:p>
          </p:txBody>
        </p:sp>
        <p:sp>
          <p:nvSpPr>
            <p:cNvPr id="33808" name="TextBox 74"/>
            <p:cNvSpPr txBox="1">
              <a:spLocks noChangeArrowheads="1"/>
            </p:cNvSpPr>
            <p:nvPr/>
          </p:nvSpPr>
          <p:spPr bwMode="auto">
            <a:xfrm>
              <a:off x="6950502" y="1111516"/>
              <a:ext cx="723335" cy="369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C000"/>
                  </a:solidFill>
                </a:rPr>
                <a:t>stylet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88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http://crescentok.com/staff/jaskew/isr/botzo/nemala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740"/>
            <a:ext cx="2647950" cy="63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34" y="3276600"/>
            <a:ext cx="4108067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76200"/>
            <a:ext cx="48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Plant-parasitic Nematodes: General Structure</a:t>
            </a:r>
          </a:p>
        </p:txBody>
      </p:sp>
      <p:pic>
        <p:nvPicPr>
          <p:cNvPr id="3" name="Picture 2" descr="http://cal.vet.upenn.edu/projects/merial/Nematodes/images/Axpharynx.GIF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4"/>
          <a:stretch/>
        </p:blipFill>
        <p:spPr bwMode="auto">
          <a:xfrm>
            <a:off x="5013957" y="412875"/>
            <a:ext cx="328902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3657600" y="1600200"/>
            <a:ext cx="110323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3621388" y="4648200"/>
            <a:ext cx="110323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21436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8" name="Picture 4" descr="E:\DailyWork-BackupFolder\My Documents\Dolichodorus\Dolichodorus Females\140834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15240"/>
            <a:ext cx="3383280" cy="25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96" name="Picture 12" descr="E:\DailyWork-BackupFolder\Nemaplex-WE\WEBSHARE\WWWROOT\NEMAPLEX\DolichodorusC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54302"/>
          <a:stretch/>
        </p:blipFill>
        <p:spPr bwMode="auto">
          <a:xfrm rot="2280000">
            <a:off x="1794742" y="197909"/>
            <a:ext cx="3307738" cy="679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90" name="Picture 6" descr="E:\DailyWork-BackupFolder\My Documents\Dolichodorus\Dolichodorus Males\Dolichodorus Males\140916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67" y="4563533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93" name="Picture 9" descr="E:\DailyWork-BackupFolder\My Documents\Dolichodorus\Dolichodorus Males\Dolichodorus Males\140813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8467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94" name="Picture 10" descr="E:\DailyWork-BackupFolder\My Documents\Dolichodorus\Dolichodorus Males\Dolichodorus Males\140811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67" y="2277533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174" y="2792938"/>
            <a:ext cx="2145139" cy="830997"/>
          </a:xfrm>
          <a:prstGeom prst="rect">
            <a:avLst/>
          </a:prstGeom>
          <a:solidFill>
            <a:srgbClr val="FFFF99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 err="1"/>
              <a:t>Dolichodorus</a:t>
            </a:r>
            <a:r>
              <a:rPr lang="en-US" sz="1600" dirty="0"/>
              <a:t> sp.</a:t>
            </a:r>
          </a:p>
          <a:p>
            <a:r>
              <a:rPr lang="en-US" sz="1600" dirty="0" err="1"/>
              <a:t>Matapalo</a:t>
            </a:r>
            <a:r>
              <a:rPr lang="en-US" sz="1600" dirty="0"/>
              <a:t>, Costa Rica</a:t>
            </a:r>
          </a:p>
          <a:p>
            <a:r>
              <a:rPr lang="en-US" sz="1600" dirty="0"/>
              <a:t>Feb., 2015</a:t>
            </a:r>
          </a:p>
        </p:txBody>
      </p:sp>
      <p:pic>
        <p:nvPicPr>
          <p:cNvPr id="195595" name="Picture 11" descr="E:\DailyWork-BackupFolder\My Documents\Dolichodorus\Dolichodorus Females\lateral fiel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8" r="16015"/>
          <a:stretch/>
        </p:blipFill>
        <p:spPr bwMode="auto">
          <a:xfrm>
            <a:off x="4222137" y="3810000"/>
            <a:ext cx="1917406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032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lide2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450388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1675" y="838200"/>
            <a:ext cx="6795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All plant-parasitic nematodes have a hollow </a:t>
            </a:r>
            <a:r>
              <a:rPr lang="en-US" sz="2000" dirty="0" err="1">
                <a:solidFill>
                  <a:srgbClr val="FFFF00"/>
                </a:solidFill>
              </a:rPr>
              <a:t>stylet</a:t>
            </a:r>
            <a:r>
              <a:rPr lang="en-US" sz="2000" dirty="0">
                <a:solidFill>
                  <a:srgbClr val="FFFF00"/>
                </a:solidFill>
              </a:rPr>
              <a:t> or spear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0" y="1447800"/>
            <a:ext cx="66591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Those with long </a:t>
            </a:r>
            <a:r>
              <a:rPr lang="en-US" sz="2000" dirty="0" err="1">
                <a:solidFill>
                  <a:srgbClr val="FFFF00"/>
                </a:solidFill>
              </a:rPr>
              <a:t>stylets</a:t>
            </a:r>
            <a:r>
              <a:rPr lang="en-US" sz="2000" dirty="0">
                <a:solidFill>
                  <a:srgbClr val="FFFF00"/>
                </a:solidFill>
              </a:rPr>
              <a:t> generally feed as </a:t>
            </a:r>
            <a:r>
              <a:rPr lang="en-US" sz="2000" dirty="0" err="1">
                <a:solidFill>
                  <a:srgbClr val="FFFF00"/>
                </a:solidFill>
              </a:rPr>
              <a:t>ectoparasites</a:t>
            </a:r>
            <a:r>
              <a:rPr lang="en-US" sz="2000" dirty="0">
                <a:solidFill>
                  <a:srgbClr val="FFFF00"/>
                </a:solidFill>
              </a:rPr>
              <a:t>;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those with short </a:t>
            </a:r>
            <a:r>
              <a:rPr lang="en-US" sz="2000" dirty="0" err="1">
                <a:solidFill>
                  <a:srgbClr val="FFFF00"/>
                </a:solidFill>
              </a:rPr>
              <a:t>stylets</a:t>
            </a:r>
            <a:r>
              <a:rPr lang="en-US" sz="2000" dirty="0">
                <a:solidFill>
                  <a:srgbClr val="FFFF00"/>
                </a:solidFill>
              </a:rPr>
              <a:t> either as </a:t>
            </a:r>
            <a:r>
              <a:rPr lang="en-US" sz="2000" dirty="0" err="1">
                <a:solidFill>
                  <a:srgbClr val="FFFF00"/>
                </a:solidFill>
              </a:rPr>
              <a:t>ecto</a:t>
            </a:r>
            <a:r>
              <a:rPr lang="en-US" sz="2000" dirty="0">
                <a:solidFill>
                  <a:srgbClr val="FFFF00"/>
                </a:solidFill>
              </a:rPr>
              <a:t>- or </a:t>
            </a:r>
            <a:r>
              <a:rPr lang="en-US" sz="2000" dirty="0" err="1">
                <a:solidFill>
                  <a:srgbClr val="FFFF00"/>
                </a:solidFill>
              </a:rPr>
              <a:t>endoparasites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7821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6771</TotalTime>
  <Words>1824</Words>
  <Application>Microsoft Office PowerPoint</Application>
  <PresentationFormat>On-screen Show (4:3)</PresentationFormat>
  <Paragraphs>376</Paragraphs>
  <Slides>41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Times New Roman</vt:lpstr>
      <vt:lpstr>Default Design</vt:lpstr>
      <vt:lpstr>MSPhotoEd.3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Plant-feeding nematodes……..</vt:lpstr>
      <vt:lpstr>Signs and symptoms…..</vt:lpstr>
      <vt:lpstr>PowerPoint Presentation</vt:lpstr>
      <vt:lpstr>Mesocriconema xenoplax</vt:lpstr>
      <vt:lpstr>PowerPoint Presentation</vt:lpstr>
      <vt:lpstr>PowerPoint Presentation</vt:lpstr>
      <vt:lpstr>PowerPoint Presentation</vt:lpstr>
      <vt:lpstr>Pratylenchus vulnus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Nematodes and Tree Fruits</dc:title>
  <dc:creator>Valued Gateway Customer</dc:creator>
  <cp:lastModifiedBy>Howard Ferris</cp:lastModifiedBy>
  <cp:revision>392</cp:revision>
  <cp:lastPrinted>2014-12-01T22:31:34Z</cp:lastPrinted>
  <dcterms:created xsi:type="dcterms:W3CDTF">1999-11-01T23:09:56Z</dcterms:created>
  <dcterms:modified xsi:type="dcterms:W3CDTF">2024-11-12T03:08:19Z</dcterms:modified>
</cp:coreProperties>
</file>