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69" r:id="rId2"/>
    <p:sldId id="405" r:id="rId3"/>
    <p:sldId id="441" r:id="rId4"/>
    <p:sldId id="442" r:id="rId5"/>
    <p:sldId id="434" r:id="rId6"/>
    <p:sldId id="406" r:id="rId7"/>
    <p:sldId id="432" r:id="rId8"/>
    <p:sldId id="433" r:id="rId9"/>
    <p:sldId id="328" r:id="rId10"/>
    <p:sldId id="329" r:id="rId11"/>
    <p:sldId id="408" r:id="rId12"/>
    <p:sldId id="410" r:id="rId13"/>
    <p:sldId id="333" r:id="rId14"/>
    <p:sldId id="335" r:id="rId15"/>
    <p:sldId id="436" r:id="rId16"/>
    <p:sldId id="374" r:id="rId17"/>
    <p:sldId id="366" r:id="rId18"/>
    <p:sldId id="429" r:id="rId19"/>
    <p:sldId id="339" r:id="rId20"/>
    <p:sldId id="439" r:id="rId21"/>
    <p:sldId id="444" r:id="rId22"/>
    <p:sldId id="440" r:id="rId23"/>
    <p:sldId id="430" r:id="rId24"/>
    <p:sldId id="391" r:id="rId25"/>
    <p:sldId id="39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007434"/>
    <a:srgbClr val="FFCC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730" autoAdjust="0"/>
    <p:restoredTop sz="94575" autoAdjust="0"/>
  </p:normalViewPr>
  <p:slideViewPr>
    <p:cSldViewPr>
      <p:cViewPr>
        <p:scale>
          <a:sx n="66" d="100"/>
          <a:sy n="66" d="100"/>
        </p:scale>
        <p:origin x="-1878"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38"/>
    </p:cViewPr>
  </p:sorterViewPr>
  <p:notesViewPr>
    <p:cSldViewPr>
      <p:cViewPr varScale="1">
        <p:scale>
          <a:sx n="63" d="100"/>
          <a:sy n="63" d="100"/>
        </p:scale>
        <p:origin x="-205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Costa%20Rica%20Data\Aggregate%20Data.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8006496062992144"/>
          <c:y val="0.13990754615880641"/>
          <c:w val="0.76803237095363053"/>
          <c:h val="0.66432135429439443"/>
        </c:manualLayout>
      </c:layout>
      <c:scatterChart>
        <c:scatterStyle val="lineMarker"/>
        <c:ser>
          <c:idx val="1"/>
          <c:order val="0"/>
          <c:tx>
            <c:strRef>
              <c:f>Panamaex!$BS$1</c:f>
              <c:strCache>
                <c:ptCount val="1"/>
                <c:pt idx="0">
                  <c:v>LN(Pred/Tprey)</c:v>
                </c:pt>
              </c:strCache>
            </c:strRef>
          </c:tx>
          <c:spPr>
            <a:ln>
              <a:noFill/>
            </a:ln>
          </c:spPr>
          <c:marker>
            <c:symbol val="square"/>
            <c:size val="5"/>
            <c:spPr>
              <a:solidFill>
                <a:schemeClr val="tx1"/>
              </a:solidFill>
              <a:ln>
                <a:solidFill>
                  <a:schemeClr val="tx1"/>
                </a:solidFill>
              </a:ln>
            </c:spPr>
          </c:marker>
          <c:xVal>
            <c:numRef>
              <c:f>Panamaex!$BQ$2:$BQ$97</c:f>
              <c:numCache>
                <c:formatCode>General</c:formatCode>
                <c:ptCount val="96"/>
                <c:pt idx="0">
                  <c:v>2.8332133440562162</c:v>
                </c:pt>
                <c:pt idx="1">
                  <c:v>2.9444389791664403</c:v>
                </c:pt>
                <c:pt idx="2">
                  <c:v>3.044522437723423</c:v>
                </c:pt>
                <c:pt idx="3">
                  <c:v>3.044522437723423</c:v>
                </c:pt>
                <c:pt idx="4">
                  <c:v>3.1354942159291497</c:v>
                </c:pt>
                <c:pt idx="5">
                  <c:v>3.1780538303479458</c:v>
                </c:pt>
                <c:pt idx="6">
                  <c:v>3.1780538303479458</c:v>
                </c:pt>
                <c:pt idx="7">
                  <c:v>3.1780538303479458</c:v>
                </c:pt>
                <c:pt idx="8">
                  <c:v>3.1780538303479458</c:v>
                </c:pt>
                <c:pt idx="9">
                  <c:v>3.1780538303479458</c:v>
                </c:pt>
                <c:pt idx="10">
                  <c:v>3.2580965380214852</c:v>
                </c:pt>
                <c:pt idx="11">
                  <c:v>3.2580965380214852</c:v>
                </c:pt>
                <c:pt idx="12">
                  <c:v>3.2580965380214852</c:v>
                </c:pt>
                <c:pt idx="13">
                  <c:v>3.2580965380214852</c:v>
                </c:pt>
                <c:pt idx="14">
                  <c:v>3.2580965380214852</c:v>
                </c:pt>
                <c:pt idx="15">
                  <c:v>3.2958368660043291</c:v>
                </c:pt>
                <c:pt idx="16">
                  <c:v>3.2958368660043291</c:v>
                </c:pt>
                <c:pt idx="17">
                  <c:v>3.2958368660043291</c:v>
                </c:pt>
                <c:pt idx="18">
                  <c:v>3.2958368660043291</c:v>
                </c:pt>
                <c:pt idx="19">
                  <c:v>3.3322045101751967</c:v>
                </c:pt>
                <c:pt idx="20">
                  <c:v>3.3322045101751967</c:v>
                </c:pt>
                <c:pt idx="21">
                  <c:v>3.3322045101751967</c:v>
                </c:pt>
                <c:pt idx="22">
                  <c:v>3.3322045101751967</c:v>
                </c:pt>
                <c:pt idx="23">
                  <c:v>3.3322045101751967</c:v>
                </c:pt>
                <c:pt idx="24">
                  <c:v>3.3322045101751967</c:v>
                </c:pt>
                <c:pt idx="25">
                  <c:v>3.3672958299864741</c:v>
                </c:pt>
                <c:pt idx="26">
                  <c:v>3.3672958299864741</c:v>
                </c:pt>
                <c:pt idx="27">
                  <c:v>3.3672958299864741</c:v>
                </c:pt>
                <c:pt idx="28">
                  <c:v>3.3672958299864741</c:v>
                </c:pt>
                <c:pt idx="29">
                  <c:v>3.4011973816621612</c:v>
                </c:pt>
                <c:pt idx="30">
                  <c:v>3.4011973816621612</c:v>
                </c:pt>
                <c:pt idx="31">
                  <c:v>3.4011973816621612</c:v>
                </c:pt>
                <c:pt idx="32">
                  <c:v>3.4011973816621612</c:v>
                </c:pt>
                <c:pt idx="33">
                  <c:v>3.4011973816621612</c:v>
                </c:pt>
                <c:pt idx="34">
                  <c:v>3.4339872044851472</c:v>
                </c:pt>
                <c:pt idx="35">
                  <c:v>3.4339872044851472</c:v>
                </c:pt>
                <c:pt idx="36">
                  <c:v>3.4339872044851472</c:v>
                </c:pt>
                <c:pt idx="37">
                  <c:v>3.4657359027997265</c:v>
                </c:pt>
                <c:pt idx="38">
                  <c:v>3.4657359027997265</c:v>
                </c:pt>
                <c:pt idx="39">
                  <c:v>3.4657359027997265</c:v>
                </c:pt>
                <c:pt idx="40">
                  <c:v>3.4657359027997265</c:v>
                </c:pt>
                <c:pt idx="41">
                  <c:v>3.4657359027997265</c:v>
                </c:pt>
                <c:pt idx="42">
                  <c:v>3.4965075614664802</c:v>
                </c:pt>
                <c:pt idx="43">
                  <c:v>3.4965075614664802</c:v>
                </c:pt>
                <c:pt idx="44">
                  <c:v>3.4965075614664802</c:v>
                </c:pt>
                <c:pt idx="45">
                  <c:v>3.4965075614664802</c:v>
                </c:pt>
                <c:pt idx="46">
                  <c:v>3.4965075614664802</c:v>
                </c:pt>
                <c:pt idx="47">
                  <c:v>3.4965075614664802</c:v>
                </c:pt>
                <c:pt idx="48">
                  <c:v>3.5263605246161607</c:v>
                </c:pt>
                <c:pt idx="49">
                  <c:v>3.5553480614894135</c:v>
                </c:pt>
                <c:pt idx="50">
                  <c:v>3.5553480614894135</c:v>
                </c:pt>
                <c:pt idx="51">
                  <c:v>3.5553480614894135</c:v>
                </c:pt>
                <c:pt idx="52">
                  <c:v>3.5553480614894135</c:v>
                </c:pt>
                <c:pt idx="53">
                  <c:v>3.5835189384561099</c:v>
                </c:pt>
                <c:pt idx="54">
                  <c:v>3.5835189384561099</c:v>
                </c:pt>
                <c:pt idx="55">
                  <c:v>3.6109179126442243</c:v>
                </c:pt>
                <c:pt idx="56">
                  <c:v>3.6109179126442243</c:v>
                </c:pt>
                <c:pt idx="57">
                  <c:v>3.6375861597263892</c:v>
                </c:pt>
                <c:pt idx="58">
                  <c:v>3.6375861597263892</c:v>
                </c:pt>
                <c:pt idx="59">
                  <c:v>3.6635616461296832</c:v>
                </c:pt>
                <c:pt idx="60">
                  <c:v>3.6888794541139371</c:v>
                </c:pt>
                <c:pt idx="61">
                  <c:v>3.6888794541139371</c:v>
                </c:pt>
                <c:pt idx="62">
                  <c:v>3.7135720667043386</c:v>
                </c:pt>
                <c:pt idx="63">
                  <c:v>3.7135720667043386</c:v>
                </c:pt>
                <c:pt idx="64">
                  <c:v>3.7135720667043386</c:v>
                </c:pt>
                <c:pt idx="65">
                  <c:v>3.7135720667043386</c:v>
                </c:pt>
                <c:pt idx="66">
                  <c:v>3.7135720667043386</c:v>
                </c:pt>
                <c:pt idx="67">
                  <c:v>3.7376696182833684</c:v>
                </c:pt>
                <c:pt idx="68">
                  <c:v>3.7376696182833684</c:v>
                </c:pt>
                <c:pt idx="69">
                  <c:v>3.7376696182833684</c:v>
                </c:pt>
                <c:pt idx="70">
                  <c:v>3.7376696182833684</c:v>
                </c:pt>
                <c:pt idx="71">
                  <c:v>3.7612001156935624</c:v>
                </c:pt>
                <c:pt idx="72">
                  <c:v>3.7612001156935624</c:v>
                </c:pt>
                <c:pt idx="73">
                  <c:v>3.7612001156935624</c:v>
                </c:pt>
                <c:pt idx="74">
                  <c:v>3.7841896339182597</c:v>
                </c:pt>
                <c:pt idx="75">
                  <c:v>3.8066624897702659</c:v>
                </c:pt>
                <c:pt idx="76">
                  <c:v>3.8066624897702659</c:v>
                </c:pt>
                <c:pt idx="77">
                  <c:v>3.8066624897702659</c:v>
                </c:pt>
                <c:pt idx="78">
                  <c:v>3.8286413964890937</c:v>
                </c:pt>
                <c:pt idx="79">
                  <c:v>3.8286413964890937</c:v>
                </c:pt>
                <c:pt idx="80">
                  <c:v>3.8286413964890937</c:v>
                </c:pt>
                <c:pt idx="81">
                  <c:v>3.8501476017100584</c:v>
                </c:pt>
                <c:pt idx="82">
                  <c:v>3.9318256327243177</c:v>
                </c:pt>
                <c:pt idx="83">
                  <c:v>3.9512437185814275</c:v>
                </c:pt>
                <c:pt idx="84">
                  <c:v>4.0253516907351496</c:v>
                </c:pt>
                <c:pt idx="85">
                  <c:v>4.1271343850450055</c:v>
                </c:pt>
                <c:pt idx="86">
                  <c:v>4.1588830833596724</c:v>
                </c:pt>
                <c:pt idx="87">
                  <c:v>4.1896547420264252</c:v>
                </c:pt>
                <c:pt idx="88">
                  <c:v>4.2484952420493585</c:v>
                </c:pt>
                <c:pt idx="89">
                  <c:v>4.2766661190161281</c:v>
                </c:pt>
                <c:pt idx="90">
                  <c:v>4.2766661190161281</c:v>
                </c:pt>
                <c:pt idx="91">
                  <c:v>4.290459441148391</c:v>
                </c:pt>
                <c:pt idx="92">
                  <c:v>4.3438054218536903</c:v>
                </c:pt>
                <c:pt idx="93">
                  <c:v>4.4308167988433134</c:v>
                </c:pt>
                <c:pt idx="94">
                  <c:v>4.4308167988433134</c:v>
                </c:pt>
                <c:pt idx="95">
                  <c:v>4.5432947822700775</c:v>
                </c:pt>
              </c:numCache>
            </c:numRef>
          </c:xVal>
          <c:yVal>
            <c:numRef>
              <c:f>Panamaex!$BS$2:$BS$97</c:f>
              <c:numCache>
                <c:formatCode>General</c:formatCode>
                <c:ptCount val="96"/>
                <c:pt idx="0">
                  <c:v>-1.8666607774011728</c:v>
                </c:pt>
                <c:pt idx="1">
                  <c:v>-2.0680128458562201</c:v>
                </c:pt>
                <c:pt idx="2">
                  <c:v>-2.1594842493533752</c:v>
                </c:pt>
                <c:pt idx="3">
                  <c:v>-1.9560625205193407</c:v>
                </c:pt>
                <c:pt idx="4">
                  <c:v>-1.8777018990287797</c:v>
                </c:pt>
                <c:pt idx="5">
                  <c:v>-1.8458266904983105</c:v>
                </c:pt>
                <c:pt idx="6">
                  <c:v>-2.6390573296152287</c:v>
                </c:pt>
                <c:pt idx="7">
                  <c:v>-2.1162555148025524</c:v>
                </c:pt>
                <c:pt idx="8">
                  <c:v>-2.531426665422893</c:v>
                </c:pt>
                <c:pt idx="9">
                  <c:v>-2.280112237142029</c:v>
                </c:pt>
                <c:pt idx="10">
                  <c:v>-2.0794415416798357</c:v>
                </c:pt>
                <c:pt idx="11">
                  <c:v>-2.7545702167371386</c:v>
                </c:pt>
                <c:pt idx="12">
                  <c:v>-2.8693183486983402</c:v>
                </c:pt>
                <c:pt idx="13">
                  <c:v>-2.2547944291576982</c:v>
                </c:pt>
                <c:pt idx="14">
                  <c:v>-2.404863942114464</c:v>
                </c:pt>
                <c:pt idx="15">
                  <c:v>-2.1594842493533752</c:v>
                </c:pt>
                <c:pt idx="16">
                  <c:v>-1.8666607774011728</c:v>
                </c:pt>
                <c:pt idx="17">
                  <c:v>-1.6582280766035475</c:v>
                </c:pt>
                <c:pt idx="18">
                  <c:v>-2.1731270257571897</c:v>
                </c:pt>
                <c:pt idx="19">
                  <c:v>-1.6441234704219905</c:v>
                </c:pt>
                <c:pt idx="20">
                  <c:v>-3.2676659890376332</c:v>
                </c:pt>
                <c:pt idx="21">
                  <c:v>-2.6703098731193631</c:v>
                </c:pt>
                <c:pt idx="22">
                  <c:v>-2.6067964673970412</c:v>
                </c:pt>
                <c:pt idx="23">
                  <c:v>-2.2755564206061267</c:v>
                </c:pt>
                <c:pt idx="24">
                  <c:v>-1.7719568419318883</c:v>
                </c:pt>
                <c:pt idx="25">
                  <c:v>-2.3321438952355575</c:v>
                </c:pt>
                <c:pt idx="26">
                  <c:v>-2.0337715048466491</c:v>
                </c:pt>
                <c:pt idx="27">
                  <c:v>-2.7080502011022212</c:v>
                </c:pt>
                <c:pt idx="28">
                  <c:v>-1.6302719993369423</c:v>
                </c:pt>
                <c:pt idx="29">
                  <c:v>-2.3116349285139637</c:v>
                </c:pt>
                <c:pt idx="30">
                  <c:v>-2.4531579514734201</c:v>
                </c:pt>
                <c:pt idx="31">
                  <c:v>-2.3125354238471734</c:v>
                </c:pt>
                <c:pt idx="32">
                  <c:v>-2.4061257719348861</c:v>
                </c:pt>
                <c:pt idx="33">
                  <c:v>-1.9002401122221175</c:v>
                </c:pt>
                <c:pt idx="34">
                  <c:v>-2.2216160304603791</c:v>
                </c:pt>
                <c:pt idx="35">
                  <c:v>-2.0097616210418461</c:v>
                </c:pt>
                <c:pt idx="36">
                  <c:v>-2.6390573296152287</c:v>
                </c:pt>
                <c:pt idx="37">
                  <c:v>-2.3025850929940437</c:v>
                </c:pt>
                <c:pt idx="38">
                  <c:v>-2.0583881324820035</c:v>
                </c:pt>
                <c:pt idx="39">
                  <c:v>-2.6625878270254812</c:v>
                </c:pt>
                <c:pt idx="40">
                  <c:v>-1.770706060030232</c:v>
                </c:pt>
                <c:pt idx="41">
                  <c:v>-1.228665416916308</c:v>
                </c:pt>
                <c:pt idx="42">
                  <c:v>-1.7190001149456349</c:v>
                </c:pt>
                <c:pt idx="43">
                  <c:v>-1.9859154836690118</c:v>
                </c:pt>
                <c:pt idx="44">
                  <c:v>-2.3136349291806177</c:v>
                </c:pt>
                <c:pt idx="45">
                  <c:v>-2.8162637857424428</c:v>
                </c:pt>
                <c:pt idx="46">
                  <c:v>-1.8666607774011728</c:v>
                </c:pt>
                <c:pt idx="47">
                  <c:v>-1.1786549963416597</c:v>
                </c:pt>
                <c:pt idx="48">
                  <c:v>-2.2246235515243815</c:v>
                </c:pt>
                <c:pt idx="49">
                  <c:v>-1.9459101490553139</c:v>
                </c:pt>
                <c:pt idx="50">
                  <c:v>-1.6204877486206861</c:v>
                </c:pt>
                <c:pt idx="51">
                  <c:v>-1.7227665977410973</c:v>
                </c:pt>
                <c:pt idx="52">
                  <c:v>-1.6247053845648889</c:v>
                </c:pt>
                <c:pt idx="53">
                  <c:v>-2.0412203288596382</c:v>
                </c:pt>
                <c:pt idx="54">
                  <c:v>-2.2270775404859631</c:v>
                </c:pt>
                <c:pt idx="55">
                  <c:v>-1.8813716279177422</c:v>
                </c:pt>
                <c:pt idx="56">
                  <c:v>-2.0097616210418461</c:v>
                </c:pt>
                <c:pt idx="57">
                  <c:v>-0.99212880826565952</c:v>
                </c:pt>
                <c:pt idx="58">
                  <c:v>-1.7247487589450941</c:v>
                </c:pt>
                <c:pt idx="59">
                  <c:v>-1.7676619176489834</c:v>
                </c:pt>
                <c:pt idx="60">
                  <c:v>-1.6582280766035475</c:v>
                </c:pt>
                <c:pt idx="61">
                  <c:v>-1.2833463918674337</c:v>
                </c:pt>
                <c:pt idx="62">
                  <c:v>-2.2925347571405981</c:v>
                </c:pt>
                <c:pt idx="63">
                  <c:v>-1.7176514970743133</c:v>
                </c:pt>
                <c:pt idx="64">
                  <c:v>-1.6094379124340998</c:v>
                </c:pt>
                <c:pt idx="65">
                  <c:v>-2.3608540011180197</c:v>
                </c:pt>
                <c:pt idx="66">
                  <c:v>-2.6119063405493081</c:v>
                </c:pt>
                <c:pt idx="67">
                  <c:v>-1.425008873300581</c:v>
                </c:pt>
                <c:pt idx="68">
                  <c:v>-1.8294997972108751</c:v>
                </c:pt>
                <c:pt idx="69">
                  <c:v>-1.3437347467010938</c:v>
                </c:pt>
                <c:pt idx="70">
                  <c:v>-1.3460204619819669</c:v>
                </c:pt>
                <c:pt idx="71">
                  <c:v>-1.5881605139868307</c:v>
                </c:pt>
                <c:pt idx="72">
                  <c:v>-2.3223877202902248</c:v>
                </c:pt>
                <c:pt idx="73">
                  <c:v>-1.5328978353117741</c:v>
                </c:pt>
                <c:pt idx="74">
                  <c:v>-1.690290009063196</c:v>
                </c:pt>
                <c:pt idx="75">
                  <c:v>-1.4328143767547834</c:v>
                </c:pt>
                <c:pt idx="76">
                  <c:v>-2.3150076129926025</c:v>
                </c:pt>
                <c:pt idx="77">
                  <c:v>-1.2896675254308201</c:v>
                </c:pt>
                <c:pt idx="78">
                  <c:v>-1.2697605448639391</c:v>
                </c:pt>
                <c:pt idx="79">
                  <c:v>-1.446918982936326</c:v>
                </c:pt>
                <c:pt idx="80">
                  <c:v>-2.5455312716044878</c:v>
                </c:pt>
                <c:pt idx="81">
                  <c:v>-1.4375876555074223</c:v>
                </c:pt>
                <c:pt idx="82">
                  <c:v>-1.4008931605410433</c:v>
                </c:pt>
                <c:pt idx="83">
                  <c:v>-1.6863989535702424</c:v>
                </c:pt>
                <c:pt idx="84">
                  <c:v>-1.4060969884160699</c:v>
                </c:pt>
                <c:pt idx="85">
                  <c:v>-2.2284771208403242</c:v>
                </c:pt>
                <c:pt idx="86">
                  <c:v>-1.9715525796686701</c:v>
                </c:pt>
                <c:pt idx="87">
                  <c:v>-1.1909856087991249</c:v>
                </c:pt>
                <c:pt idx="88">
                  <c:v>-1.9951003932460838</c:v>
                </c:pt>
                <c:pt idx="89">
                  <c:v>-1.8123787564307907</c:v>
                </c:pt>
                <c:pt idx="90">
                  <c:v>-0.3746934494414107</c:v>
                </c:pt>
                <c:pt idx="91">
                  <c:v>-0.96825047080486604</c:v>
                </c:pt>
                <c:pt idx="92">
                  <c:v>-1.0874389880699709</c:v>
                </c:pt>
                <c:pt idx="93">
                  <c:v>-0.86808863005628512</c:v>
                </c:pt>
                <c:pt idx="94">
                  <c:v>-0.935460647981875</c:v>
                </c:pt>
                <c:pt idx="95">
                  <c:v>-1.2074151485169089</c:v>
                </c:pt>
              </c:numCache>
            </c:numRef>
          </c:yVal>
        </c:ser>
        <c:ser>
          <c:idx val="3"/>
          <c:order val="1"/>
          <c:tx>
            <c:strRef>
              <c:f>Panamaex!$BU$1</c:f>
              <c:strCache>
                <c:ptCount val="1"/>
                <c:pt idx="0">
                  <c:v>PrLnP/TP</c:v>
                </c:pt>
              </c:strCache>
            </c:strRef>
          </c:tx>
          <c:spPr>
            <a:ln w="28575">
              <a:solidFill>
                <a:schemeClr val="tx1"/>
              </a:solidFill>
            </a:ln>
          </c:spPr>
          <c:marker>
            <c:symbol val="none"/>
          </c:marker>
          <c:xVal>
            <c:numRef>
              <c:f>Panamaex!$BQ$2:$BQ$97</c:f>
              <c:numCache>
                <c:formatCode>General</c:formatCode>
                <c:ptCount val="96"/>
                <c:pt idx="0">
                  <c:v>2.8332133440562162</c:v>
                </c:pt>
                <c:pt idx="1">
                  <c:v>2.9444389791664403</c:v>
                </c:pt>
                <c:pt idx="2">
                  <c:v>3.044522437723423</c:v>
                </c:pt>
                <c:pt idx="3">
                  <c:v>3.044522437723423</c:v>
                </c:pt>
                <c:pt idx="4">
                  <c:v>3.1354942159291497</c:v>
                </c:pt>
                <c:pt idx="5">
                  <c:v>3.1780538303479458</c:v>
                </c:pt>
                <c:pt idx="6">
                  <c:v>3.1780538303479458</c:v>
                </c:pt>
                <c:pt idx="7">
                  <c:v>3.1780538303479458</c:v>
                </c:pt>
                <c:pt idx="8">
                  <c:v>3.1780538303479458</c:v>
                </c:pt>
                <c:pt idx="9">
                  <c:v>3.1780538303479458</c:v>
                </c:pt>
                <c:pt idx="10">
                  <c:v>3.2580965380214852</c:v>
                </c:pt>
                <c:pt idx="11">
                  <c:v>3.2580965380214852</c:v>
                </c:pt>
                <c:pt idx="12">
                  <c:v>3.2580965380214852</c:v>
                </c:pt>
                <c:pt idx="13">
                  <c:v>3.2580965380214852</c:v>
                </c:pt>
                <c:pt idx="14">
                  <c:v>3.2580965380214852</c:v>
                </c:pt>
                <c:pt idx="15">
                  <c:v>3.2958368660043291</c:v>
                </c:pt>
                <c:pt idx="16">
                  <c:v>3.2958368660043291</c:v>
                </c:pt>
                <c:pt idx="17">
                  <c:v>3.2958368660043291</c:v>
                </c:pt>
                <c:pt idx="18">
                  <c:v>3.2958368660043291</c:v>
                </c:pt>
                <c:pt idx="19">
                  <c:v>3.3322045101751967</c:v>
                </c:pt>
                <c:pt idx="20">
                  <c:v>3.3322045101751967</c:v>
                </c:pt>
                <c:pt idx="21">
                  <c:v>3.3322045101751967</c:v>
                </c:pt>
                <c:pt idx="22">
                  <c:v>3.3322045101751967</c:v>
                </c:pt>
                <c:pt idx="23">
                  <c:v>3.3322045101751967</c:v>
                </c:pt>
                <c:pt idx="24">
                  <c:v>3.3322045101751967</c:v>
                </c:pt>
                <c:pt idx="25">
                  <c:v>3.3672958299864741</c:v>
                </c:pt>
                <c:pt idx="26">
                  <c:v>3.3672958299864741</c:v>
                </c:pt>
                <c:pt idx="27">
                  <c:v>3.3672958299864741</c:v>
                </c:pt>
                <c:pt idx="28">
                  <c:v>3.3672958299864741</c:v>
                </c:pt>
                <c:pt idx="29">
                  <c:v>3.4011973816621612</c:v>
                </c:pt>
                <c:pt idx="30">
                  <c:v>3.4011973816621612</c:v>
                </c:pt>
                <c:pt idx="31">
                  <c:v>3.4011973816621612</c:v>
                </c:pt>
                <c:pt idx="32">
                  <c:v>3.4011973816621612</c:v>
                </c:pt>
                <c:pt idx="33">
                  <c:v>3.4011973816621612</c:v>
                </c:pt>
                <c:pt idx="34">
                  <c:v>3.4339872044851472</c:v>
                </c:pt>
                <c:pt idx="35">
                  <c:v>3.4339872044851472</c:v>
                </c:pt>
                <c:pt idx="36">
                  <c:v>3.4339872044851472</c:v>
                </c:pt>
                <c:pt idx="37">
                  <c:v>3.4657359027997265</c:v>
                </c:pt>
                <c:pt idx="38">
                  <c:v>3.4657359027997265</c:v>
                </c:pt>
                <c:pt idx="39">
                  <c:v>3.4657359027997265</c:v>
                </c:pt>
                <c:pt idx="40">
                  <c:v>3.4657359027997265</c:v>
                </c:pt>
                <c:pt idx="41">
                  <c:v>3.4657359027997265</c:v>
                </c:pt>
                <c:pt idx="42">
                  <c:v>3.4965075614664802</c:v>
                </c:pt>
                <c:pt idx="43">
                  <c:v>3.4965075614664802</c:v>
                </c:pt>
                <c:pt idx="44">
                  <c:v>3.4965075614664802</c:v>
                </c:pt>
                <c:pt idx="45">
                  <c:v>3.4965075614664802</c:v>
                </c:pt>
                <c:pt idx="46">
                  <c:v>3.4965075614664802</c:v>
                </c:pt>
                <c:pt idx="47">
                  <c:v>3.4965075614664802</c:v>
                </c:pt>
                <c:pt idx="48">
                  <c:v>3.5263605246161607</c:v>
                </c:pt>
                <c:pt idx="49">
                  <c:v>3.5553480614894135</c:v>
                </c:pt>
                <c:pt idx="50">
                  <c:v>3.5553480614894135</c:v>
                </c:pt>
                <c:pt idx="51">
                  <c:v>3.5553480614894135</c:v>
                </c:pt>
                <c:pt idx="52">
                  <c:v>3.5553480614894135</c:v>
                </c:pt>
                <c:pt idx="53">
                  <c:v>3.5835189384561099</c:v>
                </c:pt>
                <c:pt idx="54">
                  <c:v>3.5835189384561099</c:v>
                </c:pt>
                <c:pt idx="55">
                  <c:v>3.6109179126442243</c:v>
                </c:pt>
                <c:pt idx="56">
                  <c:v>3.6109179126442243</c:v>
                </c:pt>
                <c:pt idx="57">
                  <c:v>3.6375861597263892</c:v>
                </c:pt>
                <c:pt idx="58">
                  <c:v>3.6375861597263892</c:v>
                </c:pt>
                <c:pt idx="59">
                  <c:v>3.6635616461296832</c:v>
                </c:pt>
                <c:pt idx="60">
                  <c:v>3.6888794541139371</c:v>
                </c:pt>
                <c:pt idx="61">
                  <c:v>3.6888794541139371</c:v>
                </c:pt>
                <c:pt idx="62">
                  <c:v>3.7135720667043386</c:v>
                </c:pt>
                <c:pt idx="63">
                  <c:v>3.7135720667043386</c:v>
                </c:pt>
                <c:pt idx="64">
                  <c:v>3.7135720667043386</c:v>
                </c:pt>
                <c:pt idx="65">
                  <c:v>3.7135720667043386</c:v>
                </c:pt>
                <c:pt idx="66">
                  <c:v>3.7135720667043386</c:v>
                </c:pt>
                <c:pt idx="67">
                  <c:v>3.7376696182833684</c:v>
                </c:pt>
                <c:pt idx="68">
                  <c:v>3.7376696182833684</c:v>
                </c:pt>
                <c:pt idx="69">
                  <c:v>3.7376696182833684</c:v>
                </c:pt>
                <c:pt idx="70">
                  <c:v>3.7376696182833684</c:v>
                </c:pt>
                <c:pt idx="71">
                  <c:v>3.7612001156935624</c:v>
                </c:pt>
                <c:pt idx="72">
                  <c:v>3.7612001156935624</c:v>
                </c:pt>
                <c:pt idx="73">
                  <c:v>3.7612001156935624</c:v>
                </c:pt>
                <c:pt idx="74">
                  <c:v>3.7841896339182597</c:v>
                </c:pt>
                <c:pt idx="75">
                  <c:v>3.8066624897702659</c:v>
                </c:pt>
                <c:pt idx="76">
                  <c:v>3.8066624897702659</c:v>
                </c:pt>
                <c:pt idx="77">
                  <c:v>3.8066624897702659</c:v>
                </c:pt>
                <c:pt idx="78">
                  <c:v>3.8286413964890937</c:v>
                </c:pt>
                <c:pt idx="79">
                  <c:v>3.8286413964890937</c:v>
                </c:pt>
                <c:pt idx="80">
                  <c:v>3.8286413964890937</c:v>
                </c:pt>
                <c:pt idx="81">
                  <c:v>3.8501476017100584</c:v>
                </c:pt>
                <c:pt idx="82">
                  <c:v>3.9318256327243177</c:v>
                </c:pt>
                <c:pt idx="83">
                  <c:v>3.9512437185814275</c:v>
                </c:pt>
                <c:pt idx="84">
                  <c:v>4.0253516907351496</c:v>
                </c:pt>
                <c:pt idx="85">
                  <c:v>4.1271343850450055</c:v>
                </c:pt>
                <c:pt idx="86">
                  <c:v>4.1588830833596724</c:v>
                </c:pt>
                <c:pt idx="87">
                  <c:v>4.1896547420264252</c:v>
                </c:pt>
                <c:pt idx="88">
                  <c:v>4.2484952420493585</c:v>
                </c:pt>
                <c:pt idx="89">
                  <c:v>4.2766661190161281</c:v>
                </c:pt>
                <c:pt idx="90">
                  <c:v>4.2766661190161281</c:v>
                </c:pt>
                <c:pt idx="91">
                  <c:v>4.290459441148391</c:v>
                </c:pt>
                <c:pt idx="92">
                  <c:v>4.3438054218536903</c:v>
                </c:pt>
                <c:pt idx="93">
                  <c:v>4.4308167988433134</c:v>
                </c:pt>
                <c:pt idx="94">
                  <c:v>4.4308167988433134</c:v>
                </c:pt>
                <c:pt idx="95">
                  <c:v>4.5432947822700775</c:v>
                </c:pt>
              </c:numCache>
            </c:numRef>
          </c:xVal>
          <c:yVal>
            <c:numRef>
              <c:f>Panamaex!$BU$2:$BU$97</c:f>
              <c:numCache>
                <c:formatCode>General</c:formatCode>
                <c:ptCount val="96"/>
                <c:pt idx="0">
                  <c:v>-2.5594080557433627</c:v>
                </c:pt>
                <c:pt idx="1">
                  <c:v>-2.4645988294925281</c:v>
                </c:pt>
                <c:pt idx="2">
                  <c:v>-2.3792872441112278</c:v>
                </c:pt>
                <c:pt idx="3">
                  <c:v>-2.3792872441112278</c:v>
                </c:pt>
                <c:pt idx="4">
                  <c:v>-2.3017424956024777</c:v>
                </c:pt>
                <c:pt idx="5">
                  <c:v>-2.2654644909088577</c:v>
                </c:pt>
                <c:pt idx="6">
                  <c:v>-2.2654644909088577</c:v>
                </c:pt>
                <c:pt idx="7">
                  <c:v>-2.2654644909088577</c:v>
                </c:pt>
                <c:pt idx="8">
                  <c:v>-2.2654644909088577</c:v>
                </c:pt>
                <c:pt idx="9">
                  <c:v>-2.2654644909088577</c:v>
                </c:pt>
                <c:pt idx="10">
                  <c:v>-2.1972357307491235</c:v>
                </c:pt>
                <c:pt idx="11">
                  <c:v>-2.1972357307491235</c:v>
                </c:pt>
                <c:pt idx="12">
                  <c:v>-2.1972357307491235</c:v>
                </c:pt>
                <c:pt idx="13">
                  <c:v>-2.1972357307491235</c:v>
                </c:pt>
                <c:pt idx="14">
                  <c:v>-2.1972357307491235</c:v>
                </c:pt>
                <c:pt idx="15">
                  <c:v>-2.1650657072562431</c:v>
                </c:pt>
                <c:pt idx="16">
                  <c:v>-2.1650657072562431</c:v>
                </c:pt>
                <c:pt idx="17">
                  <c:v>-2.1650657072562431</c:v>
                </c:pt>
                <c:pt idx="18">
                  <c:v>-2.1650657072562431</c:v>
                </c:pt>
                <c:pt idx="19">
                  <c:v>-2.134065765552251</c:v>
                </c:pt>
                <c:pt idx="20">
                  <c:v>-2.134065765552251</c:v>
                </c:pt>
                <c:pt idx="21">
                  <c:v>-2.134065765552251</c:v>
                </c:pt>
                <c:pt idx="22">
                  <c:v>-2.134065765552251</c:v>
                </c:pt>
                <c:pt idx="23">
                  <c:v>-2.134065765552251</c:v>
                </c:pt>
                <c:pt idx="24">
                  <c:v>-2.134065765552251</c:v>
                </c:pt>
                <c:pt idx="25">
                  <c:v>-2.1041537684112535</c:v>
                </c:pt>
                <c:pt idx="26">
                  <c:v>-2.1041537684112535</c:v>
                </c:pt>
                <c:pt idx="27">
                  <c:v>-2.1041537684112535</c:v>
                </c:pt>
                <c:pt idx="28">
                  <c:v>-2.1041537684112535</c:v>
                </c:pt>
                <c:pt idx="29">
                  <c:v>-2.0752559349226178</c:v>
                </c:pt>
                <c:pt idx="30">
                  <c:v>-2.0752559349226178</c:v>
                </c:pt>
                <c:pt idx="31">
                  <c:v>-2.0752559349226178</c:v>
                </c:pt>
                <c:pt idx="32">
                  <c:v>-2.0752559349226178</c:v>
                </c:pt>
                <c:pt idx="33">
                  <c:v>-2.0752559349226178</c:v>
                </c:pt>
                <c:pt idx="34">
                  <c:v>-2.0473057440546212</c:v>
                </c:pt>
                <c:pt idx="35">
                  <c:v>-2.0473057440546212</c:v>
                </c:pt>
                <c:pt idx="36">
                  <c:v>-2.0473057440546212</c:v>
                </c:pt>
                <c:pt idx="37">
                  <c:v>-2.0202430123498827</c:v>
                </c:pt>
                <c:pt idx="38">
                  <c:v>-2.0202430123498827</c:v>
                </c:pt>
                <c:pt idx="39">
                  <c:v>-2.0202430123498827</c:v>
                </c:pt>
                <c:pt idx="40">
                  <c:v>-2.0202430123498827</c:v>
                </c:pt>
                <c:pt idx="41">
                  <c:v>-2.0202430123498827</c:v>
                </c:pt>
                <c:pt idx="42">
                  <c:v>-1.994013113588166</c:v>
                </c:pt>
                <c:pt idx="43">
                  <c:v>-1.994013113588166</c:v>
                </c:pt>
                <c:pt idx="44">
                  <c:v>-1.994013113588166</c:v>
                </c:pt>
                <c:pt idx="45">
                  <c:v>-1.994013113588166</c:v>
                </c:pt>
                <c:pt idx="46">
                  <c:v>-1.994013113588166</c:v>
                </c:pt>
                <c:pt idx="47">
                  <c:v>-1.994013113588166</c:v>
                </c:pt>
                <c:pt idx="48">
                  <c:v>-1.9685663149727919</c:v>
                </c:pt>
                <c:pt idx="49">
                  <c:v>-1.943857209566056</c:v>
                </c:pt>
                <c:pt idx="50">
                  <c:v>-1.943857209566056</c:v>
                </c:pt>
                <c:pt idx="51">
                  <c:v>-1.943857209566056</c:v>
                </c:pt>
                <c:pt idx="52">
                  <c:v>-1.943857209566056</c:v>
                </c:pt>
                <c:pt idx="53">
                  <c:v>-1.9198442286972563</c:v>
                </c:pt>
                <c:pt idx="54">
                  <c:v>-1.9198442286972563</c:v>
                </c:pt>
                <c:pt idx="55">
                  <c:v>-1.8964892211914328</c:v>
                </c:pt>
                <c:pt idx="56">
                  <c:v>-1.8964892211914328</c:v>
                </c:pt>
                <c:pt idx="57">
                  <c:v>-1.8737570887219561</c:v>
                </c:pt>
                <c:pt idx="58">
                  <c:v>-1.8737570887219561</c:v>
                </c:pt>
                <c:pt idx="59">
                  <c:v>-1.8516154685375301</c:v>
                </c:pt>
                <c:pt idx="60">
                  <c:v>-1.8300344563636799</c:v>
                </c:pt>
                <c:pt idx="61">
                  <c:v>-1.8300344563636799</c:v>
                </c:pt>
                <c:pt idx="62">
                  <c:v>-1.8089863635253267</c:v>
                </c:pt>
                <c:pt idx="63">
                  <c:v>-1.8089863635253267</c:v>
                </c:pt>
                <c:pt idx="64">
                  <c:v>-1.8089863635253267</c:v>
                </c:pt>
                <c:pt idx="65">
                  <c:v>-1.8089863635253267</c:v>
                </c:pt>
                <c:pt idx="66">
                  <c:v>-1.8089863635253267</c:v>
                </c:pt>
                <c:pt idx="67">
                  <c:v>-1.7884455033406692</c:v>
                </c:pt>
                <c:pt idx="68">
                  <c:v>-1.7884455033406692</c:v>
                </c:pt>
                <c:pt idx="69">
                  <c:v>-1.7884455033406692</c:v>
                </c:pt>
                <c:pt idx="70">
                  <c:v>-1.7884455033406692</c:v>
                </c:pt>
                <c:pt idx="71">
                  <c:v>-1.7683880026525645</c:v>
                </c:pt>
                <c:pt idx="72">
                  <c:v>-1.7683880026525645</c:v>
                </c:pt>
                <c:pt idx="73">
                  <c:v>-1.7683880026525645</c:v>
                </c:pt>
                <c:pt idx="74">
                  <c:v>-1.748791635029159</c:v>
                </c:pt>
                <c:pt idx="75">
                  <c:v>-1.729635672711062</c:v>
                </c:pt>
                <c:pt idx="76">
                  <c:v>-1.729635672711062</c:v>
                </c:pt>
                <c:pt idx="77">
                  <c:v>-1.729635672711062</c:v>
                </c:pt>
                <c:pt idx="78">
                  <c:v>-1.7109007548319191</c:v>
                </c:pt>
                <c:pt idx="79">
                  <c:v>-1.7109007548319191</c:v>
                </c:pt>
                <c:pt idx="80">
                  <c:v>-1.7109007548319191</c:v>
                </c:pt>
                <c:pt idx="81">
                  <c:v>-1.6925687698127359</c:v>
                </c:pt>
                <c:pt idx="82">
                  <c:v>-1.6229460527611974</c:v>
                </c:pt>
                <c:pt idx="83">
                  <c:v>-1.6063939899785666</c:v>
                </c:pt>
                <c:pt idx="84">
                  <c:v>-1.5432240247816784</c:v>
                </c:pt>
                <c:pt idx="85">
                  <c:v>-1.4564640032840293</c:v>
                </c:pt>
                <c:pt idx="86">
                  <c:v>-1.4294012715792941</c:v>
                </c:pt>
                <c:pt idx="87">
                  <c:v>-1.4031713728175688</c:v>
                </c:pt>
                <c:pt idx="88">
                  <c:v>-1.3530154687954761</c:v>
                </c:pt>
                <c:pt idx="89">
                  <c:v>-1.3290024879266933</c:v>
                </c:pt>
                <c:pt idx="90">
                  <c:v>-1.3290024879266933</c:v>
                </c:pt>
                <c:pt idx="91">
                  <c:v>-1.3172449987696278</c:v>
                </c:pt>
                <c:pt idx="92">
                  <c:v>-1.271772647460959</c:v>
                </c:pt>
                <c:pt idx="93">
                  <c:v>-1.1976037625700839</c:v>
                </c:pt>
                <c:pt idx="94">
                  <c:v>-1.1976037625700839</c:v>
                </c:pt>
                <c:pt idx="95">
                  <c:v>-1.1017270290421433</c:v>
                </c:pt>
              </c:numCache>
            </c:numRef>
          </c:yVal>
        </c:ser>
        <c:axId val="60754176"/>
        <c:axId val="61235584"/>
      </c:scatterChart>
      <c:valAx>
        <c:axId val="60754176"/>
        <c:scaling>
          <c:orientation val="minMax"/>
          <c:max val="4.5999999999999996"/>
          <c:min val="2.8"/>
        </c:scaling>
        <c:axPos val="b"/>
        <c:title>
          <c:tx>
            <c:rich>
              <a:bodyPr/>
              <a:lstStyle/>
              <a:p>
                <a:pPr>
                  <a:defRPr sz="1200"/>
                </a:pPr>
                <a:r>
                  <a:rPr lang="en-US" sz="1200"/>
                  <a:t>Ln Amplifiable Prey Abundance</a:t>
                </a:r>
              </a:p>
            </c:rich>
          </c:tx>
          <c:layout/>
        </c:title>
        <c:numFmt formatCode="General" sourceLinked="1"/>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61235584"/>
        <c:crossesAt val="-3.5"/>
        <c:crossBetween val="midCat"/>
      </c:valAx>
      <c:valAx>
        <c:axId val="61235584"/>
        <c:scaling>
          <c:orientation val="minMax"/>
          <c:max val="0"/>
          <c:min val="-3.5"/>
        </c:scaling>
        <c:axPos val="l"/>
        <c:title>
          <c:tx>
            <c:rich>
              <a:bodyPr rot="-5400000" vert="horz"/>
              <a:lstStyle/>
              <a:p>
                <a:pPr>
                  <a:defRPr sz="1200"/>
                </a:pPr>
                <a:r>
                  <a:rPr lang="en-US" sz="1200"/>
                  <a:t>Ln Predator-Target Prey Ratio</a:t>
                </a:r>
              </a:p>
            </c:rich>
          </c:tx>
          <c:layout/>
        </c:title>
        <c:numFmt formatCode="General" sourceLinked="1"/>
        <c:tickLblPos val="nextTo"/>
        <c:spPr>
          <a:ln>
            <a:solidFill>
              <a:schemeClr val="tx1"/>
            </a:solidFill>
          </a:ln>
        </c:spPr>
        <c:txPr>
          <a:bodyPr/>
          <a:lstStyle/>
          <a:p>
            <a:pPr>
              <a:defRPr sz="1200" b="1"/>
            </a:pPr>
            <a:endParaRPr lang="en-US"/>
          </a:p>
        </c:txPr>
        <c:crossAx val="60754176"/>
        <c:crossesAt val="2.8"/>
        <c:crossBetween val="midCat"/>
      </c:valAx>
    </c:plotArea>
    <c:plotVisOnly val="1"/>
    <c:dispBlanksAs val="gap"/>
  </c:chart>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wmf"/></Relationships>
</file>

<file path=ppt/drawings/drawing1.xml><?xml version="1.0" encoding="utf-8"?>
<c:userShapes xmlns:c="http://schemas.openxmlformats.org/drawingml/2006/chart">
  <cdr:relSizeAnchor xmlns:cdr="http://schemas.openxmlformats.org/drawingml/2006/chartDrawing">
    <cdr:from>
      <cdr:x>0.01173</cdr:x>
      <cdr:y>0.03245</cdr:y>
    </cdr:from>
    <cdr:to>
      <cdr:x>1</cdr:x>
      <cdr:y>0.74653</cdr:y>
    </cdr:to>
    <cdr:grpSp>
      <cdr:nvGrpSpPr>
        <cdr:cNvPr id="45" name="Group 4"/>
        <cdr:cNvGrpSpPr>
          <a:grpSpLocks xmlns:a="http://schemas.openxmlformats.org/drawingml/2006/main"/>
        </cdr:cNvGrpSpPr>
      </cdr:nvGrpSpPr>
      <cdr:grpSpPr bwMode="auto">
        <a:xfrm xmlns:a="http://schemas.openxmlformats.org/drawingml/2006/main">
          <a:off x="53630" y="89326"/>
          <a:ext cx="4518370" cy="1965666"/>
          <a:chOff x="9510" y="19104"/>
          <a:chExt cx="4524405" cy="1949761"/>
        </a:xfrm>
      </cdr:grpSpPr>
    </cdr:grpSp>
  </cdr:relSizeAnchor>
  <cdr:relSizeAnchor xmlns:cdr="http://schemas.openxmlformats.org/drawingml/2006/chartDrawing">
    <cdr:from>
      <cdr:x>0.01173</cdr:x>
      <cdr:y>0.03953</cdr:y>
    </cdr:from>
    <cdr:to>
      <cdr:x>0.97298</cdr:x>
      <cdr:y>0.77541</cdr:y>
    </cdr:to>
    <cdr:grpSp>
      <cdr:nvGrpSpPr>
        <cdr:cNvPr id="1270786" name="Group 4"/>
        <cdr:cNvGrpSpPr>
          <a:grpSpLocks xmlns:a="http://schemas.openxmlformats.org/drawingml/2006/main"/>
        </cdr:cNvGrpSpPr>
      </cdr:nvGrpSpPr>
      <cdr:grpSpPr bwMode="auto">
        <a:xfrm xmlns:a="http://schemas.openxmlformats.org/drawingml/2006/main">
          <a:off x="53630" y="108815"/>
          <a:ext cx="4394835" cy="2025675"/>
          <a:chOff x="9510" y="-118293"/>
          <a:chExt cx="4400720" cy="2087158"/>
        </a:xfrm>
      </cdr:grpSpPr>
      <cdr:sp macro="" textlink="">
        <cdr:nvSpPr>
          <cdr:cNvPr id="2" name="TextBox 1"/>
          <cdr:cNvSpPr txBox="1"/>
        </cdr:nvSpPr>
        <cdr:spPr>
          <a:xfrm xmlns:a="http://schemas.openxmlformats.org/drawingml/2006/main">
            <a:off x="2019440" y="1615195"/>
            <a:ext cx="2390790" cy="35367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200" b="1"/>
              <a:t>y=-4.97+0.852 x; R</a:t>
            </a:r>
            <a:r>
              <a:rPr lang="en-US" sz="1200" b="1" baseline="30000"/>
              <a:t>2</a:t>
            </a:r>
            <a:r>
              <a:rPr lang="en-US" sz="1200" b="1"/>
              <a:t>=0.33; p&lt;0.0001</a:t>
            </a:r>
          </a:p>
        </cdr:txBody>
      </cdr:sp>
      <cdr:sp macro="" textlink="">
        <cdr:nvSpPr>
          <cdr:cNvPr id="3" name="TextBox 2"/>
          <cdr:cNvSpPr txBox="1"/>
        </cdr:nvSpPr>
        <cdr:spPr>
          <a:xfrm xmlns:a="http://schemas.openxmlformats.org/drawingml/2006/main">
            <a:off x="9510" y="-118293"/>
            <a:ext cx="285750" cy="28675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smtClean="0"/>
              <a:t>B</a:t>
            </a:r>
            <a:endParaRPr lang="en-US" sz="1400" b="1" dirty="0"/>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1D2E22F-FE86-4AD5-8E07-28FB00C5333E}" type="datetimeFigureOut">
              <a:rPr lang="en-US"/>
              <a:pPr>
                <a:defRPr/>
              </a:pPr>
              <a:t>11/3/2010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47CBE13B-20AD-4213-B627-2C83C1444C3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plpnemweb.ucdavis.edu/nemaplex/Ecology/foodwebs.ht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plpnemweb.ucdavis.edu/nemaplex/Mangmnt/Biologic.ht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plpnemweb.ucdavis.edu/nemaplex/Ecology/foodwebs.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plpnemweb.ucdavis.edu/nemaplex/Mangmnt/Biologic.ht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plpnemweb.ucdavis.edu/nemaplex/Ecology/foodwebs.ht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plpnemweb.ucdavis.edu/nemaplex/Mangmnt/Biologic.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100" smtClean="0"/>
              <a:t>30 min talk</a:t>
            </a:r>
          </a:p>
          <a:p>
            <a:pPr>
              <a:lnSpc>
                <a:spcPct val="80000"/>
              </a:lnSpc>
            </a:pPr>
            <a:r>
              <a:rPr lang="en-US" sz="1100" smtClean="0"/>
              <a:t>Interactions:</a:t>
            </a:r>
          </a:p>
          <a:p>
            <a:pPr>
              <a:lnSpc>
                <a:spcPct val="80000"/>
              </a:lnSpc>
            </a:pPr>
            <a:r>
              <a:rPr lang="en-US" sz="1100" smtClean="0"/>
              <a:t>Nematodes affect other organisms, other organisms affect nematodes</a:t>
            </a:r>
          </a:p>
          <a:p>
            <a:pPr>
              <a:lnSpc>
                <a:spcPct val="80000"/>
              </a:lnSpc>
            </a:pPr>
            <a:r>
              <a:rPr lang="en-US" sz="1100" smtClean="0"/>
              <a:t>Nematodes feed on plants – plants provide food for nematodes.</a:t>
            </a:r>
          </a:p>
          <a:p>
            <a:pPr>
              <a:lnSpc>
                <a:spcPct val="80000"/>
              </a:lnSpc>
            </a:pPr>
            <a:r>
              <a:rPr lang="en-US" sz="1100" smtClean="0"/>
              <a:t>Nematodes feed on bacteria, nematodes farm bacteria – in soil, insects, </a:t>
            </a:r>
          </a:p>
          <a:p>
            <a:pPr>
              <a:lnSpc>
                <a:spcPct val="80000"/>
              </a:lnSpc>
            </a:pPr>
            <a:r>
              <a:rPr lang="en-US" sz="1100" smtClean="0"/>
              <a:t>bacteria feed nematodes, bacteria kill nematodes</a:t>
            </a:r>
          </a:p>
          <a:p>
            <a:pPr>
              <a:lnSpc>
                <a:spcPct val="80000"/>
              </a:lnSpc>
            </a:pPr>
            <a:r>
              <a:rPr lang="en-US" sz="1100" smtClean="0"/>
              <a:t>Nematodes feed on fungi and are fed upon by fungi.</a:t>
            </a:r>
          </a:p>
          <a:p>
            <a:pPr>
              <a:lnSpc>
                <a:spcPct val="80000"/>
              </a:lnSpc>
            </a:pPr>
            <a:r>
              <a:rPr lang="en-US" sz="1100" smtClean="0"/>
              <a:t>Nematodes feed on protozoa and microarthropods, tardigrades, mites, </a:t>
            </a:r>
          </a:p>
          <a:p>
            <a:pPr>
              <a:lnSpc>
                <a:spcPct val="80000"/>
              </a:lnSpc>
            </a:pPr>
            <a:r>
              <a:rPr lang="en-US" sz="1100" smtClean="0"/>
              <a:t>collembola and are fed upon</a:t>
            </a:r>
          </a:p>
          <a:p>
            <a:pPr>
              <a:lnSpc>
                <a:spcPct val="80000"/>
              </a:lnSpc>
            </a:pPr>
            <a:endParaRPr lang="en-US" sz="1100" smtClean="0"/>
          </a:p>
          <a:p>
            <a:pPr>
              <a:lnSpc>
                <a:spcPct val="80000"/>
              </a:lnSpc>
            </a:pPr>
            <a:r>
              <a:rPr lang="en-US" sz="1100" smtClean="0"/>
              <a:t>What are the ecosystem effects (effects on functions)?</a:t>
            </a:r>
          </a:p>
          <a:p>
            <a:pPr>
              <a:lnSpc>
                <a:spcPct val="80000"/>
              </a:lnSpc>
            </a:pPr>
            <a:r>
              <a:rPr lang="en-US" sz="1100" smtClean="0"/>
              <a:t>Enrichment</a:t>
            </a:r>
          </a:p>
          <a:p>
            <a:pPr>
              <a:lnSpc>
                <a:spcPct val="80000"/>
              </a:lnSpc>
            </a:pPr>
            <a:r>
              <a:rPr lang="en-US" sz="1100" smtClean="0"/>
              <a:t>Movement of and to resources</a:t>
            </a:r>
          </a:p>
          <a:p>
            <a:pPr>
              <a:lnSpc>
                <a:spcPct val="80000"/>
              </a:lnSpc>
            </a:pPr>
            <a:r>
              <a:rPr lang="en-US" sz="1100" smtClean="0"/>
              <a:t>Nutrient and carbon cycling</a:t>
            </a:r>
          </a:p>
          <a:p>
            <a:pPr>
              <a:lnSpc>
                <a:spcPct val="80000"/>
              </a:lnSpc>
            </a:pPr>
            <a:r>
              <a:rPr lang="en-US" sz="1100" smtClean="0"/>
              <a:t>Nutrient and carbon movement and sequestration</a:t>
            </a:r>
          </a:p>
          <a:p>
            <a:pPr>
              <a:lnSpc>
                <a:spcPct val="80000"/>
              </a:lnSpc>
            </a:pPr>
            <a:endParaRPr lang="en-US" sz="1100" smtClean="0"/>
          </a:p>
          <a:p>
            <a:pPr>
              <a:lnSpc>
                <a:spcPct val="80000"/>
              </a:lnSpc>
            </a:pPr>
            <a:r>
              <a:rPr lang="en-US" sz="1100" smtClean="0"/>
              <a:t>Effects on services?</a:t>
            </a:r>
          </a:p>
          <a:p>
            <a:pPr>
              <a:lnSpc>
                <a:spcPct val="80000"/>
              </a:lnSpc>
            </a:pPr>
            <a:endParaRPr lang="en-US" sz="1100" smtClean="0"/>
          </a:p>
          <a:p>
            <a:pPr>
              <a:lnSpc>
                <a:spcPct val="80000"/>
              </a:lnSpc>
            </a:pPr>
            <a:r>
              <a:rPr lang="en-US" sz="1100" smtClean="0"/>
              <a:t>Antagonists of nematodes occur in many groups of organisms that are components of the </a:t>
            </a:r>
            <a:r>
              <a:rPr lang="en-US" sz="1100" smtClean="0">
                <a:hlinkClick r:id="rId3" action="ppaction://hlinkfile"/>
              </a:rPr>
              <a:t>soil food web</a:t>
            </a:r>
            <a:r>
              <a:rPr lang="en-US" sz="1100" smtClean="0"/>
              <a:t>.  </a:t>
            </a:r>
          </a:p>
          <a:p>
            <a:pPr>
              <a:lnSpc>
                <a:spcPct val="80000"/>
              </a:lnSpc>
            </a:pPr>
            <a:r>
              <a:rPr lang="en-US" sz="1100" smtClean="0"/>
              <a:t>The interactions of many soil organisms results in biological buffering or regulation of the nematode population through the mechanisms of </a:t>
            </a:r>
            <a:r>
              <a:rPr lang="en-US" sz="1100" i="1" smtClean="0">
                <a:hlinkClick r:id="rId4" action="ppaction://hlinkfile"/>
              </a:rPr>
              <a:t>Exploitation</a:t>
            </a:r>
            <a:r>
              <a:rPr lang="en-US" sz="1100" smtClean="0"/>
              <a:t>, </a:t>
            </a:r>
            <a:r>
              <a:rPr lang="en-US" sz="1100" i="1" smtClean="0">
                <a:hlinkClick r:id="rId4" action="ppaction://hlinkfile"/>
              </a:rPr>
              <a:t>Competition</a:t>
            </a:r>
            <a:r>
              <a:rPr lang="en-US" sz="1100" smtClean="0"/>
              <a:t>, and </a:t>
            </a:r>
            <a:r>
              <a:rPr lang="en-US" sz="1100" i="1" smtClean="0">
                <a:hlinkClick r:id="rId4" action="ppaction://hlinkfile"/>
              </a:rPr>
              <a:t>Antibiosis</a:t>
            </a:r>
            <a:endParaRPr lang="en-US" sz="1100" smtClean="0"/>
          </a:p>
          <a:p>
            <a:pPr>
              <a:lnSpc>
                <a:spcPct val="80000"/>
              </a:lnSpc>
            </a:pPr>
            <a:endParaRPr lang="en-US" sz="1100" smtClean="0"/>
          </a:p>
        </p:txBody>
      </p:sp>
      <p:sp>
        <p:nvSpPr>
          <p:cNvPr id="419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1CE73D1-B7B7-4B07-8094-9D7A5845B67E}" type="slidenum">
              <a:rPr lang="en-US" sz="1200"/>
              <a:pPr algn="r"/>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a:defRPr/>
            </a:pPr>
            <a:r>
              <a:rPr lang="en-US" dirty="0" smtClean="0"/>
              <a:t>Interactions:</a:t>
            </a:r>
          </a:p>
          <a:p>
            <a:pPr>
              <a:defRPr/>
            </a:pPr>
            <a:r>
              <a:rPr lang="en-US" dirty="0" smtClean="0"/>
              <a:t>Nematodes affect other organisms, other organisms affect nematodes</a:t>
            </a:r>
          </a:p>
          <a:p>
            <a:pPr>
              <a:defRPr/>
            </a:pPr>
            <a:r>
              <a:rPr lang="en-US" dirty="0" smtClean="0"/>
              <a:t>Nematodes feed on plants – plants provide food for nematodes.</a:t>
            </a:r>
          </a:p>
          <a:p>
            <a:pPr>
              <a:defRPr/>
            </a:pPr>
            <a:r>
              <a:rPr lang="en-US" dirty="0" smtClean="0"/>
              <a:t>Nematodes feed on bacteria, nematodes farm bacteria – in soil, insects, </a:t>
            </a:r>
          </a:p>
          <a:p>
            <a:pPr>
              <a:defRPr/>
            </a:pPr>
            <a:r>
              <a:rPr lang="en-US" dirty="0" smtClean="0"/>
              <a:t>bacteria feed nematodes, bacteria kill nematodes</a:t>
            </a:r>
          </a:p>
          <a:p>
            <a:pPr>
              <a:defRPr/>
            </a:pPr>
            <a:r>
              <a:rPr lang="en-US" dirty="0" smtClean="0"/>
              <a:t>Nematodes feed on fungi and are fed upon by fungi.</a:t>
            </a:r>
          </a:p>
          <a:p>
            <a:pPr>
              <a:defRPr/>
            </a:pPr>
            <a:r>
              <a:rPr lang="en-US" dirty="0" smtClean="0"/>
              <a:t>Nematodes feed on protozoa and </a:t>
            </a:r>
            <a:r>
              <a:rPr lang="en-US" dirty="0" err="1" smtClean="0"/>
              <a:t>microarthropods</a:t>
            </a:r>
            <a:r>
              <a:rPr lang="en-US" dirty="0" smtClean="0"/>
              <a:t>, </a:t>
            </a:r>
            <a:r>
              <a:rPr lang="en-US" dirty="0" err="1" smtClean="0"/>
              <a:t>tardigrades</a:t>
            </a:r>
            <a:r>
              <a:rPr lang="en-US" dirty="0" smtClean="0"/>
              <a:t>, mites, </a:t>
            </a:r>
          </a:p>
          <a:p>
            <a:pPr>
              <a:defRPr/>
            </a:pPr>
            <a:r>
              <a:rPr lang="en-US" dirty="0" err="1" smtClean="0"/>
              <a:t>collembola</a:t>
            </a:r>
            <a:r>
              <a:rPr lang="en-US" dirty="0" smtClean="0"/>
              <a:t> and are fed upon</a:t>
            </a:r>
          </a:p>
          <a:p>
            <a:pPr>
              <a:defRPr/>
            </a:pPr>
            <a:endParaRPr lang="en-US" dirty="0" smtClean="0"/>
          </a:p>
          <a:p>
            <a:pPr>
              <a:defRPr/>
            </a:pPr>
            <a:r>
              <a:rPr lang="en-US" dirty="0" smtClean="0"/>
              <a:t>What are the ecosystem effects (effects on functions)?</a:t>
            </a:r>
          </a:p>
          <a:p>
            <a:pPr>
              <a:defRPr/>
            </a:pPr>
            <a:r>
              <a:rPr lang="en-US" dirty="0" smtClean="0"/>
              <a:t>Enrichment</a:t>
            </a:r>
          </a:p>
          <a:p>
            <a:pPr>
              <a:defRPr/>
            </a:pPr>
            <a:r>
              <a:rPr lang="en-US" dirty="0" smtClean="0"/>
              <a:t>Movement of and to resources</a:t>
            </a:r>
          </a:p>
          <a:p>
            <a:pPr>
              <a:defRPr/>
            </a:pPr>
            <a:r>
              <a:rPr lang="en-US" dirty="0" smtClean="0"/>
              <a:t>Nutrient and carbon cycling</a:t>
            </a:r>
          </a:p>
          <a:p>
            <a:pPr>
              <a:defRPr/>
            </a:pPr>
            <a:r>
              <a:rPr lang="en-US" dirty="0" smtClean="0"/>
              <a:t>Nutrient and carbon movement and sequestration</a:t>
            </a:r>
          </a:p>
          <a:p>
            <a:pPr>
              <a:defRPr/>
            </a:pPr>
            <a:endParaRPr lang="en-US" dirty="0" smtClean="0"/>
          </a:p>
          <a:p>
            <a:pPr>
              <a:defRPr/>
            </a:pPr>
            <a:r>
              <a:rPr lang="en-US" dirty="0" smtClean="0"/>
              <a:t>Effects on services?</a:t>
            </a:r>
          </a:p>
          <a:p>
            <a:pPr>
              <a:defRPr/>
            </a:pPr>
            <a:endParaRPr lang="en-US" dirty="0" smtClean="0"/>
          </a:p>
          <a:p>
            <a:pPr>
              <a:defRPr/>
            </a:pPr>
            <a:r>
              <a:rPr lang="en-US" dirty="0" smtClean="0"/>
              <a:t>Antagonists of nematodes occur in many groups of organisms that are components of the </a:t>
            </a:r>
            <a:r>
              <a:rPr lang="en-US" dirty="0" smtClean="0">
                <a:hlinkClick r:id="rId3" action="ppaction://hlinkfile"/>
              </a:rPr>
              <a:t>soil food web</a:t>
            </a:r>
            <a:r>
              <a:rPr lang="en-US" dirty="0" smtClean="0"/>
              <a:t>.  </a:t>
            </a:r>
          </a:p>
          <a:p>
            <a:pPr>
              <a:defRPr/>
            </a:pPr>
            <a:r>
              <a:rPr lang="en-US" dirty="0" smtClean="0"/>
              <a:t>The interactions of many soil organisms results in biological buffering or regulation of the nematode population through the mechanisms of </a:t>
            </a:r>
            <a:r>
              <a:rPr lang="en-US" i="1" dirty="0" smtClean="0">
                <a:hlinkClick r:id="rId4" action="ppaction://hlinkfile"/>
              </a:rPr>
              <a:t>Exploitation</a:t>
            </a:r>
            <a:r>
              <a:rPr lang="en-US" dirty="0" smtClean="0"/>
              <a:t>, </a:t>
            </a:r>
            <a:r>
              <a:rPr lang="en-US" i="1" dirty="0" smtClean="0">
                <a:hlinkClick r:id="rId4" action="ppaction://hlinkfile"/>
              </a:rPr>
              <a:t>Competition</a:t>
            </a:r>
            <a:r>
              <a:rPr lang="en-US" dirty="0" smtClean="0"/>
              <a:t>, and </a:t>
            </a:r>
            <a:r>
              <a:rPr lang="en-US" i="1" dirty="0" smtClean="0">
                <a:hlinkClick r:id="rId4" action="ppaction://hlinkfile"/>
              </a:rPr>
              <a:t>Antibiosis</a:t>
            </a:r>
            <a:endParaRPr lang="en-US" dirty="0" smtClean="0"/>
          </a:p>
          <a:p>
            <a:pPr>
              <a:defRPr/>
            </a:pPr>
            <a:endParaRPr lang="en-US" dirty="0"/>
          </a:p>
        </p:txBody>
      </p:sp>
      <p:sp>
        <p:nvSpPr>
          <p:cNvPr id="430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E00A896-39B7-4C82-AC35-3076CF86FCC2}" type="slidenum">
              <a:rPr lang="en-US" sz="1200"/>
              <a:pPr algn="r"/>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2D220AC-9A58-4BE8-A9E8-0D7DFF0DA0F2}" type="slidenum">
              <a:rPr lang="en-US" sz="1200"/>
              <a:pPr algn="r"/>
              <a:t>12</a:t>
            </a:fld>
            <a:endParaRPr lang="en-US" sz="120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4D4340-6E9F-4AC7-AC78-35D14988250F}" type="slidenum">
              <a:rPr lang="en-US" sz="1200"/>
              <a:pPr algn="r"/>
              <a:t>14</a:t>
            </a:fld>
            <a:endParaRPr lang="en-US" sz="120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We expected to have greater suppressiveness in samples with higher abundances of P and O. But predation depended not on the abundance of the high trophic levels but on the ratio of predator/prey, following a density-dependent function. Suppressiveness is optimized when predator/prey ratio is high; so few preys are available for each predator. When the biomass of prey is very high, suppressiveness in reduced. In agricultural fields, where fertilizers and organic matter are incorporated to the soil, the consequent increase of microbial populations are used by microbial-feeders to increase their population size, and this relationship is altered. When many other prey are available, the predation pressure on the target nematode reduces.</a:t>
            </a:r>
          </a:p>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09DBDF-B07B-4C3E-BCB8-96FA41E18F4E}" type="slidenum">
              <a:rPr lang="en-US" sz="1200"/>
              <a:pPr algn="r"/>
              <a:t>18</a:t>
            </a:fld>
            <a:endParaRPr lang="en-US" sz="1200"/>
          </a:p>
        </p:txBody>
      </p:sp>
      <p:sp>
        <p:nvSpPr>
          <p:cNvPr id="46083" name="Slide Image Placeholder 1"/>
          <p:cNvSpPr>
            <a:spLocks noGrp="1" noRot="1" noChangeAspect="1" noTextEdit="1"/>
          </p:cNvSpPr>
          <p:nvPr>
            <p:ph type="sldImg"/>
          </p:nvPr>
        </p:nvSpPr>
        <p:spPr bwMode="auto">
          <a:noFill/>
          <a:ln>
            <a:solidFill>
              <a:srgbClr val="000000"/>
            </a:solidFill>
            <a:miter lim="800000"/>
            <a:headEnd/>
            <a:tailEnd/>
          </a:ln>
        </p:spPr>
      </p:sp>
      <p:sp>
        <p:nvSpPr>
          <p:cNvPr id="4608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charset="0"/>
            </a:endParaRPr>
          </a:p>
        </p:txBody>
      </p:sp>
      <p:sp>
        <p:nvSpPr>
          <p:cNvPr id="4608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7D75FA0-83E9-43EB-B800-DAA5D1ACB25D}" type="slidenum">
              <a:rPr lang="en-US" sz="1200"/>
              <a:pPr algn="r"/>
              <a:t>18</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BBD9291-6B73-4E5F-9DD5-815A1F1060EA}" type="slidenum">
              <a:rPr lang="en-US" sz="1200"/>
              <a:pPr algn="r"/>
              <a:t>25</a:t>
            </a:fld>
            <a:endParaRPr lang="en-US" sz="1200"/>
          </a:p>
        </p:txBody>
      </p:sp>
      <p:sp>
        <p:nvSpPr>
          <p:cNvPr id="47107" name="Slide Image Placeholder 1"/>
          <p:cNvSpPr>
            <a:spLocks noGrp="1" noRot="1" noChangeAspect="1" noTextEdit="1"/>
          </p:cNvSpPr>
          <p:nvPr>
            <p:ph type="sldImg"/>
          </p:nvPr>
        </p:nvSpPr>
        <p:spPr bwMode="auto">
          <a:noFill/>
          <a:ln>
            <a:solidFill>
              <a:srgbClr val="000000"/>
            </a:solidFill>
            <a:miter lim="800000"/>
            <a:headEnd/>
            <a:tailEnd/>
          </a:ln>
        </p:spPr>
      </p:sp>
      <p:sp>
        <p:nvSpPr>
          <p:cNvPr id="4710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US" sz="1100" smtClean="0">
                <a:latin typeface="Arial" charset="0"/>
              </a:rPr>
              <a:t>20 min talk</a:t>
            </a:r>
          </a:p>
          <a:p>
            <a:pPr eaLnBrk="1" hangingPunct="1">
              <a:lnSpc>
                <a:spcPct val="80000"/>
              </a:lnSpc>
            </a:pPr>
            <a:r>
              <a:rPr lang="en-US" sz="1100" smtClean="0">
                <a:latin typeface="Arial" charset="0"/>
              </a:rPr>
              <a:t>Interactions:</a:t>
            </a:r>
          </a:p>
          <a:p>
            <a:pPr eaLnBrk="1" hangingPunct="1">
              <a:lnSpc>
                <a:spcPct val="80000"/>
              </a:lnSpc>
            </a:pPr>
            <a:r>
              <a:rPr lang="en-US" sz="1100" smtClean="0">
                <a:latin typeface="Arial" charset="0"/>
              </a:rPr>
              <a:t>Nematodes affect other organisms, other organisms affect nematodes</a:t>
            </a:r>
          </a:p>
          <a:p>
            <a:pPr eaLnBrk="1" hangingPunct="1">
              <a:lnSpc>
                <a:spcPct val="80000"/>
              </a:lnSpc>
            </a:pPr>
            <a:r>
              <a:rPr lang="en-US" sz="1100" smtClean="0">
                <a:latin typeface="Arial" charset="0"/>
              </a:rPr>
              <a:t>Nematodes feed on plants – plants provide food for nematodes.</a:t>
            </a:r>
          </a:p>
          <a:p>
            <a:pPr eaLnBrk="1" hangingPunct="1">
              <a:lnSpc>
                <a:spcPct val="80000"/>
              </a:lnSpc>
            </a:pPr>
            <a:r>
              <a:rPr lang="en-US" sz="1100" smtClean="0">
                <a:latin typeface="Arial" charset="0"/>
              </a:rPr>
              <a:t>Nematodes feed on bacteria, nematodes farm bacteria – in soil, insects, </a:t>
            </a:r>
          </a:p>
          <a:p>
            <a:pPr eaLnBrk="1" hangingPunct="1">
              <a:lnSpc>
                <a:spcPct val="80000"/>
              </a:lnSpc>
            </a:pPr>
            <a:r>
              <a:rPr lang="en-US" sz="1100" smtClean="0">
                <a:latin typeface="Arial" charset="0"/>
              </a:rPr>
              <a:t>bacteria feed nematodes, bacteria kill nematodes</a:t>
            </a:r>
          </a:p>
          <a:p>
            <a:pPr eaLnBrk="1" hangingPunct="1">
              <a:lnSpc>
                <a:spcPct val="80000"/>
              </a:lnSpc>
            </a:pPr>
            <a:r>
              <a:rPr lang="en-US" sz="1100" smtClean="0">
                <a:latin typeface="Arial" charset="0"/>
              </a:rPr>
              <a:t>Nematodes feed on fungi and are fed upon by fungi.</a:t>
            </a:r>
          </a:p>
          <a:p>
            <a:pPr eaLnBrk="1" hangingPunct="1">
              <a:lnSpc>
                <a:spcPct val="80000"/>
              </a:lnSpc>
            </a:pPr>
            <a:r>
              <a:rPr lang="en-US" sz="1100" smtClean="0">
                <a:latin typeface="Arial" charset="0"/>
              </a:rPr>
              <a:t>Nematodes feed on protozoa and microarthropods, tardigrades, mites, </a:t>
            </a:r>
          </a:p>
          <a:p>
            <a:pPr eaLnBrk="1" hangingPunct="1">
              <a:lnSpc>
                <a:spcPct val="80000"/>
              </a:lnSpc>
            </a:pPr>
            <a:r>
              <a:rPr lang="en-US" sz="1100" smtClean="0">
                <a:latin typeface="Arial" charset="0"/>
              </a:rPr>
              <a:t>collembola and are fed upon</a:t>
            </a:r>
          </a:p>
          <a:p>
            <a:pPr eaLnBrk="1" hangingPunct="1">
              <a:lnSpc>
                <a:spcPct val="80000"/>
              </a:lnSpc>
            </a:pPr>
            <a:endParaRPr lang="en-US" sz="1100" smtClean="0">
              <a:latin typeface="Arial" charset="0"/>
            </a:endParaRPr>
          </a:p>
          <a:p>
            <a:pPr eaLnBrk="1" hangingPunct="1">
              <a:lnSpc>
                <a:spcPct val="80000"/>
              </a:lnSpc>
            </a:pPr>
            <a:r>
              <a:rPr lang="en-US" sz="1100" smtClean="0">
                <a:latin typeface="Arial" charset="0"/>
              </a:rPr>
              <a:t>What are the ecosystem effects (effects on functions)?</a:t>
            </a:r>
          </a:p>
          <a:p>
            <a:pPr eaLnBrk="1" hangingPunct="1">
              <a:lnSpc>
                <a:spcPct val="80000"/>
              </a:lnSpc>
            </a:pPr>
            <a:r>
              <a:rPr lang="en-US" sz="1100" smtClean="0">
                <a:latin typeface="Arial" charset="0"/>
              </a:rPr>
              <a:t>Enrichment</a:t>
            </a:r>
          </a:p>
          <a:p>
            <a:pPr eaLnBrk="1" hangingPunct="1">
              <a:lnSpc>
                <a:spcPct val="80000"/>
              </a:lnSpc>
            </a:pPr>
            <a:r>
              <a:rPr lang="en-US" sz="1100" smtClean="0">
                <a:latin typeface="Arial" charset="0"/>
              </a:rPr>
              <a:t>Movement of and to resources</a:t>
            </a:r>
          </a:p>
          <a:p>
            <a:pPr eaLnBrk="1" hangingPunct="1">
              <a:lnSpc>
                <a:spcPct val="80000"/>
              </a:lnSpc>
            </a:pPr>
            <a:r>
              <a:rPr lang="en-US" sz="1100" smtClean="0">
                <a:latin typeface="Arial" charset="0"/>
              </a:rPr>
              <a:t>Nutrient and carbon cycling</a:t>
            </a:r>
          </a:p>
          <a:p>
            <a:pPr eaLnBrk="1" hangingPunct="1">
              <a:lnSpc>
                <a:spcPct val="80000"/>
              </a:lnSpc>
            </a:pPr>
            <a:r>
              <a:rPr lang="en-US" sz="1100" smtClean="0">
                <a:latin typeface="Arial" charset="0"/>
              </a:rPr>
              <a:t>Nutrient and carbon movement and sequestration</a:t>
            </a:r>
          </a:p>
          <a:p>
            <a:pPr eaLnBrk="1" hangingPunct="1">
              <a:lnSpc>
                <a:spcPct val="80000"/>
              </a:lnSpc>
            </a:pPr>
            <a:endParaRPr lang="en-US" sz="1100" smtClean="0">
              <a:latin typeface="Arial" charset="0"/>
            </a:endParaRPr>
          </a:p>
          <a:p>
            <a:pPr eaLnBrk="1" hangingPunct="1">
              <a:lnSpc>
                <a:spcPct val="80000"/>
              </a:lnSpc>
            </a:pPr>
            <a:r>
              <a:rPr lang="en-US" sz="1100" smtClean="0">
                <a:latin typeface="Arial" charset="0"/>
              </a:rPr>
              <a:t>Effects on services?</a:t>
            </a:r>
          </a:p>
          <a:p>
            <a:pPr eaLnBrk="1" hangingPunct="1">
              <a:lnSpc>
                <a:spcPct val="80000"/>
              </a:lnSpc>
            </a:pPr>
            <a:endParaRPr lang="en-US" sz="1100" smtClean="0">
              <a:latin typeface="Arial" charset="0"/>
            </a:endParaRPr>
          </a:p>
          <a:p>
            <a:pPr eaLnBrk="1" hangingPunct="1">
              <a:lnSpc>
                <a:spcPct val="80000"/>
              </a:lnSpc>
            </a:pPr>
            <a:r>
              <a:rPr lang="en-US" sz="1100" smtClean="0">
                <a:latin typeface="Arial" charset="0"/>
              </a:rPr>
              <a:t>Antagonists of nematodes occur in many groups of organisms that are components of the </a:t>
            </a:r>
            <a:r>
              <a:rPr lang="en-US" sz="1100" smtClean="0">
                <a:latin typeface="Arial" charset="0"/>
                <a:hlinkClick r:id="rId3" action="ppaction://hlinkfile"/>
              </a:rPr>
              <a:t>soil food web</a:t>
            </a:r>
            <a:r>
              <a:rPr lang="en-US" sz="1100" smtClean="0">
                <a:latin typeface="Arial" charset="0"/>
              </a:rPr>
              <a:t>.  </a:t>
            </a:r>
          </a:p>
          <a:p>
            <a:pPr eaLnBrk="1" hangingPunct="1">
              <a:lnSpc>
                <a:spcPct val="80000"/>
              </a:lnSpc>
            </a:pPr>
            <a:r>
              <a:rPr lang="en-US" sz="1100" smtClean="0">
                <a:latin typeface="Arial" charset="0"/>
              </a:rPr>
              <a:t>The interactions of many soil organisms results in biological buffering or regulation of the nematode population through the mechanisms of </a:t>
            </a:r>
            <a:r>
              <a:rPr lang="en-US" sz="1100" i="1" smtClean="0">
                <a:latin typeface="Arial" charset="0"/>
                <a:hlinkClick r:id="rId4" action="ppaction://hlinkfile"/>
              </a:rPr>
              <a:t>Exploitation</a:t>
            </a:r>
            <a:r>
              <a:rPr lang="en-US" sz="1100" smtClean="0">
                <a:latin typeface="Arial" charset="0"/>
              </a:rPr>
              <a:t>, </a:t>
            </a:r>
            <a:r>
              <a:rPr lang="en-US" sz="1100" i="1" smtClean="0">
                <a:latin typeface="Arial" charset="0"/>
                <a:hlinkClick r:id="rId4" action="ppaction://hlinkfile"/>
              </a:rPr>
              <a:t>Competition</a:t>
            </a:r>
            <a:r>
              <a:rPr lang="en-US" sz="1100" smtClean="0">
                <a:latin typeface="Arial" charset="0"/>
              </a:rPr>
              <a:t>, and </a:t>
            </a:r>
            <a:r>
              <a:rPr lang="en-US" sz="1100" i="1" smtClean="0">
                <a:latin typeface="Arial" charset="0"/>
                <a:hlinkClick r:id="rId4" action="ppaction://hlinkfile"/>
              </a:rPr>
              <a:t>Antibiosis</a:t>
            </a:r>
            <a:endParaRPr lang="en-US" sz="1100" smtClean="0">
              <a:latin typeface="Arial" charset="0"/>
            </a:endParaRPr>
          </a:p>
          <a:p>
            <a:pPr eaLnBrk="1" hangingPunct="1">
              <a:lnSpc>
                <a:spcPct val="80000"/>
              </a:lnSpc>
            </a:pPr>
            <a:endParaRPr lang="en-US" sz="1100" smtClean="0">
              <a:latin typeface="Arial" charset="0"/>
            </a:endParaRPr>
          </a:p>
        </p:txBody>
      </p:sp>
      <p:sp>
        <p:nvSpPr>
          <p:cNvPr id="4710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31C59BB-02CE-4A69-9464-FB8AED8E23F5}" type="slidenum">
              <a:rPr lang="en-US" sz="1200"/>
              <a:pPr algn="r"/>
              <a:t>25</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EC9CAB4-492A-4688-96A6-6D0075BA215D}" type="datetimeFigureOut">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DBCF8D-BFA5-4D58-9396-B0FA6A4E378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FAD48A-7C95-4276-AC0C-E066AFAC4DF8}" type="datetimeFigureOut">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5E0B0A-BF5C-4783-BCFB-23BE016C305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87334E-0D77-415C-9D16-792661C0C43D}" type="datetimeFigureOut">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FA7F5F-DE79-4ED2-BBCF-4C7C8788C1F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C574EE6E-E4A5-4C5D-A2EA-22AD02CF61E8}" type="datetimeFigureOut">
              <a:rPr lang="en-US"/>
              <a:pPr>
                <a:defRPr/>
              </a:pPr>
              <a:t>11/3/2010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E50A2D0-156F-4A7B-8B2F-15DDC1619D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9499C3-989F-4A4F-9608-EB286A7E3B5F}" type="datetimeFigureOut">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764C10-31E4-45CB-8C00-0B91705DC44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678562-8D33-4D2B-802B-27C023403822}" type="datetimeFigureOut">
              <a:rPr lang="en-US"/>
              <a:pPr>
                <a:defRPr/>
              </a:pPr>
              <a:t>11/3/2010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9E8B04-2DE7-4AEC-B899-5CBF4FC2F1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934C9A-B407-401A-A4F7-BC65C8E9F35A}" type="datetimeFigureOut">
              <a:rPr lang="en-US"/>
              <a:pPr>
                <a:defRPr/>
              </a:pPr>
              <a:t>11/3/2010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6DF1B9-964C-4EE7-B5AB-C033D322DFA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76252B-261E-4C7B-A43F-2C4351F4CCB9}" type="datetimeFigureOut">
              <a:rPr lang="en-US"/>
              <a:pPr>
                <a:defRPr/>
              </a:pPr>
              <a:t>11/3/2010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B35EA4-840E-4B90-A401-61B727BCD3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503F80-F3EE-4B84-AE54-0A537AFE56DC}" type="datetimeFigureOut">
              <a:rPr lang="en-US"/>
              <a:pPr>
                <a:defRPr/>
              </a:pPr>
              <a:t>11/3/2010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40E22B-C0F8-4784-8BB7-B9F7C346F07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26D084-33B9-4E18-905B-CED9562FE375}" type="datetimeFigureOut">
              <a:rPr lang="en-US"/>
              <a:pPr>
                <a:defRPr/>
              </a:pPr>
              <a:t>11/3/2010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8C403C-95FF-4FAB-8385-FF53CD392DE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D31CD8-9A69-446D-97FF-79334C2A15DF}" type="datetimeFigureOut">
              <a:rPr lang="en-US"/>
              <a:pPr>
                <a:defRPr/>
              </a:pPr>
              <a:t>11/3/2010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EC35CE-6F56-4365-BE09-569EFEE85D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0AC2DE-8312-40A6-B2E8-A649B2EAF82D}" type="datetimeFigureOut">
              <a:rPr lang="en-US"/>
              <a:pPr>
                <a:defRPr/>
              </a:pPr>
              <a:t>11/3/2010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8C92C2-5C23-485E-B842-D274BF0DD8F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9246911-FEFE-4A79-BB82-29E93485777D}" type="datetimeFigureOut">
              <a:rPr lang="en-US"/>
              <a:pPr>
                <a:defRPr/>
              </a:pPr>
              <a:t>11/3/2010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E3DC24D-BEBF-4545-8715-ACCF11EC5B2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wmf"/><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Microsoft_Office_Excel_97-2003_Worksheet2.xls"/><Relationship Id="rId5" Type="http://schemas.openxmlformats.org/officeDocument/2006/relationships/oleObject" Target="../embeddings/Microsoft_Office_Excel_97-2003_Worksheet1.xls"/><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5.jpeg"/><Relationship Id="rId5" Type="http://schemas.openxmlformats.org/officeDocument/2006/relationships/hyperlink" Target="http://equinox.unr.edu/homepage/kpingram/oak%20grove.jpg" TargetMode="Externa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jpeg"/><Relationship Id="rId9"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Group.jpg"/>
          <p:cNvPicPr>
            <a:picLocks noChangeAspect="1"/>
          </p:cNvPicPr>
          <p:nvPr/>
        </p:nvPicPr>
        <p:blipFill>
          <a:blip r:embed="rId3" cstate="print">
            <a:lum bright="14000"/>
          </a:blip>
          <a:srcRect/>
          <a:stretch>
            <a:fillRect/>
          </a:stretch>
        </p:blipFill>
        <p:spPr bwMode="auto">
          <a:xfrm>
            <a:off x="0" y="0"/>
            <a:ext cx="9144000" cy="6858000"/>
          </a:xfrm>
          <a:prstGeom prst="rect">
            <a:avLst/>
          </a:prstGeom>
          <a:noFill/>
          <a:ln w="9525">
            <a:noFill/>
            <a:miter lim="800000"/>
            <a:headEnd/>
            <a:tailEnd/>
          </a:ln>
        </p:spPr>
      </p:pic>
      <p:sp>
        <p:nvSpPr>
          <p:cNvPr id="7172" name="Subtitle 2"/>
          <p:cNvSpPr txBox="1">
            <a:spLocks/>
          </p:cNvSpPr>
          <p:nvPr/>
        </p:nvSpPr>
        <p:spPr bwMode="auto">
          <a:xfrm>
            <a:off x="1371600" y="4876800"/>
            <a:ext cx="6400800" cy="1981200"/>
          </a:xfrm>
          <a:prstGeom prst="rect">
            <a:avLst/>
          </a:prstGeom>
          <a:solidFill>
            <a:srgbClr val="FFCC66">
              <a:alpha val="70195"/>
            </a:srgbClr>
          </a:solidFill>
          <a:ln w="9525">
            <a:noFill/>
            <a:miter lim="800000"/>
            <a:headEnd/>
            <a:tailEnd/>
          </a:ln>
        </p:spPr>
        <p:txBody>
          <a:bodyPr/>
          <a:lstStyle/>
          <a:p>
            <a:pPr marL="342900" indent="-342900" algn="ctr">
              <a:lnSpc>
                <a:spcPct val="80000"/>
              </a:lnSpc>
              <a:spcBef>
                <a:spcPct val="20000"/>
              </a:spcBef>
            </a:pPr>
            <a:endParaRPr lang="en-US" sz="800" b="1" dirty="0">
              <a:latin typeface="Calibri" pitchFamily="34" charset="0"/>
            </a:endParaRPr>
          </a:p>
          <a:p>
            <a:pPr marL="342900" indent="-342900" algn="ctr">
              <a:lnSpc>
                <a:spcPct val="80000"/>
              </a:lnSpc>
              <a:spcBef>
                <a:spcPct val="20000"/>
              </a:spcBef>
            </a:pPr>
            <a:r>
              <a:rPr lang="en-US" sz="2700" b="1" dirty="0">
                <a:latin typeface="Calibri" pitchFamily="34" charset="0"/>
              </a:rPr>
              <a:t>Howard Ferris</a:t>
            </a:r>
          </a:p>
          <a:p>
            <a:pPr marL="342900" indent="-342900" algn="ctr">
              <a:lnSpc>
                <a:spcPct val="80000"/>
              </a:lnSpc>
              <a:spcBef>
                <a:spcPct val="20000"/>
              </a:spcBef>
            </a:pPr>
            <a:r>
              <a:rPr lang="en-US" sz="2700" b="1" dirty="0">
                <a:latin typeface="Calibri" pitchFamily="34" charset="0"/>
              </a:rPr>
              <a:t>Department of </a:t>
            </a:r>
            <a:r>
              <a:rPr lang="en-US" sz="2700" b="1" dirty="0" err="1">
                <a:latin typeface="Calibri" pitchFamily="34" charset="0"/>
              </a:rPr>
              <a:t>Nematology</a:t>
            </a:r>
            <a:endParaRPr lang="en-US" sz="2700" b="1" dirty="0">
              <a:latin typeface="Calibri" pitchFamily="34" charset="0"/>
            </a:endParaRPr>
          </a:p>
          <a:p>
            <a:pPr marL="342900" indent="-342900" algn="ctr">
              <a:lnSpc>
                <a:spcPct val="80000"/>
              </a:lnSpc>
              <a:spcBef>
                <a:spcPct val="20000"/>
              </a:spcBef>
            </a:pPr>
            <a:r>
              <a:rPr lang="en-US" sz="2700" b="1" dirty="0">
                <a:latin typeface="Calibri" pitchFamily="34" charset="0"/>
              </a:rPr>
              <a:t>University of California, Davis</a:t>
            </a:r>
          </a:p>
          <a:p>
            <a:pPr marL="342900" indent="-342900" algn="ctr">
              <a:lnSpc>
                <a:spcPct val="80000"/>
              </a:lnSpc>
              <a:spcBef>
                <a:spcPct val="20000"/>
              </a:spcBef>
            </a:pPr>
            <a:r>
              <a:rPr lang="en-US" sz="2700" b="1" dirty="0" smtClean="0">
                <a:latin typeface="Calibri" pitchFamily="34" charset="0"/>
              </a:rPr>
              <a:t>November, 2010</a:t>
            </a:r>
            <a:endParaRPr lang="en-US" sz="2700" b="1" dirty="0">
              <a:latin typeface="Calibri" pitchFamily="34" charset="0"/>
            </a:endParaRPr>
          </a:p>
        </p:txBody>
      </p:sp>
      <p:sp>
        <p:nvSpPr>
          <p:cNvPr id="5" name="TextBox 4"/>
          <p:cNvSpPr txBox="1"/>
          <p:nvPr/>
        </p:nvSpPr>
        <p:spPr>
          <a:xfrm>
            <a:off x="1828800" y="1981200"/>
            <a:ext cx="5638800" cy="1754326"/>
          </a:xfrm>
          <a:prstGeom prst="rect">
            <a:avLst/>
          </a:prstGeom>
          <a:solidFill>
            <a:srgbClr val="FFCC66"/>
          </a:solidFill>
        </p:spPr>
        <p:txBody>
          <a:bodyPr wrap="square" rtlCol="0">
            <a:spAutoFit/>
          </a:bodyPr>
          <a:lstStyle/>
          <a:p>
            <a:pPr algn="ctr"/>
            <a:r>
              <a:rPr lang="en-US" sz="3600" b="1" dirty="0" smtClean="0"/>
              <a:t>Stewardship</a:t>
            </a:r>
          </a:p>
          <a:p>
            <a:pPr algn="ctr"/>
            <a:r>
              <a:rPr lang="en-US" sz="3600" b="1" dirty="0" smtClean="0"/>
              <a:t>of</a:t>
            </a:r>
          </a:p>
          <a:p>
            <a:pPr algn="ctr"/>
            <a:r>
              <a:rPr lang="en-US" sz="3600" b="1" dirty="0" smtClean="0"/>
              <a:t>Soil Ecosystem Services</a:t>
            </a: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1447800" y="2971800"/>
            <a:ext cx="6324600" cy="3733800"/>
            <a:chOff x="1776" y="1776"/>
            <a:chExt cx="3984" cy="2544"/>
          </a:xfrm>
        </p:grpSpPr>
        <p:sp>
          <p:nvSpPr>
            <p:cNvPr id="12301" name="Rectangle 12"/>
            <p:cNvSpPr>
              <a:spLocks noChangeArrowheads="1"/>
            </p:cNvSpPr>
            <p:nvPr/>
          </p:nvSpPr>
          <p:spPr bwMode="auto">
            <a:xfrm>
              <a:off x="1824" y="1776"/>
              <a:ext cx="3840" cy="192"/>
            </a:xfrm>
            <a:prstGeom prst="rect">
              <a:avLst/>
            </a:prstGeom>
            <a:solidFill>
              <a:schemeClr val="bg1"/>
            </a:solidFill>
            <a:ln w="9525">
              <a:noFill/>
              <a:miter lim="800000"/>
              <a:headEnd/>
              <a:tailEnd/>
            </a:ln>
          </p:spPr>
          <p:txBody>
            <a:bodyPr wrap="none" anchor="ctr"/>
            <a:lstStyle/>
            <a:p>
              <a:endParaRPr lang="en-US" sz="2800"/>
            </a:p>
          </p:txBody>
        </p:sp>
        <p:pic>
          <p:nvPicPr>
            <p:cNvPr id="12302" name="Picture 11"/>
            <p:cNvPicPr>
              <a:picLocks noChangeAspect="1" noChangeArrowheads="1"/>
            </p:cNvPicPr>
            <p:nvPr/>
          </p:nvPicPr>
          <p:blipFill>
            <a:blip r:embed="rId2" cstate="print"/>
            <a:srcRect t="6555"/>
            <a:stretch>
              <a:fillRect/>
            </a:stretch>
          </p:blipFill>
          <p:spPr bwMode="auto">
            <a:xfrm>
              <a:off x="1776" y="1968"/>
              <a:ext cx="3984" cy="2352"/>
            </a:xfrm>
            <a:prstGeom prst="rect">
              <a:avLst/>
            </a:prstGeom>
            <a:noFill/>
            <a:ln w="9525">
              <a:noFill/>
              <a:miter lim="800000"/>
              <a:headEnd/>
              <a:tailEnd/>
            </a:ln>
          </p:spPr>
        </p:pic>
      </p:grpSp>
      <p:sp>
        <p:nvSpPr>
          <p:cNvPr id="12291" name="Rectangle 2"/>
          <p:cNvSpPr>
            <a:spLocks noChangeArrowheads="1"/>
          </p:cNvSpPr>
          <p:nvPr/>
        </p:nvSpPr>
        <p:spPr bwMode="auto">
          <a:xfrm>
            <a:off x="0" y="0"/>
            <a:ext cx="6400800" cy="838200"/>
          </a:xfrm>
          <a:prstGeom prst="rect">
            <a:avLst/>
          </a:prstGeom>
          <a:noFill/>
          <a:ln w="9525">
            <a:noFill/>
            <a:miter lim="800000"/>
            <a:headEnd/>
            <a:tailEnd/>
          </a:ln>
        </p:spPr>
        <p:txBody>
          <a:bodyPr anchor="ctr"/>
          <a:lstStyle/>
          <a:p>
            <a:pPr algn="ctr"/>
            <a:r>
              <a:rPr lang="en-US" sz="2000">
                <a:solidFill>
                  <a:schemeClr val="tx2"/>
                </a:solidFill>
              </a:rPr>
              <a:t>Distribution of organisms to new resources</a:t>
            </a:r>
          </a:p>
        </p:txBody>
      </p:sp>
      <p:sp>
        <p:nvSpPr>
          <p:cNvPr id="12292" name="Rectangle 3"/>
          <p:cNvSpPr>
            <a:spLocks noChangeArrowheads="1"/>
          </p:cNvSpPr>
          <p:nvPr/>
        </p:nvSpPr>
        <p:spPr bwMode="auto">
          <a:xfrm>
            <a:off x="0" y="685800"/>
            <a:ext cx="7467600" cy="381000"/>
          </a:xfrm>
          <a:prstGeom prst="rect">
            <a:avLst/>
          </a:prstGeom>
          <a:noFill/>
          <a:ln w="9525">
            <a:noFill/>
            <a:miter lim="800000"/>
            <a:headEnd/>
            <a:tailEnd/>
          </a:ln>
        </p:spPr>
        <p:txBody>
          <a:bodyPr anchor="ctr"/>
          <a:lstStyle/>
          <a:p>
            <a:r>
              <a:rPr lang="en-US">
                <a:solidFill>
                  <a:srgbClr val="0000CC"/>
                </a:solidFill>
              </a:rPr>
              <a:t>  bacteria and bacterivore nematodes</a:t>
            </a:r>
          </a:p>
        </p:txBody>
      </p:sp>
      <p:pic>
        <p:nvPicPr>
          <p:cNvPr id="12293" name="Picture 4" descr="lb-23-3-ok"/>
          <p:cNvPicPr>
            <a:picLocks noChangeAspect="1" noChangeArrowheads="1"/>
          </p:cNvPicPr>
          <p:nvPr/>
        </p:nvPicPr>
        <p:blipFill>
          <a:blip r:embed="rId3" cstate="print"/>
          <a:srcRect/>
          <a:stretch>
            <a:fillRect/>
          </a:stretch>
        </p:blipFill>
        <p:spPr bwMode="auto">
          <a:xfrm>
            <a:off x="1066800" y="1201738"/>
            <a:ext cx="1530350" cy="1600200"/>
          </a:xfrm>
          <a:prstGeom prst="rect">
            <a:avLst/>
          </a:prstGeom>
          <a:noFill/>
          <a:ln w="9525">
            <a:noFill/>
            <a:miter lim="800000"/>
            <a:headEnd/>
            <a:tailEnd/>
          </a:ln>
        </p:spPr>
      </p:pic>
      <p:pic>
        <p:nvPicPr>
          <p:cNvPr id="12294" name="Picture 6" descr="lb-23-11"/>
          <p:cNvPicPr>
            <a:picLocks noChangeAspect="1" noChangeArrowheads="1"/>
          </p:cNvPicPr>
          <p:nvPr/>
        </p:nvPicPr>
        <p:blipFill>
          <a:blip r:embed="rId4" cstate="print"/>
          <a:srcRect/>
          <a:stretch>
            <a:fillRect/>
          </a:stretch>
        </p:blipFill>
        <p:spPr bwMode="auto">
          <a:xfrm>
            <a:off x="3879850" y="1201738"/>
            <a:ext cx="1530350" cy="1600200"/>
          </a:xfrm>
          <a:prstGeom prst="rect">
            <a:avLst/>
          </a:prstGeom>
          <a:noFill/>
          <a:ln w="9525">
            <a:noFill/>
            <a:miter lim="800000"/>
            <a:headEnd/>
            <a:tailEnd/>
          </a:ln>
        </p:spPr>
      </p:pic>
      <p:pic>
        <p:nvPicPr>
          <p:cNvPr id="12295" name="Picture 7" descr="lb-23-19-ok"/>
          <p:cNvPicPr>
            <a:picLocks noChangeAspect="1" noChangeArrowheads="1"/>
          </p:cNvPicPr>
          <p:nvPr/>
        </p:nvPicPr>
        <p:blipFill>
          <a:blip r:embed="rId5" cstate="print"/>
          <a:srcRect/>
          <a:stretch>
            <a:fillRect/>
          </a:stretch>
        </p:blipFill>
        <p:spPr bwMode="auto">
          <a:xfrm>
            <a:off x="6705600" y="1201738"/>
            <a:ext cx="1454150" cy="1600200"/>
          </a:xfrm>
          <a:prstGeom prst="rect">
            <a:avLst/>
          </a:prstGeom>
          <a:noFill/>
          <a:ln w="9525">
            <a:noFill/>
            <a:miter lim="800000"/>
            <a:headEnd/>
            <a:tailEnd/>
          </a:ln>
        </p:spPr>
      </p:pic>
      <p:sp>
        <p:nvSpPr>
          <p:cNvPr id="12296" name="Text Box 8"/>
          <p:cNvSpPr txBox="1">
            <a:spLocks noChangeArrowheads="1"/>
          </p:cNvSpPr>
          <p:nvPr/>
        </p:nvSpPr>
        <p:spPr bwMode="auto">
          <a:xfrm>
            <a:off x="1143000" y="2786063"/>
            <a:ext cx="1358900" cy="336550"/>
          </a:xfrm>
          <a:prstGeom prst="rect">
            <a:avLst/>
          </a:prstGeom>
          <a:noFill/>
          <a:ln w="9525">
            <a:noFill/>
            <a:miter lim="800000"/>
            <a:headEnd/>
            <a:tailEnd/>
          </a:ln>
        </p:spPr>
        <p:txBody>
          <a:bodyPr wrap="none">
            <a:spAutoFit/>
          </a:bodyPr>
          <a:lstStyle/>
          <a:p>
            <a:r>
              <a:rPr lang="en-US" sz="1600"/>
              <a:t>0 nematodes</a:t>
            </a:r>
          </a:p>
        </p:txBody>
      </p:sp>
      <p:sp>
        <p:nvSpPr>
          <p:cNvPr id="12297" name="Text Box 10"/>
          <p:cNvSpPr txBox="1">
            <a:spLocks noChangeArrowheads="1"/>
          </p:cNvSpPr>
          <p:nvPr/>
        </p:nvSpPr>
        <p:spPr bwMode="auto">
          <a:xfrm>
            <a:off x="76200" y="6451600"/>
            <a:ext cx="1276350" cy="314325"/>
          </a:xfrm>
          <a:prstGeom prst="rect">
            <a:avLst/>
          </a:prstGeom>
          <a:noFill/>
          <a:ln w="9525">
            <a:solidFill>
              <a:schemeClr val="tx1"/>
            </a:solidFill>
            <a:miter lim="800000"/>
            <a:headEnd/>
            <a:tailEnd/>
          </a:ln>
        </p:spPr>
        <p:txBody>
          <a:bodyPr wrap="none">
            <a:spAutoFit/>
          </a:bodyPr>
          <a:lstStyle/>
          <a:p>
            <a:pPr algn="ctr"/>
            <a:r>
              <a:rPr lang="en-US" sz="1400"/>
              <a:t>Fu </a:t>
            </a:r>
            <a:r>
              <a:rPr lang="en-US" sz="1400" i="1"/>
              <a:t>et al</a:t>
            </a:r>
            <a:r>
              <a:rPr lang="en-US" sz="1400"/>
              <a:t>. 2005</a:t>
            </a:r>
          </a:p>
        </p:txBody>
      </p:sp>
      <p:sp>
        <p:nvSpPr>
          <p:cNvPr id="12298" name="Text Box 16"/>
          <p:cNvSpPr txBox="1">
            <a:spLocks noChangeArrowheads="1"/>
          </p:cNvSpPr>
          <p:nvPr/>
        </p:nvSpPr>
        <p:spPr bwMode="auto">
          <a:xfrm>
            <a:off x="6583363" y="228600"/>
            <a:ext cx="2078037" cy="346075"/>
          </a:xfrm>
          <a:prstGeom prst="rect">
            <a:avLst/>
          </a:prstGeom>
          <a:solidFill>
            <a:srgbClr val="FFCC99"/>
          </a:solidFill>
          <a:ln w="9525">
            <a:solidFill>
              <a:schemeClr val="tx1"/>
            </a:solidFill>
            <a:miter lim="800000"/>
            <a:headEnd/>
            <a:tailEnd/>
          </a:ln>
        </p:spPr>
        <p:txBody>
          <a:bodyPr wrap="none">
            <a:spAutoFit/>
          </a:bodyPr>
          <a:lstStyle/>
          <a:p>
            <a:r>
              <a:rPr lang="en-US" sz="1600" b="1"/>
              <a:t>Behavioral Ecology</a:t>
            </a:r>
          </a:p>
        </p:txBody>
      </p:sp>
      <p:sp>
        <p:nvSpPr>
          <p:cNvPr id="12299" name="Text Box 8"/>
          <p:cNvSpPr txBox="1">
            <a:spLocks noChangeArrowheads="1"/>
          </p:cNvSpPr>
          <p:nvPr/>
        </p:nvSpPr>
        <p:spPr bwMode="auto">
          <a:xfrm>
            <a:off x="3975100" y="2786063"/>
            <a:ext cx="1358900" cy="336550"/>
          </a:xfrm>
          <a:prstGeom prst="rect">
            <a:avLst/>
          </a:prstGeom>
          <a:noFill/>
          <a:ln w="9525">
            <a:noFill/>
            <a:miter lim="800000"/>
            <a:headEnd/>
            <a:tailEnd/>
          </a:ln>
        </p:spPr>
        <p:txBody>
          <a:bodyPr wrap="none">
            <a:spAutoFit/>
          </a:bodyPr>
          <a:lstStyle/>
          <a:p>
            <a:r>
              <a:rPr lang="en-US" sz="1600"/>
              <a:t>5 nematodes</a:t>
            </a:r>
          </a:p>
        </p:txBody>
      </p:sp>
      <p:sp>
        <p:nvSpPr>
          <p:cNvPr id="12300" name="Text Box 8"/>
          <p:cNvSpPr txBox="1">
            <a:spLocks noChangeArrowheads="1"/>
          </p:cNvSpPr>
          <p:nvPr/>
        </p:nvSpPr>
        <p:spPr bwMode="auto">
          <a:xfrm>
            <a:off x="6718300" y="2786063"/>
            <a:ext cx="1484313" cy="338137"/>
          </a:xfrm>
          <a:prstGeom prst="rect">
            <a:avLst/>
          </a:prstGeom>
          <a:noFill/>
          <a:ln w="9525">
            <a:noFill/>
            <a:miter lim="800000"/>
            <a:headEnd/>
            <a:tailEnd/>
          </a:ln>
        </p:spPr>
        <p:txBody>
          <a:bodyPr wrap="none">
            <a:spAutoFit/>
          </a:bodyPr>
          <a:lstStyle/>
          <a:p>
            <a:r>
              <a:rPr lang="en-US" sz="1600"/>
              <a:t>20 nematodes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F52"/>
          <p:cNvPicPr>
            <a:picLocks noChangeAspect="1" noChangeArrowheads="1"/>
          </p:cNvPicPr>
          <p:nvPr/>
        </p:nvPicPr>
        <p:blipFill>
          <a:blip r:embed="rId2" cstate="print"/>
          <a:srcRect t="6247" b="3799"/>
          <a:stretch>
            <a:fillRect/>
          </a:stretch>
        </p:blipFill>
        <p:spPr bwMode="auto">
          <a:xfrm>
            <a:off x="0" y="1371600"/>
            <a:ext cx="9144000" cy="5486400"/>
          </a:xfrm>
          <a:prstGeom prst="rect">
            <a:avLst/>
          </a:prstGeom>
          <a:noFill/>
          <a:ln w="9525">
            <a:noFill/>
            <a:miter lim="800000"/>
            <a:headEnd/>
            <a:tailEnd/>
          </a:ln>
        </p:spPr>
      </p:pic>
      <p:sp>
        <p:nvSpPr>
          <p:cNvPr id="13315" name="Rectangle 3"/>
          <p:cNvSpPr>
            <a:spLocks noChangeArrowheads="1"/>
          </p:cNvSpPr>
          <p:nvPr/>
        </p:nvSpPr>
        <p:spPr bwMode="auto">
          <a:xfrm>
            <a:off x="0" y="228600"/>
            <a:ext cx="6934200" cy="990600"/>
          </a:xfrm>
          <a:prstGeom prst="rect">
            <a:avLst/>
          </a:prstGeom>
          <a:noFill/>
          <a:ln w="9525">
            <a:noFill/>
            <a:miter lim="800000"/>
            <a:headEnd/>
            <a:tailEnd/>
          </a:ln>
        </p:spPr>
        <p:txBody>
          <a:bodyPr lIns="92075" tIns="46038" rIns="92075" bIns="46038" anchor="ctr"/>
          <a:lstStyle/>
          <a:p>
            <a:pPr eaLnBrk="0" hangingPunct="0"/>
            <a:r>
              <a:rPr lang="en-US" sz="2800">
                <a:solidFill>
                  <a:schemeClr val="tx2"/>
                </a:solidFill>
              </a:rPr>
              <a:t>Exploiting Ecosystem Services:</a:t>
            </a:r>
            <a:endParaRPr lang="en-US" sz="2000">
              <a:solidFill>
                <a:schemeClr val="tx2"/>
              </a:solidFill>
            </a:endParaRPr>
          </a:p>
          <a:p>
            <a:pPr eaLnBrk="0" hangingPunct="0">
              <a:spcBef>
                <a:spcPts val="1200"/>
              </a:spcBef>
            </a:pPr>
            <a:r>
              <a:rPr lang="en-US" sz="2000">
                <a:solidFill>
                  <a:schemeClr val="tx2"/>
                </a:solidFill>
              </a:rPr>
              <a:t>The N-Mineralization Service of Bacterivore Nematodes</a:t>
            </a:r>
          </a:p>
        </p:txBody>
      </p:sp>
      <p:pic>
        <p:nvPicPr>
          <p:cNvPr id="13316" name="Picture 4" descr="cruz"/>
          <p:cNvPicPr>
            <a:picLocks noChangeAspect="1" noChangeArrowheads="1"/>
          </p:cNvPicPr>
          <p:nvPr/>
        </p:nvPicPr>
        <p:blipFill>
          <a:blip r:embed="rId3" cstate="print"/>
          <a:srcRect/>
          <a:stretch>
            <a:fillRect/>
          </a:stretch>
        </p:blipFill>
        <p:spPr bwMode="auto">
          <a:xfrm>
            <a:off x="6781800" y="0"/>
            <a:ext cx="2362200" cy="1452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F0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8" name="Text Box 24"/>
          <p:cNvSpPr txBox="1">
            <a:spLocks noChangeArrowheads="1"/>
          </p:cNvSpPr>
          <p:nvPr/>
        </p:nvSpPr>
        <p:spPr bwMode="auto">
          <a:xfrm>
            <a:off x="395288" y="4232275"/>
            <a:ext cx="385762" cy="336550"/>
          </a:xfrm>
          <a:prstGeom prst="rect">
            <a:avLst/>
          </a:prstGeom>
          <a:noFill/>
          <a:ln w="12700">
            <a:noFill/>
            <a:miter lim="800000"/>
            <a:headEnd/>
            <a:tailEnd/>
          </a:ln>
        </p:spPr>
        <p:txBody>
          <a:bodyPr wrap="none" anchor="ctr">
            <a:spAutoFit/>
          </a:bodyPr>
          <a:lstStyle/>
          <a:p>
            <a:pPr algn="ctr"/>
            <a:r>
              <a:rPr lang="en-US" sz="1600"/>
              <a:t>T</a:t>
            </a:r>
            <a:r>
              <a:rPr lang="en-US" sz="1600" baseline="-25000"/>
              <a:t>0</a:t>
            </a:r>
            <a:endParaRPr lang="en-US" sz="1600"/>
          </a:p>
        </p:txBody>
      </p:sp>
      <p:sp>
        <p:nvSpPr>
          <p:cNvPr id="1029" name="Text Box 25"/>
          <p:cNvSpPr txBox="1">
            <a:spLocks noChangeArrowheads="1"/>
          </p:cNvSpPr>
          <p:nvPr/>
        </p:nvSpPr>
        <p:spPr bwMode="auto">
          <a:xfrm>
            <a:off x="381000" y="5127625"/>
            <a:ext cx="431800" cy="338138"/>
          </a:xfrm>
          <a:prstGeom prst="rect">
            <a:avLst/>
          </a:prstGeom>
          <a:noFill/>
          <a:ln w="12700">
            <a:noFill/>
            <a:miter lim="800000"/>
            <a:headEnd/>
            <a:tailEnd/>
          </a:ln>
        </p:spPr>
        <p:txBody>
          <a:bodyPr wrap="none" anchor="ctr">
            <a:spAutoFit/>
          </a:bodyPr>
          <a:lstStyle/>
          <a:p>
            <a:pPr algn="ctr"/>
            <a:r>
              <a:rPr lang="en-US" sz="1600"/>
              <a:t>M</a:t>
            </a:r>
            <a:r>
              <a:rPr lang="en-US" sz="1600" baseline="-25000"/>
              <a:t>0</a:t>
            </a:r>
            <a:endParaRPr lang="en-US" sz="1600"/>
          </a:p>
        </p:txBody>
      </p:sp>
      <p:grpSp>
        <p:nvGrpSpPr>
          <p:cNvPr id="2" name="Group 32"/>
          <p:cNvGrpSpPr>
            <a:grpSpLocks/>
          </p:cNvGrpSpPr>
          <p:nvPr/>
        </p:nvGrpSpPr>
        <p:grpSpPr bwMode="auto">
          <a:xfrm>
            <a:off x="152400" y="228600"/>
            <a:ext cx="8763000" cy="6553200"/>
            <a:chOff x="152400" y="228600"/>
            <a:chExt cx="8763000" cy="6553200"/>
          </a:xfrm>
        </p:grpSpPr>
        <p:grpSp>
          <p:nvGrpSpPr>
            <p:cNvPr id="1031" name="Group 4"/>
            <p:cNvGrpSpPr>
              <a:grpSpLocks/>
            </p:cNvGrpSpPr>
            <p:nvPr/>
          </p:nvGrpSpPr>
          <p:grpSpPr bwMode="auto">
            <a:xfrm>
              <a:off x="666750" y="2905125"/>
              <a:ext cx="7770813" cy="3276600"/>
              <a:chOff x="432" y="1248"/>
              <a:chExt cx="4895" cy="2592"/>
            </a:xfrm>
          </p:grpSpPr>
          <p:graphicFrame>
            <p:nvGraphicFramePr>
              <p:cNvPr id="1026" name="Object 5"/>
              <p:cNvGraphicFramePr>
                <a:graphicFrameLocks noChangeAspect="1"/>
              </p:cNvGraphicFramePr>
              <p:nvPr/>
            </p:nvGraphicFramePr>
            <p:xfrm>
              <a:off x="432" y="1248"/>
              <a:ext cx="4895" cy="2592"/>
            </p:xfrm>
            <a:graphic>
              <a:graphicData uri="http://schemas.openxmlformats.org/presentationml/2006/ole">
                <p:oleObj spid="_x0000_s1026" name="Chart" r:id="rId5" imgW="7772400" imgH="4114800" progId="MSGraph.Chart.8">
                  <p:embed followColorScheme="full"/>
                </p:oleObj>
              </a:graphicData>
            </a:graphic>
          </p:graphicFrame>
          <p:sp>
            <p:nvSpPr>
              <p:cNvPr id="1056" name="Line 6"/>
              <p:cNvSpPr>
                <a:spLocks noChangeShapeType="1"/>
              </p:cNvSpPr>
              <p:nvPr/>
            </p:nvSpPr>
            <p:spPr bwMode="auto">
              <a:xfrm>
                <a:off x="528" y="2448"/>
                <a:ext cx="4704" cy="0"/>
              </a:xfrm>
              <a:prstGeom prst="line">
                <a:avLst/>
              </a:prstGeom>
              <a:noFill/>
              <a:ln w="12700">
                <a:solidFill>
                  <a:srgbClr val="FF6600"/>
                </a:solidFill>
                <a:prstDash val="dash"/>
                <a:round/>
                <a:headEnd/>
                <a:tailEnd/>
              </a:ln>
            </p:spPr>
            <p:txBody>
              <a:bodyPr wrap="none" anchor="ctr"/>
              <a:lstStyle/>
              <a:p>
                <a:endParaRPr lang="en-US"/>
              </a:p>
            </p:txBody>
          </p:sp>
          <p:sp>
            <p:nvSpPr>
              <p:cNvPr id="1057" name="Line 7"/>
              <p:cNvSpPr>
                <a:spLocks noChangeShapeType="1"/>
              </p:cNvSpPr>
              <p:nvPr/>
            </p:nvSpPr>
            <p:spPr bwMode="auto">
              <a:xfrm>
                <a:off x="528" y="3120"/>
                <a:ext cx="4752" cy="0"/>
              </a:xfrm>
              <a:prstGeom prst="line">
                <a:avLst/>
              </a:prstGeom>
              <a:noFill/>
              <a:ln w="12700">
                <a:solidFill>
                  <a:srgbClr val="0000FF"/>
                </a:solidFill>
                <a:prstDash val="dash"/>
                <a:round/>
                <a:headEnd/>
                <a:tailEnd/>
              </a:ln>
            </p:spPr>
            <p:txBody>
              <a:bodyPr wrap="none" anchor="ctr"/>
              <a:lstStyle/>
              <a:p>
                <a:endParaRPr lang="en-US"/>
              </a:p>
            </p:txBody>
          </p:sp>
        </p:grpSp>
        <p:grpSp>
          <p:nvGrpSpPr>
            <p:cNvPr id="1032" name="Group 31"/>
            <p:cNvGrpSpPr>
              <a:grpSpLocks/>
            </p:cNvGrpSpPr>
            <p:nvPr/>
          </p:nvGrpSpPr>
          <p:grpSpPr bwMode="auto">
            <a:xfrm>
              <a:off x="1295400" y="1219200"/>
              <a:ext cx="6477000" cy="1404938"/>
              <a:chOff x="523" y="768"/>
              <a:chExt cx="4080" cy="885"/>
            </a:xfrm>
          </p:grpSpPr>
          <p:sp>
            <p:nvSpPr>
              <p:cNvPr id="1043" name="Line 8"/>
              <p:cNvSpPr>
                <a:spLocks noChangeShapeType="1"/>
              </p:cNvSpPr>
              <p:nvPr/>
            </p:nvSpPr>
            <p:spPr bwMode="auto">
              <a:xfrm>
                <a:off x="540" y="1653"/>
                <a:ext cx="1752" cy="0"/>
              </a:xfrm>
              <a:prstGeom prst="line">
                <a:avLst/>
              </a:prstGeom>
              <a:noFill/>
              <a:ln w="57150" cmpd="thinThick">
                <a:solidFill>
                  <a:schemeClr val="accent2"/>
                </a:solidFill>
                <a:round/>
                <a:headEnd type="diamond" w="lg" len="lg"/>
                <a:tailEnd type="diamond" w="lg" len="lg"/>
              </a:ln>
            </p:spPr>
            <p:txBody>
              <a:bodyPr wrap="none" anchor="ctr"/>
              <a:lstStyle/>
              <a:p>
                <a:endParaRPr lang="en-US"/>
              </a:p>
            </p:txBody>
          </p:sp>
          <p:sp>
            <p:nvSpPr>
              <p:cNvPr id="1044" name="Line 9"/>
              <p:cNvSpPr>
                <a:spLocks noChangeShapeType="1"/>
              </p:cNvSpPr>
              <p:nvPr/>
            </p:nvSpPr>
            <p:spPr bwMode="auto">
              <a:xfrm>
                <a:off x="540" y="1240"/>
                <a:ext cx="2304" cy="0"/>
              </a:xfrm>
              <a:prstGeom prst="line">
                <a:avLst/>
              </a:prstGeom>
              <a:noFill/>
              <a:ln w="57150" cmpd="thinThick">
                <a:solidFill>
                  <a:schemeClr val="accent2"/>
                </a:solidFill>
                <a:round/>
                <a:headEnd type="diamond" w="lg" len="lg"/>
                <a:tailEnd type="diamond" w="lg" len="lg"/>
              </a:ln>
            </p:spPr>
            <p:txBody>
              <a:bodyPr wrap="none" anchor="ctr"/>
              <a:lstStyle/>
              <a:p>
                <a:endParaRPr lang="en-US"/>
              </a:p>
            </p:txBody>
          </p:sp>
          <p:sp>
            <p:nvSpPr>
              <p:cNvPr id="1045" name="Line 10"/>
              <p:cNvSpPr>
                <a:spLocks noChangeShapeType="1"/>
              </p:cNvSpPr>
              <p:nvPr/>
            </p:nvSpPr>
            <p:spPr bwMode="auto">
              <a:xfrm>
                <a:off x="2820" y="1476"/>
                <a:ext cx="1680" cy="0"/>
              </a:xfrm>
              <a:prstGeom prst="line">
                <a:avLst/>
              </a:prstGeom>
              <a:noFill/>
              <a:ln w="57150" cmpd="thinThick">
                <a:solidFill>
                  <a:schemeClr val="accent2"/>
                </a:solidFill>
                <a:round/>
                <a:headEnd type="diamond" w="lg" len="lg"/>
                <a:tailEnd type="diamond" w="lg" len="lg"/>
              </a:ln>
            </p:spPr>
            <p:txBody>
              <a:bodyPr wrap="none" anchor="ctr"/>
              <a:lstStyle/>
              <a:p>
                <a:endParaRPr lang="en-US"/>
              </a:p>
            </p:txBody>
          </p:sp>
          <p:sp>
            <p:nvSpPr>
              <p:cNvPr id="1046" name="Line 11"/>
              <p:cNvSpPr>
                <a:spLocks noChangeShapeType="1"/>
              </p:cNvSpPr>
              <p:nvPr/>
            </p:nvSpPr>
            <p:spPr bwMode="auto">
              <a:xfrm>
                <a:off x="2820" y="768"/>
                <a:ext cx="1680" cy="0"/>
              </a:xfrm>
              <a:prstGeom prst="line">
                <a:avLst/>
              </a:prstGeom>
              <a:noFill/>
              <a:ln w="57150" cmpd="thinThick">
                <a:solidFill>
                  <a:schemeClr val="accent2"/>
                </a:solidFill>
                <a:round/>
                <a:headEnd type="diamond" w="lg" len="lg"/>
                <a:tailEnd type="diamond" w="lg" len="lg"/>
              </a:ln>
            </p:spPr>
            <p:txBody>
              <a:bodyPr wrap="none" anchor="ctr"/>
              <a:lstStyle/>
              <a:p>
                <a:endParaRPr lang="en-US"/>
              </a:p>
            </p:txBody>
          </p:sp>
          <p:sp>
            <p:nvSpPr>
              <p:cNvPr id="1047" name="Line 12"/>
              <p:cNvSpPr>
                <a:spLocks noChangeShapeType="1"/>
              </p:cNvSpPr>
              <p:nvPr/>
            </p:nvSpPr>
            <p:spPr bwMode="auto">
              <a:xfrm>
                <a:off x="540" y="768"/>
                <a:ext cx="2304" cy="0"/>
              </a:xfrm>
              <a:prstGeom prst="line">
                <a:avLst/>
              </a:prstGeom>
              <a:noFill/>
              <a:ln w="57150" cmpd="thinThick">
                <a:solidFill>
                  <a:schemeClr val="accent2"/>
                </a:solidFill>
                <a:round/>
                <a:headEnd type="diamond" w="lg" len="lg"/>
                <a:tailEnd type="diamond" w="lg" len="lg"/>
              </a:ln>
            </p:spPr>
            <p:txBody>
              <a:bodyPr wrap="none" anchor="ctr"/>
              <a:lstStyle/>
              <a:p>
                <a:endParaRPr lang="en-US"/>
              </a:p>
            </p:txBody>
          </p:sp>
          <p:sp>
            <p:nvSpPr>
              <p:cNvPr id="1048" name="Text Box 13"/>
              <p:cNvSpPr txBox="1">
                <a:spLocks noChangeArrowheads="1"/>
              </p:cNvSpPr>
              <p:nvPr/>
            </p:nvSpPr>
            <p:spPr bwMode="auto">
              <a:xfrm>
                <a:off x="523" y="800"/>
                <a:ext cx="1056" cy="287"/>
              </a:xfrm>
              <a:prstGeom prst="rect">
                <a:avLst/>
              </a:prstGeom>
              <a:noFill/>
              <a:ln w="12700">
                <a:noFill/>
                <a:miter lim="800000"/>
                <a:headEnd/>
                <a:tailEnd/>
              </a:ln>
            </p:spPr>
            <p:txBody>
              <a:bodyPr wrap="none" anchor="ctr">
                <a:spAutoFit/>
              </a:bodyPr>
              <a:lstStyle/>
              <a:p>
                <a:pPr algn="ctr"/>
                <a:r>
                  <a:rPr lang="en-US" sz="2400"/>
                  <a:t>Cover crop</a:t>
                </a:r>
                <a:endParaRPr lang="en-US" sz="1600"/>
              </a:p>
            </p:txBody>
          </p:sp>
          <p:sp>
            <p:nvSpPr>
              <p:cNvPr id="1049" name="Text Box 14"/>
              <p:cNvSpPr txBox="1">
                <a:spLocks noChangeArrowheads="1"/>
              </p:cNvSpPr>
              <p:nvPr/>
            </p:nvSpPr>
            <p:spPr bwMode="auto">
              <a:xfrm>
                <a:off x="3547" y="977"/>
                <a:ext cx="1056" cy="287"/>
              </a:xfrm>
              <a:prstGeom prst="rect">
                <a:avLst/>
              </a:prstGeom>
              <a:noFill/>
              <a:ln w="12700">
                <a:noFill/>
                <a:miter lim="800000"/>
                <a:headEnd/>
                <a:tailEnd/>
              </a:ln>
            </p:spPr>
            <p:txBody>
              <a:bodyPr wrap="none" anchor="ctr">
                <a:spAutoFit/>
              </a:bodyPr>
              <a:lstStyle/>
              <a:p>
                <a:pPr algn="ctr"/>
                <a:r>
                  <a:rPr lang="en-US" sz="2400"/>
                  <a:t>Cover crop</a:t>
                </a:r>
              </a:p>
            </p:txBody>
          </p:sp>
          <p:sp>
            <p:nvSpPr>
              <p:cNvPr id="1050" name="Text Box 15"/>
              <p:cNvSpPr txBox="1">
                <a:spLocks noChangeArrowheads="1"/>
              </p:cNvSpPr>
              <p:nvPr/>
            </p:nvSpPr>
            <p:spPr bwMode="auto">
              <a:xfrm>
                <a:off x="612" y="1331"/>
                <a:ext cx="864" cy="289"/>
              </a:xfrm>
              <a:prstGeom prst="rect">
                <a:avLst/>
              </a:prstGeom>
              <a:noFill/>
              <a:ln w="12700">
                <a:noFill/>
                <a:miter lim="800000"/>
                <a:headEnd/>
                <a:tailEnd/>
              </a:ln>
            </p:spPr>
            <p:txBody>
              <a:bodyPr wrap="none" anchor="ctr">
                <a:spAutoFit/>
              </a:bodyPr>
              <a:lstStyle/>
              <a:p>
                <a:r>
                  <a:rPr lang="en-US" sz="2400"/>
                  <a:t>Irrigation</a:t>
                </a:r>
              </a:p>
            </p:txBody>
          </p:sp>
          <p:sp>
            <p:nvSpPr>
              <p:cNvPr id="1051" name="Line 16"/>
              <p:cNvSpPr>
                <a:spLocks noChangeShapeType="1"/>
              </p:cNvSpPr>
              <p:nvPr/>
            </p:nvSpPr>
            <p:spPr bwMode="auto">
              <a:xfrm>
                <a:off x="1476" y="1476"/>
                <a:ext cx="240" cy="177"/>
              </a:xfrm>
              <a:prstGeom prst="line">
                <a:avLst/>
              </a:prstGeom>
              <a:noFill/>
              <a:ln w="12700">
                <a:solidFill>
                  <a:schemeClr val="tx1"/>
                </a:solidFill>
                <a:round/>
                <a:headEnd/>
                <a:tailEnd type="triangle" w="lg" len="med"/>
              </a:ln>
            </p:spPr>
            <p:txBody>
              <a:bodyPr wrap="none" anchor="ctr"/>
              <a:lstStyle/>
              <a:p>
                <a:endParaRPr lang="en-US"/>
              </a:p>
            </p:txBody>
          </p:sp>
          <p:sp>
            <p:nvSpPr>
              <p:cNvPr id="1052" name="Line 17"/>
              <p:cNvSpPr>
                <a:spLocks noChangeShapeType="1"/>
              </p:cNvSpPr>
              <p:nvPr/>
            </p:nvSpPr>
            <p:spPr bwMode="auto">
              <a:xfrm>
                <a:off x="1524" y="1004"/>
                <a:ext cx="240" cy="177"/>
              </a:xfrm>
              <a:prstGeom prst="line">
                <a:avLst/>
              </a:prstGeom>
              <a:noFill/>
              <a:ln w="12700">
                <a:solidFill>
                  <a:schemeClr val="tx1"/>
                </a:solidFill>
                <a:round/>
                <a:headEnd/>
                <a:tailEnd type="triangle" w="lg" len="med"/>
              </a:ln>
            </p:spPr>
            <p:txBody>
              <a:bodyPr wrap="none" anchor="ctr"/>
              <a:lstStyle/>
              <a:p>
                <a:endParaRPr lang="en-US"/>
              </a:p>
            </p:txBody>
          </p:sp>
          <p:sp>
            <p:nvSpPr>
              <p:cNvPr id="1053" name="Line 18"/>
              <p:cNvSpPr>
                <a:spLocks noChangeShapeType="1"/>
              </p:cNvSpPr>
              <p:nvPr/>
            </p:nvSpPr>
            <p:spPr bwMode="auto">
              <a:xfrm flipV="1">
                <a:off x="1476" y="768"/>
                <a:ext cx="288" cy="177"/>
              </a:xfrm>
              <a:prstGeom prst="line">
                <a:avLst/>
              </a:prstGeom>
              <a:noFill/>
              <a:ln w="12700">
                <a:solidFill>
                  <a:schemeClr val="tx1"/>
                </a:solidFill>
                <a:round/>
                <a:headEnd/>
                <a:tailEnd type="triangle" w="lg" len="med"/>
              </a:ln>
            </p:spPr>
            <p:txBody>
              <a:bodyPr wrap="none" anchor="ctr"/>
              <a:lstStyle/>
              <a:p>
                <a:endParaRPr lang="en-US"/>
              </a:p>
            </p:txBody>
          </p:sp>
          <p:sp>
            <p:nvSpPr>
              <p:cNvPr id="1054" name="Line 19"/>
              <p:cNvSpPr>
                <a:spLocks noChangeShapeType="1"/>
              </p:cNvSpPr>
              <p:nvPr/>
            </p:nvSpPr>
            <p:spPr bwMode="auto">
              <a:xfrm flipH="1" flipV="1">
                <a:off x="3396" y="768"/>
                <a:ext cx="192" cy="354"/>
              </a:xfrm>
              <a:prstGeom prst="line">
                <a:avLst/>
              </a:prstGeom>
              <a:noFill/>
              <a:ln w="12700">
                <a:solidFill>
                  <a:schemeClr val="tx1"/>
                </a:solidFill>
                <a:round/>
                <a:headEnd/>
                <a:tailEnd type="triangle" w="lg" len="med"/>
              </a:ln>
            </p:spPr>
            <p:txBody>
              <a:bodyPr wrap="none" anchor="ctr"/>
              <a:lstStyle/>
              <a:p>
                <a:endParaRPr lang="en-US"/>
              </a:p>
            </p:txBody>
          </p:sp>
          <p:sp>
            <p:nvSpPr>
              <p:cNvPr id="1055" name="Line 20"/>
              <p:cNvSpPr>
                <a:spLocks noChangeShapeType="1"/>
              </p:cNvSpPr>
              <p:nvPr/>
            </p:nvSpPr>
            <p:spPr bwMode="auto">
              <a:xfrm flipH="1">
                <a:off x="3396" y="1122"/>
                <a:ext cx="192" cy="354"/>
              </a:xfrm>
              <a:prstGeom prst="line">
                <a:avLst/>
              </a:prstGeom>
              <a:noFill/>
              <a:ln w="12700">
                <a:solidFill>
                  <a:schemeClr val="tx1"/>
                </a:solidFill>
                <a:round/>
                <a:headEnd/>
                <a:tailEnd type="triangle" w="lg" len="med"/>
              </a:ln>
            </p:spPr>
            <p:txBody>
              <a:bodyPr wrap="none" anchor="ctr"/>
              <a:lstStyle/>
              <a:p>
                <a:endParaRPr lang="en-US"/>
              </a:p>
            </p:txBody>
          </p:sp>
        </p:grpSp>
        <p:sp>
          <p:nvSpPr>
            <p:cNvPr id="1033" name="Text Box 21"/>
            <p:cNvSpPr txBox="1">
              <a:spLocks noChangeArrowheads="1"/>
            </p:cNvSpPr>
            <p:nvPr/>
          </p:nvSpPr>
          <p:spPr bwMode="auto">
            <a:xfrm>
              <a:off x="1973263" y="3379788"/>
              <a:ext cx="1281112" cy="336550"/>
            </a:xfrm>
            <a:prstGeom prst="rect">
              <a:avLst/>
            </a:prstGeom>
            <a:noFill/>
            <a:ln w="12700">
              <a:noFill/>
              <a:miter lim="800000"/>
              <a:headEnd/>
              <a:tailEnd/>
            </a:ln>
          </p:spPr>
          <p:txBody>
            <a:bodyPr wrap="none" anchor="ctr">
              <a:spAutoFit/>
            </a:bodyPr>
            <a:lstStyle/>
            <a:p>
              <a:pPr algn="ctr"/>
              <a:r>
                <a:rPr lang="en-US" sz="1600"/>
                <a:t>temperature</a:t>
              </a:r>
            </a:p>
          </p:txBody>
        </p:sp>
        <p:sp>
          <p:nvSpPr>
            <p:cNvPr id="1034" name="Text Box 22"/>
            <p:cNvSpPr txBox="1">
              <a:spLocks noChangeArrowheads="1"/>
            </p:cNvSpPr>
            <p:nvPr/>
          </p:nvSpPr>
          <p:spPr bwMode="auto">
            <a:xfrm>
              <a:off x="5172075" y="3744913"/>
              <a:ext cx="963613" cy="336550"/>
            </a:xfrm>
            <a:prstGeom prst="rect">
              <a:avLst/>
            </a:prstGeom>
            <a:noFill/>
            <a:ln w="12700">
              <a:noFill/>
              <a:miter lim="800000"/>
              <a:headEnd/>
              <a:tailEnd/>
            </a:ln>
          </p:spPr>
          <p:txBody>
            <a:bodyPr wrap="none" anchor="ctr">
              <a:spAutoFit/>
            </a:bodyPr>
            <a:lstStyle/>
            <a:p>
              <a:pPr algn="ctr"/>
              <a:r>
                <a:rPr lang="en-US" sz="1600"/>
                <a:t>moisture</a:t>
              </a:r>
            </a:p>
          </p:txBody>
        </p:sp>
        <p:sp>
          <p:nvSpPr>
            <p:cNvPr id="1035" name="Text Box 23"/>
            <p:cNvSpPr txBox="1">
              <a:spLocks noChangeArrowheads="1"/>
            </p:cNvSpPr>
            <p:nvPr/>
          </p:nvSpPr>
          <p:spPr bwMode="auto">
            <a:xfrm>
              <a:off x="1527175" y="4629150"/>
              <a:ext cx="804863" cy="336550"/>
            </a:xfrm>
            <a:prstGeom prst="rect">
              <a:avLst/>
            </a:prstGeom>
            <a:noFill/>
            <a:ln w="12700">
              <a:noFill/>
              <a:miter lim="800000"/>
              <a:headEnd/>
              <a:tailEnd/>
            </a:ln>
          </p:spPr>
          <p:txBody>
            <a:bodyPr wrap="none" anchor="ctr">
              <a:spAutoFit/>
            </a:bodyPr>
            <a:lstStyle/>
            <a:p>
              <a:pPr algn="ctr"/>
              <a:r>
                <a:rPr lang="en-US" sz="1600"/>
                <a:t>activity</a:t>
              </a:r>
            </a:p>
          </p:txBody>
        </p:sp>
        <p:sp>
          <p:nvSpPr>
            <p:cNvPr id="1036" name="Line 26"/>
            <p:cNvSpPr>
              <a:spLocks noChangeShapeType="1"/>
            </p:cNvSpPr>
            <p:nvPr/>
          </p:nvSpPr>
          <p:spPr bwMode="auto">
            <a:xfrm>
              <a:off x="5492750" y="4044950"/>
              <a:ext cx="144463" cy="177800"/>
            </a:xfrm>
            <a:prstGeom prst="line">
              <a:avLst/>
            </a:prstGeom>
            <a:noFill/>
            <a:ln w="12700">
              <a:solidFill>
                <a:schemeClr val="tx1"/>
              </a:solidFill>
              <a:round/>
              <a:headEnd/>
              <a:tailEnd type="triangle" w="med" len="med"/>
            </a:ln>
          </p:spPr>
          <p:txBody>
            <a:bodyPr wrap="none" anchor="ctr"/>
            <a:lstStyle/>
            <a:p>
              <a:endParaRPr lang="en-US"/>
            </a:p>
          </p:txBody>
        </p:sp>
        <p:sp>
          <p:nvSpPr>
            <p:cNvPr id="1037" name="Line 27"/>
            <p:cNvSpPr>
              <a:spLocks noChangeShapeType="1"/>
            </p:cNvSpPr>
            <p:nvPr/>
          </p:nvSpPr>
          <p:spPr bwMode="auto">
            <a:xfrm>
              <a:off x="2924175" y="3656013"/>
              <a:ext cx="144463" cy="247650"/>
            </a:xfrm>
            <a:prstGeom prst="line">
              <a:avLst/>
            </a:prstGeom>
            <a:noFill/>
            <a:ln w="12700">
              <a:solidFill>
                <a:schemeClr val="tx1"/>
              </a:solidFill>
              <a:round/>
              <a:headEnd/>
              <a:tailEnd type="triangle" w="med" len="med"/>
            </a:ln>
          </p:spPr>
          <p:txBody>
            <a:bodyPr wrap="none" anchor="ctr"/>
            <a:lstStyle/>
            <a:p>
              <a:endParaRPr lang="en-US"/>
            </a:p>
          </p:txBody>
        </p:sp>
        <p:sp>
          <p:nvSpPr>
            <p:cNvPr id="1038" name="Line 28"/>
            <p:cNvSpPr>
              <a:spLocks noChangeShapeType="1"/>
            </p:cNvSpPr>
            <p:nvPr/>
          </p:nvSpPr>
          <p:spPr bwMode="auto">
            <a:xfrm flipH="1">
              <a:off x="1654175" y="4895850"/>
              <a:ext cx="347663" cy="212725"/>
            </a:xfrm>
            <a:prstGeom prst="line">
              <a:avLst/>
            </a:prstGeom>
            <a:noFill/>
            <a:ln w="12700">
              <a:solidFill>
                <a:schemeClr val="tx1"/>
              </a:solidFill>
              <a:round/>
              <a:headEnd/>
              <a:tailEnd type="triangle" w="med" len="med"/>
            </a:ln>
          </p:spPr>
          <p:txBody>
            <a:bodyPr wrap="none" anchor="ctr"/>
            <a:lstStyle/>
            <a:p>
              <a:endParaRPr lang="en-US"/>
            </a:p>
          </p:txBody>
        </p:sp>
        <p:sp>
          <p:nvSpPr>
            <p:cNvPr id="1039" name="Rectangle 30"/>
            <p:cNvSpPr>
              <a:spLocks noChangeArrowheads="1"/>
            </p:cNvSpPr>
            <p:nvPr/>
          </p:nvSpPr>
          <p:spPr bwMode="auto">
            <a:xfrm>
              <a:off x="228600" y="228600"/>
              <a:ext cx="8686800" cy="587375"/>
            </a:xfrm>
            <a:prstGeom prst="rect">
              <a:avLst/>
            </a:prstGeom>
            <a:noFill/>
            <a:ln w="9525">
              <a:noFill/>
              <a:miter lim="800000"/>
              <a:headEnd/>
              <a:tailEnd/>
            </a:ln>
          </p:spPr>
          <p:txBody>
            <a:bodyPr anchor="ctr"/>
            <a:lstStyle/>
            <a:p>
              <a:r>
                <a:rPr lang="en-US" dirty="0">
                  <a:solidFill>
                    <a:schemeClr val="tx2"/>
                  </a:solidFill>
                </a:rPr>
                <a:t>Taking it to the field……</a:t>
              </a:r>
            </a:p>
            <a:p>
              <a:r>
                <a:rPr lang="en-US" dirty="0">
                  <a:solidFill>
                    <a:schemeClr val="tx2"/>
                  </a:solidFill>
                </a:rPr>
                <a:t>	Soil </a:t>
              </a:r>
              <a:r>
                <a:rPr lang="en-US" dirty="0" smtClean="0">
                  <a:solidFill>
                    <a:schemeClr val="tx2"/>
                  </a:solidFill>
                </a:rPr>
                <a:t>Ecosystem Management </a:t>
              </a:r>
              <a:r>
                <a:rPr lang="en-US" dirty="0">
                  <a:solidFill>
                    <a:schemeClr val="tx2"/>
                  </a:solidFill>
                </a:rPr>
                <a:t>– an experiment</a:t>
              </a:r>
            </a:p>
          </p:txBody>
        </p:sp>
        <p:sp>
          <p:nvSpPr>
            <p:cNvPr id="1040" name="Line 32"/>
            <p:cNvSpPr>
              <a:spLocks noChangeShapeType="1"/>
            </p:cNvSpPr>
            <p:nvPr/>
          </p:nvSpPr>
          <p:spPr bwMode="auto">
            <a:xfrm>
              <a:off x="1143000" y="3124200"/>
              <a:ext cx="0" cy="838200"/>
            </a:xfrm>
            <a:prstGeom prst="line">
              <a:avLst/>
            </a:prstGeom>
            <a:noFill/>
            <a:ln w="38100">
              <a:solidFill>
                <a:srgbClr val="FF0000"/>
              </a:solidFill>
              <a:round/>
              <a:headEnd/>
              <a:tailEnd type="triangle" w="med" len="med"/>
            </a:ln>
          </p:spPr>
          <p:txBody>
            <a:bodyPr/>
            <a:lstStyle/>
            <a:p>
              <a:endParaRPr lang="en-US"/>
            </a:p>
          </p:txBody>
        </p:sp>
        <p:sp>
          <p:nvSpPr>
            <p:cNvPr id="1041" name="Line 33"/>
            <p:cNvSpPr>
              <a:spLocks noChangeShapeType="1"/>
            </p:cNvSpPr>
            <p:nvPr/>
          </p:nvSpPr>
          <p:spPr bwMode="auto">
            <a:xfrm>
              <a:off x="8077200" y="3124200"/>
              <a:ext cx="0" cy="838200"/>
            </a:xfrm>
            <a:prstGeom prst="line">
              <a:avLst/>
            </a:prstGeom>
            <a:noFill/>
            <a:ln w="38100">
              <a:solidFill>
                <a:srgbClr val="008000"/>
              </a:solidFill>
              <a:round/>
              <a:headEnd/>
              <a:tailEnd type="triangle" w="med" len="med"/>
            </a:ln>
          </p:spPr>
          <p:txBody>
            <a:bodyPr/>
            <a:lstStyle/>
            <a:p>
              <a:endParaRPr lang="en-US"/>
            </a:p>
          </p:txBody>
        </p:sp>
        <p:sp>
          <p:nvSpPr>
            <p:cNvPr id="1042" name="TextBox 30"/>
            <p:cNvSpPr txBox="1">
              <a:spLocks noChangeArrowheads="1"/>
            </p:cNvSpPr>
            <p:nvPr/>
          </p:nvSpPr>
          <p:spPr bwMode="auto">
            <a:xfrm>
              <a:off x="152400" y="6477000"/>
              <a:ext cx="1562100" cy="304800"/>
            </a:xfrm>
            <a:prstGeom prst="rect">
              <a:avLst/>
            </a:prstGeom>
            <a:noFill/>
            <a:ln w="9525">
              <a:noFill/>
              <a:miter lim="800000"/>
              <a:headEnd/>
              <a:tailEnd/>
            </a:ln>
          </p:spPr>
          <p:txBody>
            <a:bodyPr wrap="none">
              <a:spAutoFit/>
            </a:bodyPr>
            <a:lstStyle/>
            <a:p>
              <a:r>
                <a:rPr lang="en-US" sz="1400"/>
                <a:t>Ferris </a:t>
              </a:r>
              <a:r>
                <a:rPr lang="en-US" sz="1400" i="1"/>
                <a:t>et al., </a:t>
              </a:r>
              <a:r>
                <a:rPr lang="en-US" sz="1400"/>
                <a:t>2004</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2"/>
                                        </p:tgtEl>
                                      </p:cBhvr>
                                    </p:animEffect>
                                    <p:set>
                                      <p:cBhvr>
                                        <p:cTn id="7" dur="1" fill="hold">
                                          <p:stCondLst>
                                            <p:cond delay="1999"/>
                                          </p:stCondLst>
                                        </p:cTn>
                                        <p:tgtEl>
                                          <p:spTgt spid="32"/>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2" descr="HF0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4" name="Text Box 8"/>
          <p:cNvSpPr txBox="1">
            <a:spLocks noChangeArrowheads="1"/>
          </p:cNvSpPr>
          <p:nvPr/>
        </p:nvSpPr>
        <p:spPr bwMode="auto">
          <a:xfrm>
            <a:off x="90488" y="6523038"/>
            <a:ext cx="1576387" cy="307975"/>
          </a:xfrm>
          <a:prstGeom prst="rect">
            <a:avLst/>
          </a:prstGeom>
          <a:noFill/>
          <a:ln w="9525">
            <a:noFill/>
            <a:miter lim="800000"/>
            <a:headEnd/>
            <a:tailEnd/>
          </a:ln>
        </p:spPr>
        <p:txBody>
          <a:bodyPr wrap="none">
            <a:spAutoFit/>
          </a:bodyPr>
          <a:lstStyle/>
          <a:p>
            <a:r>
              <a:rPr lang="en-US" sz="1400">
                <a:solidFill>
                  <a:srgbClr val="FFFF00"/>
                </a:solidFill>
              </a:rPr>
              <a:t>Ferris et al., 2004</a:t>
            </a:r>
          </a:p>
        </p:txBody>
      </p:sp>
      <p:grpSp>
        <p:nvGrpSpPr>
          <p:cNvPr id="2055" name="Group 8"/>
          <p:cNvGrpSpPr>
            <a:grpSpLocks/>
          </p:cNvGrpSpPr>
          <p:nvPr/>
        </p:nvGrpSpPr>
        <p:grpSpPr bwMode="auto">
          <a:xfrm>
            <a:off x="0" y="76200"/>
            <a:ext cx="5676900" cy="2743200"/>
            <a:chOff x="0" y="76200"/>
            <a:chExt cx="5676900" cy="2743200"/>
          </a:xfrm>
        </p:grpSpPr>
        <p:graphicFrame>
          <p:nvGraphicFramePr>
            <p:cNvPr id="2052" name="Object 3"/>
            <p:cNvGraphicFramePr>
              <a:graphicFrameLocks noChangeAspect="1"/>
            </p:cNvGraphicFramePr>
            <p:nvPr/>
          </p:nvGraphicFramePr>
          <p:xfrm>
            <a:off x="0" y="77787"/>
            <a:ext cx="5676900" cy="2741613"/>
          </p:xfrm>
          <a:graphic>
            <a:graphicData uri="http://schemas.openxmlformats.org/presentationml/2006/ole">
              <p:oleObj spid="_x0000_s2052" name="Chart" r:id="rId4" imgW="9753600" imgH="4629150" progId="MSGraph.Chart.8">
                <p:embed followColorScheme="full"/>
              </p:oleObj>
            </a:graphicData>
          </a:graphic>
        </p:graphicFrame>
        <p:sp>
          <p:nvSpPr>
            <p:cNvPr id="2057" name="TextBox 7"/>
            <p:cNvSpPr txBox="1">
              <a:spLocks noChangeArrowheads="1"/>
            </p:cNvSpPr>
            <p:nvPr/>
          </p:nvSpPr>
          <p:spPr bwMode="auto">
            <a:xfrm>
              <a:off x="1342658" y="76200"/>
              <a:ext cx="2467342" cy="338554"/>
            </a:xfrm>
            <a:prstGeom prst="rect">
              <a:avLst/>
            </a:prstGeom>
            <a:noFill/>
            <a:ln w="9525">
              <a:noFill/>
              <a:miter lim="800000"/>
              <a:headEnd/>
              <a:tailEnd/>
            </a:ln>
          </p:spPr>
          <p:txBody>
            <a:bodyPr wrap="none">
              <a:spAutoFit/>
            </a:bodyPr>
            <a:lstStyle/>
            <a:p>
              <a:r>
                <a:rPr lang="en-US" sz="1600" b="1"/>
                <a:t>Nitrogen mineralization</a:t>
              </a:r>
            </a:p>
          </p:txBody>
        </p:sp>
      </p:grpSp>
      <p:graphicFrame>
        <p:nvGraphicFramePr>
          <p:cNvPr id="397317" name="Object 5"/>
          <p:cNvGraphicFramePr>
            <a:graphicFrameLocks noChangeAspect="1"/>
          </p:cNvGraphicFramePr>
          <p:nvPr/>
        </p:nvGraphicFramePr>
        <p:xfrm>
          <a:off x="23813" y="23813"/>
          <a:ext cx="7153275" cy="3648075"/>
        </p:xfrm>
        <a:graphic>
          <a:graphicData uri="http://schemas.openxmlformats.org/presentationml/2006/ole">
            <p:oleObj spid="_x0000_s2050" name="Worksheet" r:id="rId5" imgW="5629275" imgH="2828925" progId="Excel.Sheet.8">
              <p:embed/>
            </p:oleObj>
          </a:graphicData>
        </a:graphic>
      </p:graphicFrame>
      <p:graphicFrame>
        <p:nvGraphicFramePr>
          <p:cNvPr id="398340" name="Object 4"/>
          <p:cNvGraphicFramePr>
            <a:graphicFrameLocks noChangeAspect="1"/>
          </p:cNvGraphicFramePr>
          <p:nvPr/>
        </p:nvGraphicFramePr>
        <p:xfrm>
          <a:off x="2014538" y="3175000"/>
          <a:ext cx="7105650" cy="3624263"/>
        </p:xfrm>
        <a:graphic>
          <a:graphicData uri="http://schemas.openxmlformats.org/presentationml/2006/ole">
            <p:oleObj spid="_x0000_s2051" name="Worksheet" r:id="rId6" imgW="5553075" imgH="2495550" progId="Excel.Sheet.8">
              <p:embed/>
            </p:oleObj>
          </a:graphicData>
        </a:graphic>
      </p:graphicFrame>
      <p:sp>
        <p:nvSpPr>
          <p:cNvPr id="2056" name="Text Box 6"/>
          <p:cNvSpPr txBox="1">
            <a:spLocks noChangeArrowheads="1"/>
          </p:cNvSpPr>
          <p:nvPr/>
        </p:nvSpPr>
        <p:spPr bwMode="auto">
          <a:xfrm>
            <a:off x="5181600" y="71438"/>
            <a:ext cx="3948113" cy="831850"/>
          </a:xfrm>
          <a:prstGeom prst="rect">
            <a:avLst/>
          </a:prstGeom>
          <a:solidFill>
            <a:srgbClr val="FFFF00"/>
          </a:solidFill>
          <a:ln w="9525">
            <a:noFill/>
            <a:miter lim="800000"/>
            <a:headEnd/>
            <a:tailEnd/>
          </a:ln>
        </p:spPr>
        <p:txBody>
          <a:bodyPr wrap="none">
            <a:spAutoFit/>
          </a:bodyPr>
          <a:lstStyle/>
          <a:p>
            <a:r>
              <a:rPr lang="en-US" sz="2400">
                <a:solidFill>
                  <a:schemeClr val="tx2"/>
                </a:solidFill>
              </a:rPr>
              <a:t>A diverse functional guild</a:t>
            </a:r>
          </a:p>
          <a:p>
            <a:r>
              <a:rPr lang="en-US" sz="2400">
                <a:solidFill>
                  <a:schemeClr val="tx2"/>
                </a:solidFill>
              </a:rPr>
              <a:t> of bacterivores supports….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7317"/>
                                        </p:tgtEl>
                                        <p:attrNameLst>
                                          <p:attrName>style.visibility</p:attrName>
                                        </p:attrNameLst>
                                      </p:cBhvr>
                                      <p:to>
                                        <p:strVal val="visible"/>
                                      </p:to>
                                    </p:set>
                                    <p:anim calcmode="lin" valueType="num">
                                      <p:cBhvr additive="base">
                                        <p:cTn id="7" dur="500" fill="hold"/>
                                        <p:tgtEl>
                                          <p:spTgt spid="397317"/>
                                        </p:tgtEl>
                                        <p:attrNameLst>
                                          <p:attrName>ppt_x</p:attrName>
                                        </p:attrNameLst>
                                      </p:cBhvr>
                                      <p:tavLst>
                                        <p:tav tm="0">
                                          <p:val>
                                            <p:strVal val="0-#ppt_w/2"/>
                                          </p:val>
                                        </p:tav>
                                        <p:tav tm="100000">
                                          <p:val>
                                            <p:strVal val="#ppt_x"/>
                                          </p:val>
                                        </p:tav>
                                      </p:tavLst>
                                    </p:anim>
                                    <p:anim calcmode="lin" valueType="num">
                                      <p:cBhvr additive="base">
                                        <p:cTn id="8" dur="500" fill="hold"/>
                                        <p:tgtEl>
                                          <p:spTgt spid="3973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8340"/>
                                        </p:tgtEl>
                                        <p:attrNameLst>
                                          <p:attrName>style.visibility</p:attrName>
                                        </p:attrNameLst>
                                      </p:cBhvr>
                                      <p:to>
                                        <p:strVal val="visible"/>
                                      </p:to>
                                    </p:set>
                                    <p:anim calcmode="lin" valueType="num">
                                      <p:cBhvr additive="base">
                                        <p:cTn id="13" dur="500" fill="hold"/>
                                        <p:tgtEl>
                                          <p:spTgt spid="398340"/>
                                        </p:tgtEl>
                                        <p:attrNameLst>
                                          <p:attrName>ppt_x</p:attrName>
                                        </p:attrNameLst>
                                      </p:cBhvr>
                                      <p:tavLst>
                                        <p:tav tm="0">
                                          <p:val>
                                            <p:strVal val="0-#ppt_w/2"/>
                                          </p:val>
                                        </p:tav>
                                        <p:tav tm="100000">
                                          <p:val>
                                            <p:strVal val="#ppt_x"/>
                                          </p:val>
                                        </p:tav>
                                      </p:tavLst>
                                    </p:anim>
                                    <p:anim calcmode="lin" valueType="num">
                                      <p:cBhvr additive="base">
                                        <p:cTn id="14" dur="500" fill="hold"/>
                                        <p:tgtEl>
                                          <p:spTgt spid="398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97317" grpId="0"/>
      <p:bldOleChart spid="3983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0" y="274638"/>
            <a:ext cx="9144000" cy="1143000"/>
          </a:xfrm>
          <a:prstGeom prst="rect">
            <a:avLst/>
          </a:prstGeom>
          <a:noFill/>
          <a:ln w="9525">
            <a:noFill/>
            <a:miter lim="800000"/>
            <a:headEnd/>
            <a:tailEnd/>
          </a:ln>
        </p:spPr>
        <p:txBody>
          <a:bodyPr anchor="ctr"/>
          <a:lstStyle/>
          <a:p>
            <a:pPr algn="ctr"/>
            <a:r>
              <a:rPr lang="en-US">
                <a:solidFill>
                  <a:schemeClr val="tx2"/>
                </a:solidFill>
              </a:rPr>
              <a:t>Density-dependent predation</a:t>
            </a:r>
          </a:p>
        </p:txBody>
      </p:sp>
      <p:pic>
        <p:nvPicPr>
          <p:cNvPr id="3076" name="Picture 3" descr="pict07"/>
          <p:cNvPicPr>
            <a:picLocks noChangeAspect="1" noChangeArrowheads="1"/>
          </p:cNvPicPr>
          <p:nvPr/>
        </p:nvPicPr>
        <p:blipFill>
          <a:blip r:embed="rId4" cstate="print"/>
          <a:srcRect/>
          <a:stretch>
            <a:fillRect/>
          </a:stretch>
        </p:blipFill>
        <p:spPr bwMode="auto">
          <a:xfrm>
            <a:off x="6858000" y="1619250"/>
            <a:ext cx="2030413" cy="1522413"/>
          </a:xfrm>
          <a:prstGeom prst="rect">
            <a:avLst/>
          </a:prstGeom>
          <a:noFill/>
          <a:ln w="50800">
            <a:solidFill>
              <a:srgbClr val="339966"/>
            </a:solidFill>
            <a:miter lim="800000"/>
            <a:headEnd/>
            <a:tailEnd/>
          </a:ln>
        </p:spPr>
      </p:pic>
      <p:pic>
        <p:nvPicPr>
          <p:cNvPr id="3077" name="Picture 4" descr="oak%20grove">
            <a:hlinkClick r:id="rId5"/>
          </p:cNvPr>
          <p:cNvPicPr>
            <a:picLocks noChangeAspect="1" noChangeArrowheads="1"/>
          </p:cNvPicPr>
          <p:nvPr/>
        </p:nvPicPr>
        <p:blipFill>
          <a:blip r:embed="rId6" cstate="print"/>
          <a:srcRect/>
          <a:stretch>
            <a:fillRect/>
          </a:stretch>
        </p:blipFill>
        <p:spPr bwMode="auto">
          <a:xfrm>
            <a:off x="6959600" y="3448050"/>
            <a:ext cx="2184400" cy="1636713"/>
          </a:xfrm>
          <a:prstGeom prst="rect">
            <a:avLst/>
          </a:prstGeom>
          <a:noFill/>
          <a:ln w="50800">
            <a:solidFill>
              <a:srgbClr val="FF0000"/>
            </a:solidFill>
            <a:miter lim="800000"/>
            <a:headEnd/>
            <a:tailEnd/>
          </a:ln>
        </p:spPr>
      </p:pic>
      <p:grpSp>
        <p:nvGrpSpPr>
          <p:cNvPr id="3078" name="Group 5"/>
          <p:cNvGrpSpPr>
            <a:grpSpLocks/>
          </p:cNvGrpSpPr>
          <p:nvPr/>
        </p:nvGrpSpPr>
        <p:grpSpPr bwMode="auto">
          <a:xfrm>
            <a:off x="0" y="1619250"/>
            <a:ext cx="6858000" cy="4400550"/>
            <a:chOff x="0" y="1020"/>
            <a:chExt cx="4320" cy="2772"/>
          </a:xfrm>
        </p:grpSpPr>
        <p:graphicFrame>
          <p:nvGraphicFramePr>
            <p:cNvPr id="3074" name="Object 6"/>
            <p:cNvGraphicFramePr>
              <a:graphicFrameLocks noChangeAspect="1"/>
            </p:cNvGraphicFramePr>
            <p:nvPr/>
          </p:nvGraphicFramePr>
          <p:xfrm>
            <a:off x="0" y="1020"/>
            <a:ext cx="4320" cy="2772"/>
          </p:xfrm>
          <a:graphic>
            <a:graphicData uri="http://schemas.openxmlformats.org/presentationml/2006/ole">
              <p:oleObj spid="_x0000_s3074" name="Chart" r:id="rId7" imgW="4162463" imgH="2752801" progId="Excel.Sheet.8">
                <p:embed/>
              </p:oleObj>
            </a:graphicData>
          </a:graphic>
        </p:graphicFrame>
        <p:sp>
          <p:nvSpPr>
            <p:cNvPr id="3085" name="Text Box 7"/>
            <p:cNvSpPr txBox="1">
              <a:spLocks noChangeArrowheads="1"/>
            </p:cNvSpPr>
            <p:nvPr/>
          </p:nvSpPr>
          <p:spPr bwMode="auto">
            <a:xfrm>
              <a:off x="1104" y="3408"/>
              <a:ext cx="2592" cy="192"/>
            </a:xfrm>
            <a:prstGeom prst="rect">
              <a:avLst/>
            </a:prstGeom>
            <a:solidFill>
              <a:schemeClr val="bg1"/>
            </a:solidFill>
            <a:ln w="9525">
              <a:noFill/>
              <a:miter lim="800000"/>
              <a:headEnd/>
              <a:tailEnd/>
            </a:ln>
          </p:spPr>
          <p:txBody>
            <a:bodyPr>
              <a:spAutoFit/>
            </a:bodyPr>
            <a:lstStyle/>
            <a:p>
              <a:pPr>
                <a:spcBef>
                  <a:spcPct val="50000"/>
                </a:spcBef>
              </a:pPr>
              <a:r>
                <a:rPr lang="en-US" sz="1400" b="1"/>
                <a:t>                    Predator: Prey Ratio</a:t>
              </a:r>
            </a:p>
          </p:txBody>
        </p:sp>
      </p:grpSp>
      <p:sp>
        <p:nvSpPr>
          <p:cNvPr id="3079" name="Line 8"/>
          <p:cNvSpPr>
            <a:spLocks noChangeShapeType="1"/>
          </p:cNvSpPr>
          <p:nvPr/>
        </p:nvSpPr>
        <p:spPr bwMode="auto">
          <a:xfrm flipH="1">
            <a:off x="2749550" y="2533650"/>
            <a:ext cx="4032250" cy="2133600"/>
          </a:xfrm>
          <a:prstGeom prst="line">
            <a:avLst/>
          </a:prstGeom>
          <a:noFill/>
          <a:ln w="9525">
            <a:solidFill>
              <a:srgbClr val="FF0000"/>
            </a:solidFill>
            <a:round/>
            <a:headEnd/>
            <a:tailEnd type="triangle" w="med" len="med"/>
          </a:ln>
        </p:spPr>
        <p:txBody>
          <a:bodyPr/>
          <a:lstStyle/>
          <a:p>
            <a:endParaRPr lang="en-US"/>
          </a:p>
        </p:txBody>
      </p:sp>
      <p:sp>
        <p:nvSpPr>
          <p:cNvPr id="3080" name="Line 9"/>
          <p:cNvSpPr>
            <a:spLocks noChangeShapeType="1"/>
          </p:cNvSpPr>
          <p:nvPr/>
        </p:nvSpPr>
        <p:spPr bwMode="auto">
          <a:xfrm flipH="1">
            <a:off x="6248400" y="4133850"/>
            <a:ext cx="585788" cy="304800"/>
          </a:xfrm>
          <a:prstGeom prst="line">
            <a:avLst/>
          </a:prstGeom>
          <a:noFill/>
          <a:ln w="9525">
            <a:solidFill>
              <a:srgbClr val="339966"/>
            </a:solidFill>
            <a:round/>
            <a:headEnd/>
            <a:tailEnd type="triangle" w="med" len="med"/>
          </a:ln>
        </p:spPr>
        <p:txBody>
          <a:bodyPr/>
          <a:lstStyle/>
          <a:p>
            <a:endParaRPr lang="en-US"/>
          </a:p>
        </p:txBody>
      </p:sp>
      <p:sp>
        <p:nvSpPr>
          <p:cNvPr id="3081" name="Oval 10"/>
          <p:cNvSpPr>
            <a:spLocks noChangeArrowheads="1"/>
          </p:cNvSpPr>
          <p:nvPr/>
        </p:nvSpPr>
        <p:spPr bwMode="auto">
          <a:xfrm>
            <a:off x="1066800" y="4108450"/>
            <a:ext cx="1728788" cy="1728788"/>
          </a:xfrm>
          <a:prstGeom prst="ellipse">
            <a:avLst/>
          </a:prstGeom>
          <a:noFill/>
          <a:ln w="9525">
            <a:solidFill>
              <a:srgbClr val="FF0000"/>
            </a:solidFill>
            <a:round/>
            <a:headEnd/>
            <a:tailEnd/>
          </a:ln>
        </p:spPr>
        <p:txBody>
          <a:bodyPr wrap="none" anchor="ctr"/>
          <a:lstStyle/>
          <a:p>
            <a:endParaRPr lang="en-US"/>
          </a:p>
        </p:txBody>
      </p:sp>
      <p:sp>
        <p:nvSpPr>
          <p:cNvPr id="3082" name="Oval 11"/>
          <p:cNvSpPr>
            <a:spLocks noChangeArrowheads="1"/>
          </p:cNvSpPr>
          <p:nvPr/>
        </p:nvSpPr>
        <p:spPr bwMode="auto">
          <a:xfrm>
            <a:off x="4724400" y="4106863"/>
            <a:ext cx="1728788" cy="1728787"/>
          </a:xfrm>
          <a:prstGeom prst="ellipse">
            <a:avLst/>
          </a:prstGeom>
          <a:noFill/>
          <a:ln w="9525">
            <a:solidFill>
              <a:srgbClr val="339966"/>
            </a:solidFill>
            <a:round/>
            <a:headEnd/>
            <a:tailEnd/>
          </a:ln>
        </p:spPr>
        <p:txBody>
          <a:bodyPr wrap="none" anchor="ctr"/>
          <a:lstStyle/>
          <a:p>
            <a:endParaRPr lang="en-US"/>
          </a:p>
        </p:txBody>
      </p:sp>
      <p:sp>
        <p:nvSpPr>
          <p:cNvPr id="3083" name="Text Box 12"/>
          <p:cNvSpPr txBox="1">
            <a:spLocks noChangeArrowheads="1"/>
          </p:cNvSpPr>
          <p:nvPr/>
        </p:nvSpPr>
        <p:spPr bwMode="auto">
          <a:xfrm>
            <a:off x="76200" y="6477000"/>
            <a:ext cx="2898775" cy="307975"/>
          </a:xfrm>
          <a:prstGeom prst="rect">
            <a:avLst/>
          </a:prstGeom>
          <a:noFill/>
          <a:ln w="9525">
            <a:solidFill>
              <a:schemeClr val="tx1"/>
            </a:solidFill>
            <a:miter lim="800000"/>
            <a:headEnd/>
            <a:tailEnd/>
          </a:ln>
        </p:spPr>
        <p:txBody>
          <a:bodyPr wrap="none">
            <a:spAutoFit/>
          </a:bodyPr>
          <a:lstStyle/>
          <a:p>
            <a:r>
              <a:rPr lang="en-US" sz="1400"/>
              <a:t>S</a:t>
            </a:r>
            <a:r>
              <a:rPr lang="en-US" sz="1400">
                <a:cs typeface="Arial" charset="0"/>
              </a:rPr>
              <a:t>á</a:t>
            </a:r>
            <a:r>
              <a:rPr lang="en-US" sz="1400"/>
              <a:t>nchez-Moreno and Ferris, 2007</a:t>
            </a:r>
          </a:p>
        </p:txBody>
      </p:sp>
      <p:sp>
        <p:nvSpPr>
          <p:cNvPr id="3084" name="TextBox 12"/>
          <p:cNvSpPr txBox="1">
            <a:spLocks noChangeArrowheads="1"/>
          </p:cNvSpPr>
          <p:nvPr/>
        </p:nvSpPr>
        <p:spPr bwMode="auto">
          <a:xfrm>
            <a:off x="228600" y="228600"/>
            <a:ext cx="7199407" cy="369332"/>
          </a:xfrm>
          <a:prstGeom prst="rect">
            <a:avLst/>
          </a:prstGeom>
          <a:noFill/>
          <a:ln w="9525">
            <a:noFill/>
            <a:miter lim="800000"/>
            <a:headEnd/>
            <a:tailEnd/>
          </a:ln>
        </p:spPr>
        <p:txBody>
          <a:bodyPr wrap="none">
            <a:spAutoFit/>
          </a:bodyPr>
          <a:lstStyle/>
          <a:p>
            <a:r>
              <a:rPr lang="en-US" dirty="0"/>
              <a:t>Another Ecosystem </a:t>
            </a:r>
            <a:r>
              <a:rPr lang="en-US" dirty="0" smtClean="0"/>
              <a:t>Service:  </a:t>
            </a:r>
            <a:r>
              <a:rPr lang="en-US" b="1" dirty="0"/>
              <a:t>Regulation of Opportunistic Species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p:cNvPicPr>
            <a:picLocks noChangeAspect="1" noChangeArrowheads="1"/>
          </p:cNvPicPr>
          <p:nvPr/>
        </p:nvPicPr>
        <p:blipFill>
          <a:blip r:embed="rId2" cstate="print"/>
          <a:srcRect/>
          <a:stretch>
            <a:fillRect/>
          </a:stretch>
        </p:blipFill>
        <p:spPr bwMode="auto">
          <a:xfrm>
            <a:off x="6219825" y="3124200"/>
            <a:ext cx="2924175" cy="2057400"/>
          </a:xfrm>
          <a:prstGeom prst="rect">
            <a:avLst/>
          </a:prstGeom>
          <a:noFill/>
          <a:ln w="12700">
            <a:noFill/>
            <a:miter lim="800000"/>
            <a:headEnd/>
            <a:tailEnd/>
          </a:ln>
        </p:spPr>
      </p:pic>
      <p:pic>
        <p:nvPicPr>
          <p:cNvPr id="21507" name="Picture 17" descr="Dorylaimus"/>
          <p:cNvPicPr>
            <a:picLocks noChangeAspect="1" noChangeArrowheads="1"/>
          </p:cNvPicPr>
          <p:nvPr/>
        </p:nvPicPr>
        <p:blipFill>
          <a:blip r:embed="rId3" cstate="print"/>
          <a:srcRect/>
          <a:stretch>
            <a:fillRect/>
          </a:stretch>
        </p:blipFill>
        <p:spPr bwMode="auto">
          <a:xfrm>
            <a:off x="6443663" y="4832350"/>
            <a:ext cx="2700337" cy="2025650"/>
          </a:xfrm>
          <a:prstGeom prst="rect">
            <a:avLst/>
          </a:prstGeom>
          <a:noFill/>
          <a:ln w="9525">
            <a:noFill/>
            <a:miter lim="800000"/>
            <a:headEnd/>
            <a:tailEnd/>
          </a:ln>
        </p:spPr>
      </p:pic>
      <p:pic>
        <p:nvPicPr>
          <p:cNvPr id="21508" name="Picture 14" descr="mononchus"/>
          <p:cNvPicPr>
            <a:picLocks noChangeAspect="1" noChangeArrowheads="1"/>
          </p:cNvPicPr>
          <p:nvPr/>
        </p:nvPicPr>
        <p:blipFill>
          <a:blip r:embed="rId4" cstate="print"/>
          <a:srcRect/>
          <a:stretch>
            <a:fillRect/>
          </a:stretch>
        </p:blipFill>
        <p:spPr bwMode="auto">
          <a:xfrm>
            <a:off x="7073900" y="803275"/>
            <a:ext cx="1841500" cy="2787650"/>
          </a:xfrm>
          <a:prstGeom prst="rect">
            <a:avLst/>
          </a:prstGeom>
          <a:noFill/>
          <a:ln w="9525">
            <a:noFill/>
            <a:miter lim="800000"/>
            <a:headEnd/>
            <a:tailEnd/>
          </a:ln>
        </p:spPr>
      </p:pic>
      <p:sp>
        <p:nvSpPr>
          <p:cNvPr id="21509" name="TextBox 15"/>
          <p:cNvSpPr txBox="1">
            <a:spLocks noChangeArrowheads="1"/>
          </p:cNvSpPr>
          <p:nvPr/>
        </p:nvSpPr>
        <p:spPr bwMode="auto">
          <a:xfrm>
            <a:off x="6754813" y="115888"/>
            <a:ext cx="2236787" cy="646112"/>
          </a:xfrm>
          <a:prstGeom prst="rect">
            <a:avLst/>
          </a:prstGeom>
          <a:noFill/>
          <a:ln w="9525">
            <a:noFill/>
            <a:miter lim="800000"/>
            <a:headEnd/>
            <a:tailEnd/>
          </a:ln>
        </p:spPr>
        <p:txBody>
          <a:bodyPr wrap="none">
            <a:spAutoFit/>
          </a:bodyPr>
          <a:lstStyle/>
          <a:p>
            <a:r>
              <a:rPr lang="en-US"/>
              <a:t>Generalist and </a:t>
            </a:r>
          </a:p>
          <a:p>
            <a:r>
              <a:rPr lang="en-US"/>
              <a:t>Specialist Predators</a:t>
            </a:r>
          </a:p>
        </p:txBody>
      </p:sp>
      <p:grpSp>
        <p:nvGrpSpPr>
          <p:cNvPr id="2" name="Group 18"/>
          <p:cNvGrpSpPr>
            <a:grpSpLocks/>
          </p:cNvGrpSpPr>
          <p:nvPr/>
        </p:nvGrpSpPr>
        <p:grpSpPr bwMode="auto">
          <a:xfrm>
            <a:off x="2895600" y="228600"/>
            <a:ext cx="3276600" cy="6629400"/>
            <a:chOff x="2895600" y="228600"/>
            <a:chExt cx="3276600" cy="6629400"/>
          </a:xfrm>
        </p:grpSpPr>
        <p:grpSp>
          <p:nvGrpSpPr>
            <p:cNvPr id="3" name="Group 13"/>
            <p:cNvGrpSpPr>
              <a:grpSpLocks/>
            </p:cNvGrpSpPr>
            <p:nvPr/>
          </p:nvGrpSpPr>
          <p:grpSpPr bwMode="auto">
            <a:xfrm>
              <a:off x="2895600" y="707153"/>
              <a:ext cx="3276600" cy="6150847"/>
              <a:chOff x="3124200" y="707153"/>
              <a:chExt cx="3276600" cy="6150847"/>
            </a:xfrm>
          </p:grpSpPr>
          <p:pic>
            <p:nvPicPr>
              <p:cNvPr id="21520" name="Picture 2" descr="manynemas10X"/>
              <p:cNvPicPr>
                <a:picLocks noChangeAspect="1" noChangeArrowheads="1"/>
              </p:cNvPicPr>
              <p:nvPr/>
            </p:nvPicPr>
            <p:blipFill>
              <a:blip r:embed="rId5" cstate="print"/>
              <a:srcRect/>
              <a:stretch>
                <a:fillRect/>
              </a:stretch>
            </p:blipFill>
            <p:spPr bwMode="auto">
              <a:xfrm>
                <a:off x="3124200" y="4400834"/>
                <a:ext cx="3276600" cy="2457166"/>
              </a:xfrm>
              <a:prstGeom prst="rect">
                <a:avLst/>
              </a:prstGeom>
              <a:noFill/>
              <a:ln w="9525">
                <a:noFill/>
                <a:miter lim="800000"/>
                <a:headEnd/>
                <a:tailEnd/>
              </a:ln>
            </p:spPr>
          </p:pic>
          <p:pic>
            <p:nvPicPr>
              <p:cNvPr id="21521" name="Picture 9" descr="cruz"/>
              <p:cNvPicPr>
                <a:picLocks noChangeAspect="1" noChangeArrowheads="1"/>
              </p:cNvPicPr>
              <p:nvPr/>
            </p:nvPicPr>
            <p:blipFill>
              <a:blip r:embed="rId6" cstate="print"/>
              <a:srcRect/>
              <a:stretch>
                <a:fillRect/>
              </a:stretch>
            </p:blipFill>
            <p:spPr bwMode="auto">
              <a:xfrm rot="-5400000">
                <a:off x="3983754" y="228600"/>
                <a:ext cx="1432081" cy="2389188"/>
              </a:xfrm>
              <a:prstGeom prst="rect">
                <a:avLst/>
              </a:prstGeom>
              <a:noFill/>
              <a:ln w="9525">
                <a:noFill/>
                <a:miter lim="800000"/>
                <a:headEnd/>
                <a:tailEnd/>
              </a:ln>
            </p:spPr>
          </p:pic>
          <p:pic>
            <p:nvPicPr>
              <p:cNvPr id="21522" name="Picture 7"/>
              <p:cNvPicPr>
                <a:picLocks noChangeAspect="1" noChangeArrowheads="1"/>
              </p:cNvPicPr>
              <p:nvPr/>
            </p:nvPicPr>
            <p:blipFill>
              <a:blip r:embed="rId7" cstate="print"/>
              <a:srcRect/>
              <a:stretch>
                <a:fillRect/>
              </a:stretch>
            </p:blipFill>
            <p:spPr bwMode="auto">
              <a:xfrm>
                <a:off x="3352800" y="1981200"/>
                <a:ext cx="2362200" cy="1772299"/>
              </a:xfrm>
              <a:prstGeom prst="rect">
                <a:avLst/>
              </a:prstGeom>
              <a:noFill/>
              <a:ln w="12700">
                <a:noFill/>
                <a:miter lim="800000"/>
                <a:headEnd/>
                <a:tailEnd/>
              </a:ln>
            </p:spPr>
          </p:pic>
          <p:pic>
            <p:nvPicPr>
              <p:cNvPr id="21523" name="Picture 8" descr="femaleaphelenchanterior100X"/>
              <p:cNvPicPr>
                <a:picLocks noChangeAspect="1" noChangeArrowheads="1"/>
              </p:cNvPicPr>
              <p:nvPr/>
            </p:nvPicPr>
            <p:blipFill>
              <a:blip r:embed="rId8" cstate="print"/>
              <a:srcRect/>
              <a:stretch>
                <a:fillRect/>
              </a:stretch>
            </p:blipFill>
            <p:spPr bwMode="auto">
              <a:xfrm rot="-1423069">
                <a:off x="3335374" y="3328267"/>
                <a:ext cx="2794354" cy="1257896"/>
              </a:xfrm>
              <a:prstGeom prst="rect">
                <a:avLst/>
              </a:prstGeom>
              <a:noFill/>
              <a:ln w="9525">
                <a:noFill/>
                <a:miter lim="800000"/>
                <a:headEnd/>
                <a:tailEnd/>
              </a:ln>
            </p:spPr>
          </p:pic>
        </p:grpSp>
        <p:sp>
          <p:nvSpPr>
            <p:cNvPr id="21519" name="TextBox 16"/>
            <p:cNvSpPr txBox="1">
              <a:spLocks noChangeArrowheads="1"/>
            </p:cNvSpPr>
            <p:nvPr/>
          </p:nvSpPr>
          <p:spPr bwMode="auto">
            <a:xfrm>
              <a:off x="3505200" y="228600"/>
              <a:ext cx="1851789" cy="369332"/>
            </a:xfrm>
            <a:prstGeom prst="rect">
              <a:avLst/>
            </a:prstGeom>
            <a:noFill/>
            <a:ln w="9525">
              <a:noFill/>
              <a:miter lim="800000"/>
              <a:headEnd/>
              <a:tailEnd/>
            </a:ln>
          </p:spPr>
          <p:txBody>
            <a:bodyPr wrap="none">
              <a:spAutoFit/>
            </a:bodyPr>
            <a:lstStyle/>
            <a:p>
              <a:r>
                <a:rPr lang="en-US"/>
                <a:t>Amplifiable Prey</a:t>
              </a:r>
            </a:p>
          </p:txBody>
        </p:sp>
      </p:grpSp>
      <p:grpSp>
        <p:nvGrpSpPr>
          <p:cNvPr id="4" name="Group 19"/>
          <p:cNvGrpSpPr>
            <a:grpSpLocks/>
          </p:cNvGrpSpPr>
          <p:nvPr/>
        </p:nvGrpSpPr>
        <p:grpSpPr bwMode="auto">
          <a:xfrm>
            <a:off x="0" y="544513"/>
            <a:ext cx="2632075" cy="6057900"/>
            <a:chOff x="0" y="545068"/>
            <a:chExt cx="2632075" cy="6057345"/>
          </a:xfrm>
        </p:grpSpPr>
        <p:grpSp>
          <p:nvGrpSpPr>
            <p:cNvPr id="5" name="Group 14"/>
            <p:cNvGrpSpPr>
              <a:grpSpLocks/>
            </p:cNvGrpSpPr>
            <p:nvPr/>
          </p:nvGrpSpPr>
          <p:grpSpPr bwMode="auto">
            <a:xfrm>
              <a:off x="0" y="1133475"/>
              <a:ext cx="2632075" cy="5468938"/>
              <a:chOff x="0" y="1133475"/>
              <a:chExt cx="2632075" cy="5468938"/>
            </a:xfrm>
          </p:grpSpPr>
          <p:pic>
            <p:nvPicPr>
              <p:cNvPr id="21515" name="Picture 3" descr="Slide_2"/>
              <p:cNvPicPr>
                <a:picLocks noChangeAspect="1" noChangeArrowheads="1"/>
              </p:cNvPicPr>
              <p:nvPr/>
            </p:nvPicPr>
            <p:blipFill>
              <a:blip r:embed="rId9" cstate="print"/>
              <a:srcRect l="-23"/>
              <a:stretch>
                <a:fillRect/>
              </a:stretch>
            </p:blipFill>
            <p:spPr bwMode="auto">
              <a:xfrm>
                <a:off x="69850" y="1133475"/>
                <a:ext cx="2273300" cy="2374900"/>
              </a:xfrm>
              <a:prstGeom prst="rect">
                <a:avLst/>
              </a:prstGeom>
              <a:noFill/>
              <a:ln w="9525">
                <a:noFill/>
                <a:miter lim="800000"/>
                <a:headEnd/>
                <a:tailEnd/>
              </a:ln>
            </p:spPr>
          </p:pic>
          <p:pic>
            <p:nvPicPr>
              <p:cNvPr id="21516" name="Picture 4"/>
              <p:cNvPicPr>
                <a:picLocks noChangeAspect="1" noChangeArrowheads="1"/>
              </p:cNvPicPr>
              <p:nvPr/>
            </p:nvPicPr>
            <p:blipFill>
              <a:blip r:embed="rId10" cstate="print"/>
              <a:srcRect/>
              <a:stretch>
                <a:fillRect/>
              </a:stretch>
            </p:blipFill>
            <p:spPr bwMode="auto">
              <a:xfrm>
                <a:off x="0" y="2895600"/>
                <a:ext cx="2632075" cy="1973263"/>
              </a:xfrm>
              <a:prstGeom prst="rect">
                <a:avLst/>
              </a:prstGeom>
              <a:noFill/>
              <a:ln w="12700">
                <a:noFill/>
                <a:miter lim="800000"/>
                <a:headEnd/>
                <a:tailEnd/>
              </a:ln>
            </p:spPr>
          </p:pic>
          <p:pic>
            <p:nvPicPr>
              <p:cNvPr id="21517" name="Picture 5"/>
              <p:cNvPicPr>
                <a:picLocks noChangeAspect="1" noChangeArrowheads="1"/>
              </p:cNvPicPr>
              <p:nvPr/>
            </p:nvPicPr>
            <p:blipFill>
              <a:blip r:embed="rId11" cstate="print"/>
              <a:srcRect/>
              <a:stretch>
                <a:fillRect/>
              </a:stretch>
            </p:blipFill>
            <p:spPr bwMode="auto">
              <a:xfrm>
                <a:off x="152400" y="4800600"/>
                <a:ext cx="2401887" cy="1801813"/>
              </a:xfrm>
              <a:prstGeom prst="rect">
                <a:avLst/>
              </a:prstGeom>
              <a:noFill/>
              <a:ln w="12700">
                <a:noFill/>
                <a:miter lim="800000"/>
                <a:headEnd/>
                <a:tailEnd/>
              </a:ln>
            </p:spPr>
          </p:pic>
        </p:grpSp>
        <p:sp>
          <p:nvSpPr>
            <p:cNvPr id="21514" name="TextBox 17"/>
            <p:cNvSpPr txBox="1">
              <a:spLocks noChangeArrowheads="1"/>
            </p:cNvSpPr>
            <p:nvPr/>
          </p:nvSpPr>
          <p:spPr bwMode="auto">
            <a:xfrm>
              <a:off x="457200" y="545068"/>
              <a:ext cx="1364541" cy="369332"/>
            </a:xfrm>
            <a:prstGeom prst="rect">
              <a:avLst/>
            </a:prstGeom>
            <a:noFill/>
            <a:ln w="9525">
              <a:noFill/>
              <a:miter lim="800000"/>
              <a:headEnd/>
              <a:tailEnd/>
            </a:ln>
          </p:spPr>
          <p:txBody>
            <a:bodyPr wrap="none">
              <a:spAutoFit/>
            </a:bodyPr>
            <a:lstStyle/>
            <a:p>
              <a:r>
                <a:rPr lang="en-US"/>
                <a:t>Target Prey</a:t>
              </a:r>
            </a:p>
          </p:txBody>
        </p:sp>
      </p:grpSp>
      <p:sp>
        <p:nvSpPr>
          <p:cNvPr id="21512" name="TextBox 18"/>
          <p:cNvSpPr txBox="1">
            <a:spLocks noChangeArrowheads="1"/>
          </p:cNvSpPr>
          <p:nvPr/>
        </p:nvSpPr>
        <p:spPr bwMode="auto">
          <a:xfrm>
            <a:off x="228600" y="76200"/>
            <a:ext cx="2287588" cy="369888"/>
          </a:xfrm>
          <a:prstGeom prst="rect">
            <a:avLst/>
          </a:prstGeom>
          <a:noFill/>
          <a:ln w="9525">
            <a:noFill/>
            <a:miter lim="800000"/>
            <a:headEnd/>
            <a:tailEnd/>
          </a:ln>
        </p:spPr>
        <p:txBody>
          <a:bodyPr wrap="none">
            <a:spAutoFit/>
          </a:bodyPr>
          <a:lstStyle/>
          <a:p>
            <a:r>
              <a:rPr lang="en-US" b="1"/>
              <a:t>Predators and prey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9" descr="DSCN0048.JPG"/>
          <p:cNvPicPr>
            <a:picLocks noChangeAspect="1"/>
          </p:cNvPicPr>
          <p:nvPr/>
        </p:nvPicPr>
        <p:blipFill>
          <a:blip r:embed="rId2" cstate="print"/>
          <a:srcRect/>
          <a:stretch>
            <a:fillRect/>
          </a:stretch>
        </p:blipFill>
        <p:spPr bwMode="auto">
          <a:xfrm>
            <a:off x="0" y="2733675"/>
            <a:ext cx="4978400" cy="3733800"/>
          </a:xfrm>
          <a:prstGeom prst="rect">
            <a:avLst/>
          </a:prstGeom>
          <a:noFill/>
          <a:ln w="9525">
            <a:noFill/>
            <a:miter lim="800000"/>
            <a:headEnd/>
            <a:tailEnd/>
          </a:ln>
        </p:spPr>
      </p:pic>
      <p:pic>
        <p:nvPicPr>
          <p:cNvPr id="14339" name="Picture 2" descr="DSC09216.JPG"/>
          <p:cNvPicPr>
            <a:picLocks noChangeAspect="1"/>
          </p:cNvPicPr>
          <p:nvPr/>
        </p:nvPicPr>
        <p:blipFill>
          <a:blip r:embed="rId3" cstate="print"/>
          <a:srcRect/>
          <a:stretch>
            <a:fillRect/>
          </a:stretch>
        </p:blipFill>
        <p:spPr bwMode="auto">
          <a:xfrm>
            <a:off x="4495800" y="0"/>
            <a:ext cx="4648200" cy="3486150"/>
          </a:xfrm>
          <a:prstGeom prst="rect">
            <a:avLst/>
          </a:prstGeom>
          <a:noFill/>
          <a:ln w="9525">
            <a:noFill/>
            <a:miter lim="800000"/>
            <a:headEnd/>
            <a:tailEnd/>
          </a:ln>
        </p:spPr>
      </p:pic>
      <p:pic>
        <p:nvPicPr>
          <p:cNvPr id="14340" name="Picture 4" descr="DSC09211.JPG"/>
          <p:cNvPicPr>
            <a:picLocks noChangeAspect="1"/>
          </p:cNvPicPr>
          <p:nvPr/>
        </p:nvPicPr>
        <p:blipFill>
          <a:blip r:embed="rId4" cstate="print"/>
          <a:srcRect/>
          <a:stretch>
            <a:fillRect/>
          </a:stretch>
        </p:blipFill>
        <p:spPr bwMode="auto">
          <a:xfrm>
            <a:off x="4648200" y="3486150"/>
            <a:ext cx="4495800" cy="3371850"/>
          </a:xfrm>
          <a:prstGeom prst="rect">
            <a:avLst/>
          </a:prstGeom>
          <a:noFill/>
          <a:ln w="9525">
            <a:noFill/>
            <a:miter lim="800000"/>
            <a:headEnd/>
            <a:tailEnd/>
          </a:ln>
        </p:spPr>
      </p:pic>
      <p:sp>
        <p:nvSpPr>
          <p:cNvPr id="14341" name="Text Box 9"/>
          <p:cNvSpPr txBox="1">
            <a:spLocks noChangeArrowheads="1"/>
          </p:cNvSpPr>
          <p:nvPr/>
        </p:nvSpPr>
        <p:spPr bwMode="auto">
          <a:xfrm>
            <a:off x="228600" y="152400"/>
            <a:ext cx="4083169" cy="646331"/>
          </a:xfrm>
          <a:prstGeom prst="rect">
            <a:avLst/>
          </a:prstGeom>
          <a:noFill/>
          <a:ln w="9525">
            <a:noFill/>
            <a:miter lim="800000"/>
            <a:headEnd/>
            <a:tailEnd/>
          </a:ln>
        </p:spPr>
        <p:txBody>
          <a:bodyPr wrap="none">
            <a:spAutoFit/>
          </a:bodyPr>
          <a:lstStyle/>
          <a:p>
            <a:pPr algn="ctr"/>
            <a:r>
              <a:rPr lang="en-US" b="1" dirty="0" smtClean="0"/>
              <a:t>Soil Ecosystem Complexity </a:t>
            </a:r>
            <a:r>
              <a:rPr lang="en-US" b="1" dirty="0"/>
              <a:t>and the</a:t>
            </a:r>
          </a:p>
          <a:p>
            <a:pPr algn="ctr"/>
            <a:r>
              <a:rPr lang="en-US" b="1" dirty="0"/>
              <a:t>Regulation Function</a:t>
            </a:r>
          </a:p>
        </p:txBody>
      </p:sp>
      <p:sp>
        <p:nvSpPr>
          <p:cNvPr id="14342" name="Text Box 10"/>
          <p:cNvSpPr txBox="1">
            <a:spLocks noChangeArrowheads="1"/>
          </p:cNvSpPr>
          <p:nvPr/>
        </p:nvSpPr>
        <p:spPr bwMode="auto">
          <a:xfrm>
            <a:off x="0" y="901700"/>
            <a:ext cx="4419600" cy="1108075"/>
          </a:xfrm>
          <a:prstGeom prst="rect">
            <a:avLst/>
          </a:prstGeom>
          <a:noFill/>
          <a:ln w="9525">
            <a:noFill/>
            <a:miter lim="800000"/>
            <a:headEnd/>
            <a:tailEnd/>
          </a:ln>
        </p:spPr>
        <p:txBody>
          <a:bodyPr>
            <a:spAutoFit/>
          </a:bodyPr>
          <a:lstStyle/>
          <a:p>
            <a:pPr marL="342900" indent="-342900"/>
            <a:r>
              <a:rPr lang="en-US" dirty="0"/>
              <a:t>Management practices in industrialized agriculture result in:</a:t>
            </a:r>
          </a:p>
          <a:p>
            <a:pPr marL="342900" indent="-342900"/>
            <a:endParaRPr lang="en-US" sz="1200" dirty="0"/>
          </a:p>
          <a:p>
            <a:pPr marL="342900" indent="-342900"/>
            <a:r>
              <a:rPr lang="en-US" dirty="0"/>
              <a:t>	</a:t>
            </a:r>
            <a:r>
              <a:rPr lang="en-US" dirty="0" smtClean="0"/>
              <a:t>Soil ecosystem </a:t>
            </a:r>
            <a:r>
              <a:rPr lang="en-US" dirty="0"/>
              <a:t>simplification</a:t>
            </a:r>
          </a:p>
        </p:txBody>
      </p:sp>
      <p:sp>
        <p:nvSpPr>
          <p:cNvPr id="14343" name="Text Box 11"/>
          <p:cNvSpPr txBox="1">
            <a:spLocks noChangeArrowheads="1"/>
          </p:cNvSpPr>
          <p:nvPr/>
        </p:nvSpPr>
        <p:spPr bwMode="auto">
          <a:xfrm>
            <a:off x="0" y="2068513"/>
            <a:ext cx="4419600" cy="369887"/>
          </a:xfrm>
          <a:prstGeom prst="rect">
            <a:avLst/>
          </a:prstGeom>
          <a:noFill/>
          <a:ln w="9525">
            <a:noFill/>
            <a:miter lim="800000"/>
            <a:headEnd/>
            <a:tailEnd/>
          </a:ln>
        </p:spPr>
        <p:txBody>
          <a:bodyPr>
            <a:spAutoFit/>
          </a:bodyPr>
          <a:lstStyle/>
          <a:p>
            <a:pPr marL="342900" indent="-342900"/>
            <a:r>
              <a:rPr lang="en-US"/>
              <a:t>	Reduction in higher trophic levels</a:t>
            </a:r>
          </a:p>
        </p:txBody>
      </p:sp>
      <p:sp>
        <p:nvSpPr>
          <p:cNvPr id="14344" name="Text Box 12"/>
          <p:cNvSpPr txBox="1">
            <a:spLocks noChangeArrowheads="1"/>
          </p:cNvSpPr>
          <p:nvPr/>
        </p:nvSpPr>
        <p:spPr bwMode="auto">
          <a:xfrm>
            <a:off x="90488" y="6507163"/>
            <a:ext cx="1544637" cy="304800"/>
          </a:xfrm>
          <a:prstGeom prst="rect">
            <a:avLst/>
          </a:prstGeom>
          <a:noFill/>
          <a:ln w="9525">
            <a:noFill/>
            <a:miter lim="800000"/>
            <a:headEnd/>
            <a:tailEnd/>
          </a:ln>
        </p:spPr>
        <p:txBody>
          <a:bodyPr wrap="none">
            <a:spAutoFit/>
          </a:bodyPr>
          <a:lstStyle/>
          <a:p>
            <a:r>
              <a:rPr lang="en-US" sz="1400"/>
              <a:t>Costa Rica, 2008</a:t>
            </a:r>
          </a:p>
        </p:txBody>
      </p:sp>
      <p:sp>
        <p:nvSpPr>
          <p:cNvPr id="10" name="Text Box 11"/>
          <p:cNvSpPr txBox="1">
            <a:spLocks noChangeArrowheads="1"/>
          </p:cNvSpPr>
          <p:nvPr/>
        </p:nvSpPr>
        <p:spPr bwMode="auto">
          <a:xfrm>
            <a:off x="914400" y="4038600"/>
            <a:ext cx="7391400" cy="1477963"/>
          </a:xfrm>
          <a:prstGeom prst="rect">
            <a:avLst/>
          </a:prstGeom>
          <a:solidFill>
            <a:srgbClr val="FFFF99"/>
          </a:solidFill>
          <a:ln w="9525">
            <a:noFill/>
            <a:miter lim="800000"/>
            <a:headEnd/>
            <a:tailEnd/>
          </a:ln>
        </p:spPr>
        <p:txBody>
          <a:bodyPr lIns="365760" rIns="365760">
            <a:spAutoFit/>
          </a:bodyPr>
          <a:lstStyle/>
          <a:p>
            <a:pPr>
              <a:spcBef>
                <a:spcPct val="50000"/>
              </a:spcBef>
            </a:pPr>
            <a:endParaRPr lang="en-US"/>
          </a:p>
          <a:p>
            <a:pPr>
              <a:spcBef>
                <a:spcPct val="50000"/>
              </a:spcBef>
            </a:pPr>
            <a:r>
              <a:rPr lang="en-US"/>
              <a:t>We tested nematode predator:prey hypotheses with data from banana plantations in four Central American countries……….</a:t>
            </a:r>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0" y="228600"/>
            <a:ext cx="4594225" cy="2759075"/>
          </a:xfrm>
          <a:prstGeom prst="rect">
            <a:avLst/>
          </a:prstGeom>
          <a:noFill/>
          <a:ln w="9525">
            <a:noFill/>
            <a:miter lim="800000"/>
            <a:headEnd/>
            <a:tailEnd/>
          </a:ln>
        </p:spPr>
      </p:pic>
      <p:sp>
        <p:nvSpPr>
          <p:cNvPr id="17412" name="TextBox 8"/>
          <p:cNvSpPr txBox="1">
            <a:spLocks noChangeArrowheads="1"/>
          </p:cNvSpPr>
          <p:nvPr/>
        </p:nvSpPr>
        <p:spPr bwMode="auto">
          <a:xfrm>
            <a:off x="74613" y="6505575"/>
            <a:ext cx="2406650" cy="276225"/>
          </a:xfrm>
          <a:prstGeom prst="rect">
            <a:avLst/>
          </a:prstGeom>
          <a:noFill/>
          <a:ln w="9525">
            <a:solidFill>
              <a:schemeClr val="tx1"/>
            </a:solidFill>
            <a:miter lim="800000"/>
            <a:headEnd/>
            <a:tailEnd/>
          </a:ln>
        </p:spPr>
        <p:txBody>
          <a:bodyPr wrap="none">
            <a:spAutoFit/>
          </a:bodyPr>
          <a:lstStyle/>
          <a:p>
            <a:r>
              <a:rPr lang="en-US" sz="1200"/>
              <a:t>Ferris, Pocasangre, et al., subm.</a:t>
            </a:r>
          </a:p>
        </p:txBody>
      </p:sp>
      <p:graphicFrame>
        <p:nvGraphicFramePr>
          <p:cNvPr id="10" name="Chart 9"/>
          <p:cNvGraphicFramePr>
            <a:graphicFrameLocks/>
          </p:cNvGraphicFramePr>
          <p:nvPr/>
        </p:nvGraphicFramePr>
        <p:xfrm>
          <a:off x="4267200" y="3581400"/>
          <a:ext cx="4572000" cy="2752725"/>
        </p:xfrm>
        <a:graphic>
          <a:graphicData uri="http://schemas.openxmlformats.org/drawingml/2006/chart">
            <c:chart xmlns:c="http://schemas.openxmlformats.org/drawingml/2006/chart" xmlns:r="http://schemas.openxmlformats.org/officeDocument/2006/relationships" r:id="rId3"/>
          </a:graphicData>
        </a:graphic>
      </p:graphicFrame>
      <p:sp>
        <p:nvSpPr>
          <p:cNvPr id="17414" name="TextBox 6"/>
          <p:cNvSpPr txBox="1">
            <a:spLocks noChangeArrowheads="1"/>
          </p:cNvSpPr>
          <p:nvPr/>
        </p:nvSpPr>
        <p:spPr bwMode="auto">
          <a:xfrm>
            <a:off x="5562600" y="685800"/>
            <a:ext cx="3249613" cy="369888"/>
          </a:xfrm>
          <a:prstGeom prst="rect">
            <a:avLst/>
          </a:prstGeom>
          <a:noFill/>
          <a:ln w="9525">
            <a:noFill/>
            <a:miter lim="800000"/>
            <a:headEnd/>
            <a:tailEnd/>
          </a:ln>
        </p:spPr>
        <p:txBody>
          <a:bodyPr wrap="none">
            <a:spAutoFit/>
          </a:bodyPr>
          <a:lstStyle/>
          <a:p>
            <a:r>
              <a:rPr lang="en-US"/>
              <a:t>Banana Plantations - Panama</a:t>
            </a:r>
          </a:p>
        </p:txBody>
      </p:sp>
      <p:sp>
        <p:nvSpPr>
          <p:cNvPr id="9" name="TextBox 8"/>
          <p:cNvSpPr txBox="1">
            <a:spLocks noChangeArrowheads="1"/>
          </p:cNvSpPr>
          <p:nvPr/>
        </p:nvSpPr>
        <p:spPr bwMode="auto">
          <a:xfrm>
            <a:off x="304800" y="4495800"/>
            <a:ext cx="2941638" cy="923925"/>
          </a:xfrm>
          <a:prstGeom prst="rect">
            <a:avLst/>
          </a:prstGeom>
          <a:noFill/>
          <a:ln w="9525">
            <a:noFill/>
            <a:miter lim="800000"/>
            <a:headEnd/>
            <a:tailEnd/>
          </a:ln>
        </p:spPr>
        <p:txBody>
          <a:bodyPr wrap="none">
            <a:spAutoFit/>
          </a:bodyPr>
          <a:lstStyle/>
          <a:p>
            <a:endParaRPr lang="en-US"/>
          </a:p>
          <a:p>
            <a:r>
              <a:rPr lang="en-US"/>
              <a:t>The relationships are fuzzy</a:t>
            </a:r>
          </a:p>
          <a:p>
            <a:r>
              <a:rPr lang="en-US"/>
              <a:t>because…………….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5143500" y="5657850"/>
            <a:ext cx="1695450" cy="366713"/>
          </a:xfrm>
          <a:prstGeom prst="rect">
            <a:avLst/>
          </a:prstGeom>
          <a:noFill/>
          <a:ln w="9525">
            <a:noFill/>
            <a:miter lim="800000"/>
            <a:headEnd/>
            <a:tailEnd/>
          </a:ln>
        </p:spPr>
        <p:txBody>
          <a:bodyPr wrap="none">
            <a:spAutoFit/>
          </a:bodyPr>
          <a:lstStyle/>
          <a:p>
            <a:r>
              <a:rPr lang="en-US"/>
              <a:t>Organic Matter</a:t>
            </a:r>
          </a:p>
        </p:txBody>
      </p:sp>
      <p:sp>
        <p:nvSpPr>
          <p:cNvPr id="18435" name="Text Box 5"/>
          <p:cNvSpPr txBox="1">
            <a:spLocks noChangeArrowheads="1"/>
          </p:cNvSpPr>
          <p:nvPr/>
        </p:nvSpPr>
        <p:spPr bwMode="auto">
          <a:xfrm>
            <a:off x="4972050" y="4481513"/>
            <a:ext cx="2038350" cy="366712"/>
          </a:xfrm>
          <a:prstGeom prst="rect">
            <a:avLst/>
          </a:prstGeom>
          <a:noFill/>
          <a:ln w="9525">
            <a:noFill/>
            <a:miter lim="800000"/>
            <a:headEnd/>
            <a:tailEnd/>
          </a:ln>
        </p:spPr>
        <p:txBody>
          <a:bodyPr wrap="none">
            <a:spAutoFit/>
          </a:bodyPr>
          <a:lstStyle/>
          <a:p>
            <a:r>
              <a:rPr lang="en-US"/>
              <a:t>Microbial Biomass</a:t>
            </a:r>
          </a:p>
        </p:txBody>
      </p:sp>
      <p:sp>
        <p:nvSpPr>
          <p:cNvPr id="18436" name="Text Box 6"/>
          <p:cNvSpPr txBox="1">
            <a:spLocks noChangeArrowheads="1"/>
          </p:cNvSpPr>
          <p:nvPr/>
        </p:nvSpPr>
        <p:spPr bwMode="auto">
          <a:xfrm>
            <a:off x="5105400" y="3352800"/>
            <a:ext cx="1835150" cy="366713"/>
          </a:xfrm>
          <a:prstGeom prst="rect">
            <a:avLst/>
          </a:prstGeom>
          <a:noFill/>
          <a:ln w="9525">
            <a:noFill/>
            <a:miter lim="800000"/>
            <a:headEnd/>
            <a:tailEnd/>
          </a:ln>
        </p:spPr>
        <p:txBody>
          <a:bodyPr wrap="none">
            <a:spAutoFit/>
          </a:bodyPr>
          <a:lstStyle/>
          <a:p>
            <a:r>
              <a:rPr lang="en-US"/>
              <a:t>Amplifiable Prey</a:t>
            </a:r>
          </a:p>
        </p:txBody>
      </p:sp>
      <p:sp>
        <p:nvSpPr>
          <p:cNvPr id="18437" name="Text Box 7"/>
          <p:cNvSpPr txBox="1">
            <a:spLocks noChangeArrowheads="1"/>
          </p:cNvSpPr>
          <p:nvPr/>
        </p:nvSpPr>
        <p:spPr bwMode="auto">
          <a:xfrm>
            <a:off x="2447925" y="2379663"/>
            <a:ext cx="2292350" cy="366712"/>
          </a:xfrm>
          <a:prstGeom prst="rect">
            <a:avLst/>
          </a:prstGeom>
          <a:noFill/>
          <a:ln w="9525">
            <a:noFill/>
            <a:miter lim="800000"/>
            <a:headEnd/>
            <a:tailEnd/>
          </a:ln>
        </p:spPr>
        <p:txBody>
          <a:bodyPr wrap="none">
            <a:spAutoFit/>
          </a:bodyPr>
          <a:lstStyle/>
          <a:p>
            <a:r>
              <a:rPr lang="en-US"/>
              <a:t>Predator Nematodes</a:t>
            </a:r>
          </a:p>
        </p:txBody>
      </p:sp>
      <p:sp>
        <p:nvSpPr>
          <p:cNvPr id="120840" name="Text Box 8"/>
          <p:cNvSpPr txBox="1">
            <a:spLocks noChangeArrowheads="1"/>
          </p:cNvSpPr>
          <p:nvPr/>
        </p:nvSpPr>
        <p:spPr bwMode="auto">
          <a:xfrm>
            <a:off x="2384425" y="5141913"/>
            <a:ext cx="2419350" cy="366712"/>
          </a:xfrm>
          <a:prstGeom prst="rect">
            <a:avLst/>
          </a:prstGeom>
          <a:noFill/>
          <a:ln w="9525">
            <a:noFill/>
            <a:miter lim="800000"/>
            <a:headEnd/>
            <a:tailEnd/>
          </a:ln>
        </p:spPr>
        <p:txBody>
          <a:bodyPr wrap="none">
            <a:spAutoFit/>
          </a:bodyPr>
          <a:lstStyle/>
          <a:p>
            <a:r>
              <a:rPr lang="en-US"/>
              <a:t>Nematophagous fungi</a:t>
            </a:r>
          </a:p>
        </p:txBody>
      </p:sp>
      <p:sp>
        <p:nvSpPr>
          <p:cNvPr id="120841" name="Line 9"/>
          <p:cNvSpPr>
            <a:spLocks noChangeShapeType="1"/>
          </p:cNvSpPr>
          <p:nvPr/>
        </p:nvSpPr>
        <p:spPr bwMode="auto">
          <a:xfrm flipH="1" flipV="1">
            <a:off x="4724400" y="5486400"/>
            <a:ext cx="457200" cy="304800"/>
          </a:xfrm>
          <a:prstGeom prst="line">
            <a:avLst/>
          </a:prstGeom>
          <a:noFill/>
          <a:ln w="9525">
            <a:solidFill>
              <a:schemeClr val="tx1"/>
            </a:solidFill>
            <a:round/>
            <a:headEnd/>
            <a:tailEnd type="triangle" w="med" len="med"/>
          </a:ln>
        </p:spPr>
        <p:txBody>
          <a:bodyPr/>
          <a:lstStyle/>
          <a:p>
            <a:endParaRPr lang="en-US"/>
          </a:p>
        </p:txBody>
      </p:sp>
      <p:sp>
        <p:nvSpPr>
          <p:cNvPr id="18440" name="Line 10"/>
          <p:cNvSpPr>
            <a:spLocks noChangeShapeType="1"/>
          </p:cNvSpPr>
          <p:nvPr/>
        </p:nvSpPr>
        <p:spPr bwMode="auto">
          <a:xfrm flipV="1">
            <a:off x="5943600" y="4876800"/>
            <a:ext cx="0" cy="838200"/>
          </a:xfrm>
          <a:prstGeom prst="line">
            <a:avLst/>
          </a:prstGeom>
          <a:noFill/>
          <a:ln w="9525">
            <a:solidFill>
              <a:schemeClr val="tx1"/>
            </a:solidFill>
            <a:round/>
            <a:headEnd/>
            <a:tailEnd type="triangle" w="med" len="med"/>
          </a:ln>
        </p:spPr>
        <p:txBody>
          <a:bodyPr/>
          <a:lstStyle/>
          <a:p>
            <a:endParaRPr lang="en-US"/>
          </a:p>
        </p:txBody>
      </p:sp>
      <p:sp>
        <p:nvSpPr>
          <p:cNvPr id="18441" name="Text Box 11"/>
          <p:cNvSpPr txBox="1">
            <a:spLocks noChangeArrowheads="1"/>
          </p:cNvSpPr>
          <p:nvPr/>
        </p:nvSpPr>
        <p:spPr bwMode="auto">
          <a:xfrm>
            <a:off x="5943600" y="5084763"/>
            <a:ext cx="317500" cy="366712"/>
          </a:xfrm>
          <a:prstGeom prst="rect">
            <a:avLst/>
          </a:prstGeom>
          <a:noFill/>
          <a:ln w="9525">
            <a:noFill/>
            <a:miter lim="800000"/>
            <a:headEnd/>
            <a:tailEnd/>
          </a:ln>
        </p:spPr>
        <p:txBody>
          <a:bodyPr wrap="none">
            <a:spAutoFit/>
          </a:bodyPr>
          <a:lstStyle/>
          <a:p>
            <a:r>
              <a:rPr lang="en-US" b="1"/>
              <a:t>+</a:t>
            </a:r>
          </a:p>
        </p:txBody>
      </p:sp>
      <p:sp>
        <p:nvSpPr>
          <p:cNvPr id="18442" name="Text Box 12"/>
          <p:cNvSpPr txBox="1">
            <a:spLocks noChangeArrowheads="1"/>
          </p:cNvSpPr>
          <p:nvPr/>
        </p:nvSpPr>
        <p:spPr bwMode="auto">
          <a:xfrm>
            <a:off x="609600" y="3657600"/>
            <a:ext cx="1447800" cy="366713"/>
          </a:xfrm>
          <a:prstGeom prst="rect">
            <a:avLst/>
          </a:prstGeom>
          <a:noFill/>
          <a:ln w="9525">
            <a:noFill/>
            <a:miter lim="800000"/>
            <a:headEnd/>
            <a:tailEnd/>
          </a:ln>
        </p:spPr>
        <p:txBody>
          <a:bodyPr>
            <a:spAutoFit/>
          </a:bodyPr>
          <a:lstStyle/>
          <a:p>
            <a:r>
              <a:rPr lang="en-US"/>
              <a:t>Target Prey</a:t>
            </a:r>
          </a:p>
        </p:txBody>
      </p:sp>
      <p:sp>
        <p:nvSpPr>
          <p:cNvPr id="18443" name="Line 13"/>
          <p:cNvSpPr>
            <a:spLocks noChangeShapeType="1"/>
          </p:cNvSpPr>
          <p:nvPr/>
        </p:nvSpPr>
        <p:spPr bwMode="auto">
          <a:xfrm flipV="1">
            <a:off x="5943600" y="3657600"/>
            <a:ext cx="0" cy="838200"/>
          </a:xfrm>
          <a:prstGeom prst="line">
            <a:avLst/>
          </a:prstGeom>
          <a:noFill/>
          <a:ln w="9525">
            <a:solidFill>
              <a:schemeClr val="tx1"/>
            </a:solidFill>
            <a:round/>
            <a:headEnd/>
            <a:tailEnd type="triangle" w="med" len="med"/>
          </a:ln>
        </p:spPr>
        <p:txBody>
          <a:bodyPr/>
          <a:lstStyle/>
          <a:p>
            <a:endParaRPr lang="en-US"/>
          </a:p>
        </p:txBody>
      </p:sp>
      <p:sp>
        <p:nvSpPr>
          <p:cNvPr id="18444" name="Text Box 14"/>
          <p:cNvSpPr txBox="1">
            <a:spLocks noChangeArrowheads="1"/>
          </p:cNvSpPr>
          <p:nvPr/>
        </p:nvSpPr>
        <p:spPr bwMode="auto">
          <a:xfrm>
            <a:off x="5943600" y="3846513"/>
            <a:ext cx="317500" cy="366712"/>
          </a:xfrm>
          <a:prstGeom prst="rect">
            <a:avLst/>
          </a:prstGeom>
          <a:noFill/>
          <a:ln w="9525">
            <a:noFill/>
            <a:miter lim="800000"/>
            <a:headEnd/>
            <a:tailEnd/>
          </a:ln>
        </p:spPr>
        <p:txBody>
          <a:bodyPr wrap="none">
            <a:spAutoFit/>
          </a:bodyPr>
          <a:lstStyle/>
          <a:p>
            <a:r>
              <a:rPr lang="en-US"/>
              <a:t>+</a:t>
            </a:r>
          </a:p>
        </p:txBody>
      </p:sp>
      <p:sp>
        <p:nvSpPr>
          <p:cNvPr id="18445" name="Line 15"/>
          <p:cNvSpPr>
            <a:spLocks noChangeShapeType="1"/>
          </p:cNvSpPr>
          <p:nvPr/>
        </p:nvSpPr>
        <p:spPr bwMode="auto">
          <a:xfrm flipH="1" flipV="1">
            <a:off x="4343400" y="2743200"/>
            <a:ext cx="914400" cy="609600"/>
          </a:xfrm>
          <a:prstGeom prst="line">
            <a:avLst/>
          </a:prstGeom>
          <a:noFill/>
          <a:ln w="9525">
            <a:solidFill>
              <a:schemeClr val="tx1"/>
            </a:solidFill>
            <a:round/>
            <a:headEnd/>
            <a:tailEnd type="triangle" w="med" len="med"/>
          </a:ln>
        </p:spPr>
        <p:txBody>
          <a:bodyPr/>
          <a:lstStyle/>
          <a:p>
            <a:endParaRPr lang="en-US"/>
          </a:p>
        </p:txBody>
      </p:sp>
      <p:sp>
        <p:nvSpPr>
          <p:cNvPr id="18446" name="Text Box 16"/>
          <p:cNvSpPr txBox="1">
            <a:spLocks noChangeArrowheads="1"/>
          </p:cNvSpPr>
          <p:nvPr/>
        </p:nvSpPr>
        <p:spPr bwMode="auto">
          <a:xfrm>
            <a:off x="4648200" y="2743200"/>
            <a:ext cx="317500" cy="366713"/>
          </a:xfrm>
          <a:prstGeom prst="rect">
            <a:avLst/>
          </a:prstGeom>
          <a:noFill/>
          <a:ln w="9525">
            <a:noFill/>
            <a:miter lim="800000"/>
            <a:headEnd/>
            <a:tailEnd/>
          </a:ln>
        </p:spPr>
        <p:txBody>
          <a:bodyPr wrap="none">
            <a:spAutoFit/>
          </a:bodyPr>
          <a:lstStyle/>
          <a:p>
            <a:r>
              <a:rPr lang="en-US" b="1"/>
              <a:t>+</a:t>
            </a:r>
          </a:p>
        </p:txBody>
      </p:sp>
      <p:sp>
        <p:nvSpPr>
          <p:cNvPr id="18447" name="Line 17"/>
          <p:cNvSpPr>
            <a:spLocks noChangeShapeType="1"/>
          </p:cNvSpPr>
          <p:nvPr/>
        </p:nvSpPr>
        <p:spPr bwMode="auto">
          <a:xfrm flipH="1">
            <a:off x="1524000" y="2743200"/>
            <a:ext cx="1219200" cy="914400"/>
          </a:xfrm>
          <a:prstGeom prst="line">
            <a:avLst/>
          </a:prstGeom>
          <a:noFill/>
          <a:ln w="9525">
            <a:solidFill>
              <a:schemeClr val="tx1"/>
            </a:solidFill>
            <a:round/>
            <a:headEnd/>
            <a:tailEnd type="triangle" w="med" len="med"/>
          </a:ln>
        </p:spPr>
        <p:txBody>
          <a:bodyPr/>
          <a:lstStyle/>
          <a:p>
            <a:endParaRPr lang="en-US"/>
          </a:p>
        </p:txBody>
      </p:sp>
      <p:sp>
        <p:nvSpPr>
          <p:cNvPr id="18448" name="Text Box 18"/>
          <p:cNvSpPr txBox="1">
            <a:spLocks noChangeArrowheads="1"/>
          </p:cNvSpPr>
          <p:nvPr/>
        </p:nvSpPr>
        <p:spPr bwMode="auto">
          <a:xfrm>
            <a:off x="2133600" y="2743200"/>
            <a:ext cx="260350" cy="366713"/>
          </a:xfrm>
          <a:prstGeom prst="rect">
            <a:avLst/>
          </a:prstGeom>
          <a:noFill/>
          <a:ln w="9525">
            <a:noFill/>
            <a:miter lim="800000"/>
            <a:headEnd/>
            <a:tailEnd/>
          </a:ln>
        </p:spPr>
        <p:txBody>
          <a:bodyPr wrap="none">
            <a:spAutoFit/>
          </a:bodyPr>
          <a:lstStyle/>
          <a:p>
            <a:r>
              <a:rPr lang="en-US" b="1"/>
              <a:t>-</a:t>
            </a:r>
          </a:p>
        </p:txBody>
      </p:sp>
      <p:sp>
        <p:nvSpPr>
          <p:cNvPr id="120851" name="Line 19"/>
          <p:cNvSpPr>
            <a:spLocks noChangeShapeType="1"/>
          </p:cNvSpPr>
          <p:nvPr/>
        </p:nvSpPr>
        <p:spPr bwMode="auto">
          <a:xfrm flipH="1" flipV="1">
            <a:off x="1524000" y="4038600"/>
            <a:ext cx="1143000" cy="1066800"/>
          </a:xfrm>
          <a:prstGeom prst="line">
            <a:avLst/>
          </a:prstGeom>
          <a:noFill/>
          <a:ln w="9525">
            <a:solidFill>
              <a:schemeClr val="tx1"/>
            </a:solidFill>
            <a:round/>
            <a:headEnd/>
            <a:tailEnd type="triangle" w="med" len="med"/>
          </a:ln>
        </p:spPr>
        <p:txBody>
          <a:bodyPr/>
          <a:lstStyle/>
          <a:p>
            <a:endParaRPr lang="en-US"/>
          </a:p>
        </p:txBody>
      </p:sp>
      <p:sp>
        <p:nvSpPr>
          <p:cNvPr id="120852" name="Text Box 20"/>
          <p:cNvSpPr txBox="1">
            <a:spLocks noChangeArrowheads="1"/>
          </p:cNvSpPr>
          <p:nvPr/>
        </p:nvSpPr>
        <p:spPr bwMode="auto">
          <a:xfrm>
            <a:off x="2254250" y="4419600"/>
            <a:ext cx="260350" cy="366713"/>
          </a:xfrm>
          <a:prstGeom prst="rect">
            <a:avLst/>
          </a:prstGeom>
          <a:noFill/>
          <a:ln w="9525">
            <a:noFill/>
            <a:miter lim="800000"/>
            <a:headEnd/>
            <a:tailEnd/>
          </a:ln>
        </p:spPr>
        <p:txBody>
          <a:bodyPr wrap="none">
            <a:spAutoFit/>
          </a:bodyPr>
          <a:lstStyle/>
          <a:p>
            <a:r>
              <a:rPr lang="en-US" b="1"/>
              <a:t>-</a:t>
            </a:r>
          </a:p>
        </p:txBody>
      </p:sp>
      <p:sp>
        <p:nvSpPr>
          <p:cNvPr id="120853" name="Text Box 21"/>
          <p:cNvSpPr txBox="1">
            <a:spLocks noChangeArrowheads="1"/>
          </p:cNvSpPr>
          <p:nvPr/>
        </p:nvSpPr>
        <p:spPr bwMode="auto">
          <a:xfrm>
            <a:off x="4724400" y="5576888"/>
            <a:ext cx="317500" cy="366712"/>
          </a:xfrm>
          <a:prstGeom prst="rect">
            <a:avLst/>
          </a:prstGeom>
          <a:noFill/>
          <a:ln w="9525">
            <a:noFill/>
            <a:miter lim="800000"/>
            <a:headEnd/>
            <a:tailEnd/>
          </a:ln>
        </p:spPr>
        <p:txBody>
          <a:bodyPr wrap="none">
            <a:spAutoFit/>
          </a:bodyPr>
          <a:lstStyle/>
          <a:p>
            <a:r>
              <a:rPr lang="en-US"/>
              <a:t>+</a:t>
            </a:r>
          </a:p>
        </p:txBody>
      </p:sp>
      <p:sp>
        <p:nvSpPr>
          <p:cNvPr id="18452" name="AutoShape 22"/>
          <p:cNvSpPr>
            <a:spLocks noChangeArrowheads="1"/>
          </p:cNvSpPr>
          <p:nvPr/>
        </p:nvSpPr>
        <p:spPr bwMode="auto">
          <a:xfrm rot="1701298">
            <a:off x="4876800" y="3048000"/>
            <a:ext cx="228600" cy="228600"/>
          </a:xfrm>
          <a:prstGeom prst="flowChartCollate">
            <a:avLst/>
          </a:prstGeom>
          <a:noFill/>
          <a:ln w="9525">
            <a:solidFill>
              <a:schemeClr val="tx1"/>
            </a:solidFill>
            <a:miter lim="800000"/>
            <a:headEnd/>
            <a:tailEnd/>
          </a:ln>
        </p:spPr>
        <p:txBody>
          <a:bodyPr wrap="none" anchor="ctr"/>
          <a:lstStyle/>
          <a:p>
            <a:pPr algn="ctr"/>
            <a:endParaRPr lang="en-US"/>
          </a:p>
        </p:txBody>
      </p:sp>
      <p:sp>
        <p:nvSpPr>
          <p:cNvPr id="18453" name="AutoShape 23"/>
          <p:cNvSpPr>
            <a:spLocks noChangeArrowheads="1"/>
          </p:cNvSpPr>
          <p:nvPr/>
        </p:nvSpPr>
        <p:spPr bwMode="auto">
          <a:xfrm rot="-2444839">
            <a:off x="1981200" y="3124200"/>
            <a:ext cx="228600" cy="228600"/>
          </a:xfrm>
          <a:prstGeom prst="flowChartCollate">
            <a:avLst/>
          </a:prstGeom>
          <a:noFill/>
          <a:ln w="9525">
            <a:solidFill>
              <a:schemeClr val="tx1"/>
            </a:solidFill>
            <a:miter lim="800000"/>
            <a:headEnd/>
            <a:tailEnd/>
          </a:ln>
        </p:spPr>
        <p:txBody>
          <a:bodyPr wrap="none" anchor="ctr"/>
          <a:lstStyle/>
          <a:p>
            <a:endParaRPr lang="en-US"/>
          </a:p>
        </p:txBody>
      </p:sp>
      <p:sp>
        <p:nvSpPr>
          <p:cNvPr id="18454" name="Text Box 24"/>
          <p:cNvSpPr txBox="1">
            <a:spLocks noChangeArrowheads="1"/>
          </p:cNvSpPr>
          <p:nvPr/>
        </p:nvSpPr>
        <p:spPr bwMode="auto">
          <a:xfrm>
            <a:off x="5097463" y="2971800"/>
            <a:ext cx="312737" cy="304800"/>
          </a:xfrm>
          <a:prstGeom prst="rect">
            <a:avLst/>
          </a:prstGeom>
          <a:noFill/>
          <a:ln w="9525">
            <a:noFill/>
            <a:miter lim="800000"/>
            <a:headEnd/>
            <a:tailEnd/>
          </a:ln>
        </p:spPr>
        <p:txBody>
          <a:bodyPr wrap="none">
            <a:spAutoFit/>
          </a:bodyPr>
          <a:lstStyle/>
          <a:p>
            <a:r>
              <a:rPr lang="en-US" sz="1400" b="1"/>
              <a:t>A</a:t>
            </a:r>
          </a:p>
        </p:txBody>
      </p:sp>
      <p:sp>
        <p:nvSpPr>
          <p:cNvPr id="18455" name="Text Box 25"/>
          <p:cNvSpPr txBox="1">
            <a:spLocks noChangeArrowheads="1"/>
          </p:cNvSpPr>
          <p:nvPr/>
        </p:nvSpPr>
        <p:spPr bwMode="auto">
          <a:xfrm>
            <a:off x="1752600" y="2971800"/>
            <a:ext cx="312738" cy="304800"/>
          </a:xfrm>
          <a:prstGeom prst="rect">
            <a:avLst/>
          </a:prstGeom>
          <a:noFill/>
          <a:ln w="9525">
            <a:noFill/>
            <a:miter lim="800000"/>
            <a:headEnd/>
            <a:tailEnd/>
          </a:ln>
        </p:spPr>
        <p:txBody>
          <a:bodyPr wrap="none">
            <a:spAutoFit/>
          </a:bodyPr>
          <a:lstStyle/>
          <a:p>
            <a:r>
              <a:rPr lang="en-US" sz="1400" b="1"/>
              <a:t>B</a:t>
            </a:r>
          </a:p>
        </p:txBody>
      </p:sp>
      <p:sp>
        <p:nvSpPr>
          <p:cNvPr id="120858" name="Text Box 26"/>
          <p:cNvSpPr txBox="1">
            <a:spLocks noChangeArrowheads="1"/>
          </p:cNvSpPr>
          <p:nvPr/>
        </p:nvSpPr>
        <p:spPr bwMode="auto">
          <a:xfrm>
            <a:off x="7372350" y="5656263"/>
            <a:ext cx="1365250" cy="366712"/>
          </a:xfrm>
          <a:prstGeom prst="rect">
            <a:avLst/>
          </a:prstGeom>
          <a:noFill/>
          <a:ln w="9525">
            <a:noFill/>
            <a:miter lim="800000"/>
            <a:headEnd/>
            <a:tailEnd/>
          </a:ln>
        </p:spPr>
        <p:txBody>
          <a:bodyPr wrap="none">
            <a:spAutoFit/>
          </a:bodyPr>
          <a:lstStyle/>
          <a:p>
            <a:r>
              <a:rPr lang="en-US"/>
              <a:t>Plant Roots</a:t>
            </a:r>
          </a:p>
        </p:txBody>
      </p:sp>
      <p:sp>
        <p:nvSpPr>
          <p:cNvPr id="120859" name="Text Box 27"/>
          <p:cNvSpPr txBox="1">
            <a:spLocks noChangeArrowheads="1"/>
          </p:cNvSpPr>
          <p:nvPr/>
        </p:nvSpPr>
        <p:spPr bwMode="auto">
          <a:xfrm>
            <a:off x="7194550" y="4343400"/>
            <a:ext cx="1720850" cy="641350"/>
          </a:xfrm>
          <a:prstGeom prst="rect">
            <a:avLst/>
          </a:prstGeom>
          <a:noFill/>
          <a:ln w="9525">
            <a:noFill/>
            <a:miter lim="800000"/>
            <a:headEnd/>
            <a:tailEnd/>
          </a:ln>
        </p:spPr>
        <p:txBody>
          <a:bodyPr wrap="none">
            <a:spAutoFit/>
          </a:bodyPr>
          <a:lstStyle/>
          <a:p>
            <a:pPr algn="ctr"/>
            <a:r>
              <a:rPr lang="en-US"/>
              <a:t>Root Associate</a:t>
            </a:r>
          </a:p>
          <a:p>
            <a:pPr algn="ctr"/>
            <a:r>
              <a:rPr lang="en-US"/>
              <a:t>Nematodes</a:t>
            </a:r>
          </a:p>
        </p:txBody>
      </p:sp>
      <p:sp>
        <p:nvSpPr>
          <p:cNvPr id="120860" name="Text Box 28"/>
          <p:cNvSpPr txBox="1">
            <a:spLocks noChangeArrowheads="1"/>
          </p:cNvSpPr>
          <p:nvPr/>
        </p:nvSpPr>
        <p:spPr bwMode="auto">
          <a:xfrm>
            <a:off x="7988300" y="5084763"/>
            <a:ext cx="317500" cy="366712"/>
          </a:xfrm>
          <a:prstGeom prst="rect">
            <a:avLst/>
          </a:prstGeom>
          <a:noFill/>
          <a:ln w="9525">
            <a:noFill/>
            <a:miter lim="800000"/>
            <a:headEnd/>
            <a:tailEnd/>
          </a:ln>
        </p:spPr>
        <p:txBody>
          <a:bodyPr wrap="none">
            <a:spAutoFit/>
          </a:bodyPr>
          <a:lstStyle/>
          <a:p>
            <a:r>
              <a:rPr lang="en-US" b="1"/>
              <a:t>+</a:t>
            </a:r>
          </a:p>
        </p:txBody>
      </p:sp>
      <p:sp>
        <p:nvSpPr>
          <p:cNvPr id="120861" name="Line 29"/>
          <p:cNvSpPr>
            <a:spLocks noChangeShapeType="1"/>
          </p:cNvSpPr>
          <p:nvPr/>
        </p:nvSpPr>
        <p:spPr bwMode="auto">
          <a:xfrm flipV="1">
            <a:off x="8001000" y="4953000"/>
            <a:ext cx="0" cy="762000"/>
          </a:xfrm>
          <a:prstGeom prst="line">
            <a:avLst/>
          </a:prstGeom>
          <a:noFill/>
          <a:ln w="9525">
            <a:solidFill>
              <a:schemeClr val="tx1"/>
            </a:solidFill>
            <a:round/>
            <a:headEnd/>
            <a:tailEnd type="triangle" w="med" len="med"/>
          </a:ln>
        </p:spPr>
        <p:txBody>
          <a:bodyPr/>
          <a:lstStyle/>
          <a:p>
            <a:endParaRPr lang="en-US"/>
          </a:p>
        </p:txBody>
      </p:sp>
      <p:sp>
        <p:nvSpPr>
          <p:cNvPr id="120862" name="Line 30"/>
          <p:cNvSpPr>
            <a:spLocks noChangeShapeType="1"/>
          </p:cNvSpPr>
          <p:nvPr/>
        </p:nvSpPr>
        <p:spPr bwMode="auto">
          <a:xfrm flipV="1">
            <a:off x="6019800" y="4953000"/>
            <a:ext cx="1905000" cy="762000"/>
          </a:xfrm>
          <a:prstGeom prst="line">
            <a:avLst/>
          </a:prstGeom>
          <a:noFill/>
          <a:ln w="9525">
            <a:solidFill>
              <a:schemeClr val="tx1"/>
            </a:solidFill>
            <a:round/>
            <a:headEnd/>
            <a:tailEnd type="triangle" w="med" len="med"/>
          </a:ln>
        </p:spPr>
        <p:txBody>
          <a:bodyPr/>
          <a:lstStyle/>
          <a:p>
            <a:endParaRPr lang="en-US"/>
          </a:p>
        </p:txBody>
      </p:sp>
      <p:sp>
        <p:nvSpPr>
          <p:cNvPr id="120863" name="Text Box 31"/>
          <p:cNvSpPr txBox="1">
            <a:spLocks noChangeArrowheads="1"/>
          </p:cNvSpPr>
          <p:nvPr/>
        </p:nvSpPr>
        <p:spPr bwMode="auto">
          <a:xfrm>
            <a:off x="7302500" y="5086350"/>
            <a:ext cx="317500" cy="366713"/>
          </a:xfrm>
          <a:prstGeom prst="rect">
            <a:avLst/>
          </a:prstGeom>
          <a:noFill/>
          <a:ln w="9525">
            <a:noFill/>
            <a:miter lim="800000"/>
            <a:headEnd/>
            <a:tailEnd/>
          </a:ln>
        </p:spPr>
        <p:txBody>
          <a:bodyPr wrap="none">
            <a:spAutoFit/>
          </a:bodyPr>
          <a:lstStyle/>
          <a:p>
            <a:r>
              <a:rPr lang="en-US" b="1"/>
              <a:t>+</a:t>
            </a:r>
          </a:p>
        </p:txBody>
      </p:sp>
      <p:sp>
        <p:nvSpPr>
          <p:cNvPr id="120864" name="Line 32"/>
          <p:cNvSpPr>
            <a:spLocks noChangeShapeType="1"/>
          </p:cNvSpPr>
          <p:nvPr/>
        </p:nvSpPr>
        <p:spPr bwMode="auto">
          <a:xfrm flipH="1" flipV="1">
            <a:off x="6324600" y="3657600"/>
            <a:ext cx="1676400" cy="762000"/>
          </a:xfrm>
          <a:prstGeom prst="line">
            <a:avLst/>
          </a:prstGeom>
          <a:noFill/>
          <a:ln w="9525">
            <a:solidFill>
              <a:schemeClr val="tx1"/>
            </a:solidFill>
            <a:round/>
            <a:headEnd/>
            <a:tailEnd type="triangle" w="med" len="med"/>
          </a:ln>
        </p:spPr>
        <p:txBody>
          <a:bodyPr/>
          <a:lstStyle/>
          <a:p>
            <a:endParaRPr lang="en-US"/>
          </a:p>
        </p:txBody>
      </p:sp>
      <p:sp>
        <p:nvSpPr>
          <p:cNvPr id="120865" name="Text Box 33"/>
          <p:cNvSpPr txBox="1">
            <a:spLocks noChangeArrowheads="1"/>
          </p:cNvSpPr>
          <p:nvPr/>
        </p:nvSpPr>
        <p:spPr bwMode="auto">
          <a:xfrm>
            <a:off x="5791200" y="2381250"/>
            <a:ext cx="1809750" cy="366713"/>
          </a:xfrm>
          <a:prstGeom prst="rect">
            <a:avLst/>
          </a:prstGeom>
          <a:noFill/>
          <a:ln w="9525">
            <a:noFill/>
            <a:miter lim="800000"/>
            <a:headEnd/>
            <a:tailEnd/>
          </a:ln>
        </p:spPr>
        <p:txBody>
          <a:bodyPr wrap="none">
            <a:spAutoFit/>
          </a:bodyPr>
          <a:lstStyle/>
          <a:p>
            <a:r>
              <a:rPr lang="en-US"/>
              <a:t>Other Predators</a:t>
            </a:r>
          </a:p>
        </p:txBody>
      </p:sp>
      <p:sp>
        <p:nvSpPr>
          <p:cNvPr id="120866" name="Line 34"/>
          <p:cNvSpPr>
            <a:spLocks noChangeShapeType="1"/>
          </p:cNvSpPr>
          <p:nvPr/>
        </p:nvSpPr>
        <p:spPr bwMode="auto">
          <a:xfrm flipH="1" flipV="1">
            <a:off x="6781800" y="2743200"/>
            <a:ext cx="1371600" cy="1676400"/>
          </a:xfrm>
          <a:prstGeom prst="line">
            <a:avLst/>
          </a:prstGeom>
          <a:noFill/>
          <a:ln w="9525">
            <a:solidFill>
              <a:schemeClr val="tx1"/>
            </a:solidFill>
            <a:round/>
            <a:headEnd/>
            <a:tailEnd type="triangle" w="med" len="med"/>
          </a:ln>
        </p:spPr>
        <p:txBody>
          <a:bodyPr/>
          <a:lstStyle/>
          <a:p>
            <a:endParaRPr lang="en-US"/>
          </a:p>
        </p:txBody>
      </p:sp>
      <p:sp>
        <p:nvSpPr>
          <p:cNvPr id="120867" name="Line 35"/>
          <p:cNvSpPr>
            <a:spLocks noChangeShapeType="1"/>
          </p:cNvSpPr>
          <p:nvPr/>
        </p:nvSpPr>
        <p:spPr bwMode="auto">
          <a:xfrm flipV="1">
            <a:off x="5943600" y="2743200"/>
            <a:ext cx="685800" cy="685800"/>
          </a:xfrm>
          <a:prstGeom prst="line">
            <a:avLst/>
          </a:prstGeom>
          <a:noFill/>
          <a:ln w="9525">
            <a:solidFill>
              <a:schemeClr val="tx1"/>
            </a:solidFill>
            <a:round/>
            <a:headEnd/>
            <a:tailEnd type="triangle" w="med" len="med"/>
          </a:ln>
        </p:spPr>
        <p:txBody>
          <a:bodyPr/>
          <a:lstStyle/>
          <a:p>
            <a:endParaRPr lang="en-US"/>
          </a:p>
        </p:txBody>
      </p:sp>
      <p:grpSp>
        <p:nvGrpSpPr>
          <p:cNvPr id="2" name="Group 36"/>
          <p:cNvGrpSpPr>
            <a:grpSpLocks/>
          </p:cNvGrpSpPr>
          <p:nvPr/>
        </p:nvGrpSpPr>
        <p:grpSpPr bwMode="auto">
          <a:xfrm>
            <a:off x="1863725" y="2849563"/>
            <a:ext cx="4281488" cy="547687"/>
            <a:chOff x="1174" y="1795"/>
            <a:chExt cx="2697" cy="345"/>
          </a:xfrm>
        </p:grpSpPr>
        <p:sp>
          <p:nvSpPr>
            <p:cNvPr id="18524" name="Line 37"/>
            <p:cNvSpPr>
              <a:spLocks noChangeShapeType="1"/>
            </p:cNvSpPr>
            <p:nvPr/>
          </p:nvSpPr>
          <p:spPr bwMode="auto">
            <a:xfrm rot="20819120" flipH="1">
              <a:off x="3222" y="1795"/>
              <a:ext cx="649" cy="0"/>
            </a:xfrm>
            <a:prstGeom prst="line">
              <a:avLst/>
            </a:prstGeom>
            <a:noFill/>
            <a:ln w="9525">
              <a:solidFill>
                <a:schemeClr val="tx1"/>
              </a:solidFill>
              <a:round/>
              <a:headEnd/>
              <a:tailEnd/>
            </a:ln>
          </p:spPr>
          <p:txBody>
            <a:bodyPr/>
            <a:lstStyle/>
            <a:p>
              <a:endParaRPr lang="en-US"/>
            </a:p>
          </p:txBody>
        </p:sp>
        <p:sp>
          <p:nvSpPr>
            <p:cNvPr id="18525" name="Line 38"/>
            <p:cNvSpPr>
              <a:spLocks noChangeShapeType="1"/>
            </p:cNvSpPr>
            <p:nvPr/>
          </p:nvSpPr>
          <p:spPr bwMode="auto">
            <a:xfrm rot="20819120" flipH="1">
              <a:off x="1174" y="2140"/>
              <a:ext cx="1751" cy="0"/>
            </a:xfrm>
            <a:prstGeom prst="line">
              <a:avLst/>
            </a:prstGeom>
            <a:noFill/>
            <a:ln w="9525">
              <a:solidFill>
                <a:schemeClr val="tx1"/>
              </a:solidFill>
              <a:round/>
              <a:headEnd/>
              <a:tailEnd type="triangle" w="med" len="med"/>
            </a:ln>
          </p:spPr>
          <p:txBody>
            <a:bodyPr/>
            <a:lstStyle/>
            <a:p>
              <a:endParaRPr lang="en-US"/>
            </a:p>
          </p:txBody>
        </p:sp>
      </p:grpSp>
      <p:sp>
        <p:nvSpPr>
          <p:cNvPr id="120871" name="AutoShape 39"/>
          <p:cNvSpPr>
            <a:spLocks noChangeArrowheads="1"/>
          </p:cNvSpPr>
          <p:nvPr/>
        </p:nvSpPr>
        <p:spPr bwMode="auto">
          <a:xfrm rot="-869904">
            <a:off x="3124200" y="3276600"/>
            <a:ext cx="228600" cy="228600"/>
          </a:xfrm>
          <a:prstGeom prst="flowChartCollate">
            <a:avLst/>
          </a:prstGeom>
          <a:noFill/>
          <a:ln w="9525">
            <a:solidFill>
              <a:schemeClr val="tx1"/>
            </a:solidFill>
            <a:miter lim="800000"/>
            <a:headEnd/>
            <a:tailEnd/>
          </a:ln>
        </p:spPr>
        <p:txBody>
          <a:bodyPr wrap="none" anchor="ctr"/>
          <a:lstStyle/>
          <a:p>
            <a:endParaRPr lang="en-US"/>
          </a:p>
        </p:txBody>
      </p:sp>
      <p:sp>
        <p:nvSpPr>
          <p:cNvPr id="120872" name="Text Box 40"/>
          <p:cNvSpPr txBox="1">
            <a:spLocks noChangeArrowheads="1"/>
          </p:cNvSpPr>
          <p:nvPr/>
        </p:nvSpPr>
        <p:spPr bwMode="auto">
          <a:xfrm>
            <a:off x="2895600" y="3048000"/>
            <a:ext cx="312738" cy="304800"/>
          </a:xfrm>
          <a:prstGeom prst="rect">
            <a:avLst/>
          </a:prstGeom>
          <a:noFill/>
          <a:ln w="9525">
            <a:noFill/>
            <a:miter lim="800000"/>
            <a:headEnd/>
            <a:tailEnd/>
          </a:ln>
        </p:spPr>
        <p:txBody>
          <a:bodyPr wrap="none">
            <a:spAutoFit/>
          </a:bodyPr>
          <a:lstStyle/>
          <a:p>
            <a:r>
              <a:rPr lang="en-US" sz="1400" b="1"/>
              <a:t>B</a:t>
            </a:r>
          </a:p>
        </p:txBody>
      </p:sp>
      <p:sp>
        <p:nvSpPr>
          <p:cNvPr id="120873" name="Text Box 41"/>
          <p:cNvSpPr txBox="1">
            <a:spLocks noChangeArrowheads="1"/>
          </p:cNvSpPr>
          <p:nvPr/>
        </p:nvSpPr>
        <p:spPr bwMode="auto">
          <a:xfrm>
            <a:off x="3429000" y="2986088"/>
            <a:ext cx="260350" cy="366712"/>
          </a:xfrm>
          <a:prstGeom prst="rect">
            <a:avLst/>
          </a:prstGeom>
          <a:noFill/>
          <a:ln w="9525">
            <a:noFill/>
            <a:miter lim="800000"/>
            <a:headEnd/>
            <a:tailEnd/>
          </a:ln>
        </p:spPr>
        <p:txBody>
          <a:bodyPr wrap="none">
            <a:spAutoFit/>
          </a:bodyPr>
          <a:lstStyle/>
          <a:p>
            <a:r>
              <a:rPr lang="en-US" b="1"/>
              <a:t>-</a:t>
            </a:r>
          </a:p>
        </p:txBody>
      </p:sp>
      <p:sp>
        <p:nvSpPr>
          <p:cNvPr id="120874" name="Text Box 42"/>
          <p:cNvSpPr txBox="1">
            <a:spLocks noChangeArrowheads="1"/>
          </p:cNvSpPr>
          <p:nvPr/>
        </p:nvSpPr>
        <p:spPr bwMode="auto">
          <a:xfrm>
            <a:off x="5943600" y="2895600"/>
            <a:ext cx="317500" cy="366713"/>
          </a:xfrm>
          <a:prstGeom prst="rect">
            <a:avLst/>
          </a:prstGeom>
          <a:noFill/>
          <a:ln w="9525">
            <a:noFill/>
            <a:miter lim="800000"/>
            <a:headEnd/>
            <a:tailEnd/>
          </a:ln>
        </p:spPr>
        <p:txBody>
          <a:bodyPr wrap="none">
            <a:spAutoFit/>
          </a:bodyPr>
          <a:lstStyle/>
          <a:p>
            <a:r>
              <a:rPr lang="en-US"/>
              <a:t>+</a:t>
            </a:r>
          </a:p>
        </p:txBody>
      </p:sp>
      <p:sp>
        <p:nvSpPr>
          <p:cNvPr id="120875" name="Text Box 43"/>
          <p:cNvSpPr txBox="1">
            <a:spLocks noChangeArrowheads="1"/>
          </p:cNvSpPr>
          <p:nvPr/>
        </p:nvSpPr>
        <p:spPr bwMode="auto">
          <a:xfrm>
            <a:off x="7391400" y="3276600"/>
            <a:ext cx="317500" cy="366713"/>
          </a:xfrm>
          <a:prstGeom prst="rect">
            <a:avLst/>
          </a:prstGeom>
          <a:noFill/>
          <a:ln w="9525">
            <a:noFill/>
            <a:miter lim="800000"/>
            <a:headEnd/>
            <a:tailEnd/>
          </a:ln>
        </p:spPr>
        <p:txBody>
          <a:bodyPr wrap="none">
            <a:spAutoFit/>
          </a:bodyPr>
          <a:lstStyle/>
          <a:p>
            <a:r>
              <a:rPr lang="en-US" b="1"/>
              <a:t>+</a:t>
            </a:r>
          </a:p>
        </p:txBody>
      </p:sp>
      <p:sp>
        <p:nvSpPr>
          <p:cNvPr id="120876" name="Text Box 44"/>
          <p:cNvSpPr txBox="1">
            <a:spLocks noChangeArrowheads="1"/>
          </p:cNvSpPr>
          <p:nvPr/>
        </p:nvSpPr>
        <p:spPr bwMode="auto">
          <a:xfrm>
            <a:off x="3581400" y="3962400"/>
            <a:ext cx="1098550" cy="366713"/>
          </a:xfrm>
          <a:prstGeom prst="rect">
            <a:avLst/>
          </a:prstGeom>
          <a:noFill/>
          <a:ln w="9525">
            <a:noFill/>
            <a:miter lim="800000"/>
            <a:headEnd/>
            <a:tailEnd/>
          </a:ln>
        </p:spPr>
        <p:txBody>
          <a:bodyPr wrap="none">
            <a:spAutoFit/>
          </a:bodyPr>
          <a:lstStyle/>
          <a:p>
            <a:r>
              <a:rPr lang="en-US"/>
              <a:t>Protozoa</a:t>
            </a:r>
          </a:p>
        </p:txBody>
      </p:sp>
      <p:sp>
        <p:nvSpPr>
          <p:cNvPr id="120877" name="Line 45"/>
          <p:cNvSpPr>
            <a:spLocks noChangeShapeType="1"/>
          </p:cNvSpPr>
          <p:nvPr/>
        </p:nvSpPr>
        <p:spPr bwMode="auto">
          <a:xfrm flipH="1" flipV="1">
            <a:off x="4648200" y="4191000"/>
            <a:ext cx="1143000" cy="304800"/>
          </a:xfrm>
          <a:prstGeom prst="line">
            <a:avLst/>
          </a:prstGeom>
          <a:noFill/>
          <a:ln w="9525">
            <a:solidFill>
              <a:schemeClr val="tx1"/>
            </a:solidFill>
            <a:round/>
            <a:headEnd/>
            <a:tailEnd type="triangle" w="med" len="med"/>
          </a:ln>
        </p:spPr>
        <p:txBody>
          <a:bodyPr/>
          <a:lstStyle/>
          <a:p>
            <a:endParaRPr lang="en-US"/>
          </a:p>
        </p:txBody>
      </p:sp>
      <p:sp>
        <p:nvSpPr>
          <p:cNvPr id="120878" name="Text Box 46"/>
          <p:cNvSpPr txBox="1">
            <a:spLocks noChangeArrowheads="1"/>
          </p:cNvSpPr>
          <p:nvPr/>
        </p:nvSpPr>
        <p:spPr bwMode="auto">
          <a:xfrm>
            <a:off x="5168900" y="4038600"/>
            <a:ext cx="317500" cy="366713"/>
          </a:xfrm>
          <a:prstGeom prst="rect">
            <a:avLst/>
          </a:prstGeom>
          <a:noFill/>
          <a:ln w="9525">
            <a:noFill/>
            <a:miter lim="800000"/>
            <a:headEnd/>
            <a:tailEnd/>
          </a:ln>
        </p:spPr>
        <p:txBody>
          <a:bodyPr wrap="none">
            <a:spAutoFit/>
          </a:bodyPr>
          <a:lstStyle/>
          <a:p>
            <a:r>
              <a:rPr lang="en-US" b="1"/>
              <a:t>+</a:t>
            </a:r>
          </a:p>
        </p:txBody>
      </p:sp>
      <p:sp>
        <p:nvSpPr>
          <p:cNvPr id="120879" name="Text Box 47"/>
          <p:cNvSpPr txBox="1">
            <a:spLocks noChangeArrowheads="1"/>
          </p:cNvSpPr>
          <p:nvPr/>
        </p:nvSpPr>
        <p:spPr bwMode="auto">
          <a:xfrm>
            <a:off x="4800600" y="1752600"/>
            <a:ext cx="1289050" cy="366713"/>
          </a:xfrm>
          <a:prstGeom prst="rect">
            <a:avLst/>
          </a:prstGeom>
          <a:noFill/>
          <a:ln w="9525">
            <a:noFill/>
            <a:miter lim="800000"/>
            <a:headEnd/>
            <a:tailEnd/>
          </a:ln>
        </p:spPr>
        <p:txBody>
          <a:bodyPr wrap="none">
            <a:spAutoFit/>
          </a:bodyPr>
          <a:lstStyle/>
          <a:p>
            <a:r>
              <a:rPr lang="en-US"/>
              <a:t>Other Prey</a:t>
            </a:r>
          </a:p>
        </p:txBody>
      </p:sp>
      <p:sp>
        <p:nvSpPr>
          <p:cNvPr id="120880" name="Line 48"/>
          <p:cNvSpPr>
            <a:spLocks noChangeShapeType="1"/>
          </p:cNvSpPr>
          <p:nvPr/>
        </p:nvSpPr>
        <p:spPr bwMode="auto">
          <a:xfrm flipH="1">
            <a:off x="3810000" y="1981200"/>
            <a:ext cx="1066800" cy="457200"/>
          </a:xfrm>
          <a:prstGeom prst="line">
            <a:avLst/>
          </a:prstGeom>
          <a:noFill/>
          <a:ln w="9525">
            <a:solidFill>
              <a:schemeClr val="tx1"/>
            </a:solidFill>
            <a:round/>
            <a:headEnd/>
            <a:tailEnd type="triangle" w="med" len="med"/>
          </a:ln>
        </p:spPr>
        <p:txBody>
          <a:bodyPr/>
          <a:lstStyle/>
          <a:p>
            <a:endParaRPr lang="en-US"/>
          </a:p>
        </p:txBody>
      </p:sp>
      <p:sp>
        <p:nvSpPr>
          <p:cNvPr id="120881" name="Text Box 49"/>
          <p:cNvSpPr txBox="1">
            <a:spLocks noChangeArrowheads="1"/>
          </p:cNvSpPr>
          <p:nvPr/>
        </p:nvSpPr>
        <p:spPr bwMode="auto">
          <a:xfrm>
            <a:off x="4419600" y="1752600"/>
            <a:ext cx="317500" cy="366713"/>
          </a:xfrm>
          <a:prstGeom prst="rect">
            <a:avLst/>
          </a:prstGeom>
          <a:noFill/>
          <a:ln w="9525">
            <a:noFill/>
            <a:miter lim="800000"/>
            <a:headEnd/>
            <a:tailEnd/>
          </a:ln>
        </p:spPr>
        <p:txBody>
          <a:bodyPr wrap="none">
            <a:spAutoFit/>
          </a:bodyPr>
          <a:lstStyle/>
          <a:p>
            <a:r>
              <a:rPr lang="en-US"/>
              <a:t>+</a:t>
            </a:r>
          </a:p>
        </p:txBody>
      </p:sp>
      <p:sp>
        <p:nvSpPr>
          <p:cNvPr id="120882" name="AutoShape 50"/>
          <p:cNvSpPr>
            <a:spLocks noChangeArrowheads="1"/>
          </p:cNvSpPr>
          <p:nvPr/>
        </p:nvSpPr>
        <p:spPr bwMode="auto">
          <a:xfrm rot="-1438766">
            <a:off x="4343400" y="2057400"/>
            <a:ext cx="228600" cy="228600"/>
          </a:xfrm>
          <a:prstGeom prst="flowChartCollate">
            <a:avLst/>
          </a:prstGeom>
          <a:noFill/>
          <a:ln w="9525">
            <a:solidFill>
              <a:schemeClr val="tx1"/>
            </a:solidFill>
            <a:miter lim="800000"/>
            <a:headEnd/>
            <a:tailEnd/>
          </a:ln>
        </p:spPr>
        <p:txBody>
          <a:bodyPr wrap="none" anchor="ctr"/>
          <a:lstStyle/>
          <a:p>
            <a:pPr algn="ctr"/>
            <a:endParaRPr lang="en-US"/>
          </a:p>
        </p:txBody>
      </p:sp>
      <p:sp>
        <p:nvSpPr>
          <p:cNvPr id="120883" name="Text Box 51"/>
          <p:cNvSpPr txBox="1">
            <a:spLocks noChangeArrowheads="1"/>
          </p:cNvSpPr>
          <p:nvPr/>
        </p:nvSpPr>
        <p:spPr bwMode="auto">
          <a:xfrm>
            <a:off x="4572000" y="2057400"/>
            <a:ext cx="312738" cy="304800"/>
          </a:xfrm>
          <a:prstGeom prst="rect">
            <a:avLst/>
          </a:prstGeom>
          <a:noFill/>
          <a:ln w="9525">
            <a:noFill/>
            <a:miter lim="800000"/>
            <a:headEnd/>
            <a:tailEnd/>
          </a:ln>
        </p:spPr>
        <p:txBody>
          <a:bodyPr wrap="none">
            <a:spAutoFit/>
          </a:bodyPr>
          <a:lstStyle/>
          <a:p>
            <a:r>
              <a:rPr lang="en-US" sz="1400" b="1"/>
              <a:t>A</a:t>
            </a:r>
          </a:p>
        </p:txBody>
      </p:sp>
      <p:grpSp>
        <p:nvGrpSpPr>
          <p:cNvPr id="3" name="Group 74"/>
          <p:cNvGrpSpPr>
            <a:grpSpLocks/>
          </p:cNvGrpSpPr>
          <p:nvPr/>
        </p:nvGrpSpPr>
        <p:grpSpPr bwMode="auto">
          <a:xfrm>
            <a:off x="7543800" y="5029200"/>
            <a:ext cx="458788" cy="304800"/>
            <a:chOff x="2576" y="240"/>
            <a:chExt cx="289" cy="192"/>
          </a:xfrm>
        </p:grpSpPr>
        <p:sp>
          <p:nvSpPr>
            <p:cNvPr id="18522" name="Text Box 59"/>
            <p:cNvSpPr txBox="1">
              <a:spLocks noChangeArrowheads="1"/>
            </p:cNvSpPr>
            <p:nvPr/>
          </p:nvSpPr>
          <p:spPr bwMode="auto">
            <a:xfrm>
              <a:off x="2576" y="250"/>
              <a:ext cx="289" cy="174"/>
            </a:xfrm>
            <a:prstGeom prst="rect">
              <a:avLst/>
            </a:prstGeom>
            <a:noFill/>
            <a:ln w="9525">
              <a:noFill/>
              <a:miter lim="800000"/>
              <a:headEnd/>
              <a:tailEnd/>
            </a:ln>
          </p:spPr>
          <p:txBody>
            <a:bodyPr wrap="none">
              <a:spAutoFit/>
            </a:bodyPr>
            <a:lstStyle/>
            <a:p>
              <a:r>
                <a:rPr lang="en-US" sz="1200"/>
                <a:t>  E6</a:t>
              </a:r>
            </a:p>
          </p:txBody>
        </p:sp>
        <p:sp>
          <p:nvSpPr>
            <p:cNvPr id="18523" name="Oval 60"/>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grpSp>
        <p:nvGrpSpPr>
          <p:cNvPr id="4" name="Group 75"/>
          <p:cNvGrpSpPr>
            <a:grpSpLocks/>
          </p:cNvGrpSpPr>
          <p:nvPr/>
        </p:nvGrpSpPr>
        <p:grpSpPr bwMode="auto">
          <a:xfrm>
            <a:off x="6172200" y="3048000"/>
            <a:ext cx="458788" cy="304800"/>
            <a:chOff x="2576" y="240"/>
            <a:chExt cx="289" cy="192"/>
          </a:xfrm>
        </p:grpSpPr>
        <p:sp>
          <p:nvSpPr>
            <p:cNvPr id="18520" name="Text Box 76"/>
            <p:cNvSpPr txBox="1">
              <a:spLocks noChangeArrowheads="1"/>
            </p:cNvSpPr>
            <p:nvPr/>
          </p:nvSpPr>
          <p:spPr bwMode="auto">
            <a:xfrm>
              <a:off x="2576" y="250"/>
              <a:ext cx="289" cy="174"/>
            </a:xfrm>
            <a:prstGeom prst="rect">
              <a:avLst/>
            </a:prstGeom>
            <a:noFill/>
            <a:ln w="9525">
              <a:noFill/>
              <a:miter lim="800000"/>
              <a:headEnd/>
              <a:tailEnd/>
            </a:ln>
          </p:spPr>
          <p:txBody>
            <a:bodyPr wrap="none">
              <a:spAutoFit/>
            </a:bodyPr>
            <a:lstStyle/>
            <a:p>
              <a:r>
                <a:rPr lang="en-US" sz="1200"/>
                <a:t>  E1</a:t>
              </a:r>
            </a:p>
          </p:txBody>
        </p:sp>
        <p:sp>
          <p:nvSpPr>
            <p:cNvPr id="18521" name="Oval 77"/>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grpSp>
        <p:nvGrpSpPr>
          <p:cNvPr id="5" name="Group 78"/>
          <p:cNvGrpSpPr>
            <a:grpSpLocks/>
          </p:cNvGrpSpPr>
          <p:nvPr/>
        </p:nvGrpSpPr>
        <p:grpSpPr bwMode="auto">
          <a:xfrm>
            <a:off x="4572000" y="4267200"/>
            <a:ext cx="458788" cy="304800"/>
            <a:chOff x="2576" y="240"/>
            <a:chExt cx="289" cy="192"/>
          </a:xfrm>
        </p:grpSpPr>
        <p:sp>
          <p:nvSpPr>
            <p:cNvPr id="18518" name="Text Box 79"/>
            <p:cNvSpPr txBox="1">
              <a:spLocks noChangeArrowheads="1"/>
            </p:cNvSpPr>
            <p:nvPr/>
          </p:nvSpPr>
          <p:spPr bwMode="auto">
            <a:xfrm>
              <a:off x="2576" y="250"/>
              <a:ext cx="289" cy="174"/>
            </a:xfrm>
            <a:prstGeom prst="rect">
              <a:avLst/>
            </a:prstGeom>
            <a:noFill/>
            <a:ln w="9525">
              <a:noFill/>
              <a:miter lim="800000"/>
              <a:headEnd/>
              <a:tailEnd/>
            </a:ln>
          </p:spPr>
          <p:txBody>
            <a:bodyPr wrap="none">
              <a:spAutoFit/>
            </a:bodyPr>
            <a:lstStyle/>
            <a:p>
              <a:r>
                <a:rPr lang="en-US" sz="1200"/>
                <a:t>  E2</a:t>
              </a:r>
            </a:p>
          </p:txBody>
        </p:sp>
        <p:sp>
          <p:nvSpPr>
            <p:cNvPr id="18519" name="Oval 80"/>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grpSp>
        <p:nvGrpSpPr>
          <p:cNvPr id="6" name="Group 81"/>
          <p:cNvGrpSpPr>
            <a:grpSpLocks/>
          </p:cNvGrpSpPr>
          <p:nvPr/>
        </p:nvGrpSpPr>
        <p:grpSpPr bwMode="auto">
          <a:xfrm>
            <a:off x="3810000" y="1981200"/>
            <a:ext cx="458788" cy="304800"/>
            <a:chOff x="2576" y="240"/>
            <a:chExt cx="289" cy="192"/>
          </a:xfrm>
        </p:grpSpPr>
        <p:sp>
          <p:nvSpPr>
            <p:cNvPr id="18516" name="Text Box 82"/>
            <p:cNvSpPr txBox="1">
              <a:spLocks noChangeArrowheads="1"/>
            </p:cNvSpPr>
            <p:nvPr/>
          </p:nvSpPr>
          <p:spPr bwMode="auto">
            <a:xfrm>
              <a:off x="2576" y="250"/>
              <a:ext cx="289" cy="174"/>
            </a:xfrm>
            <a:prstGeom prst="rect">
              <a:avLst/>
            </a:prstGeom>
            <a:noFill/>
            <a:ln w="9525">
              <a:noFill/>
              <a:miter lim="800000"/>
              <a:headEnd/>
              <a:tailEnd/>
            </a:ln>
          </p:spPr>
          <p:txBody>
            <a:bodyPr wrap="none">
              <a:spAutoFit/>
            </a:bodyPr>
            <a:lstStyle/>
            <a:p>
              <a:r>
                <a:rPr lang="en-US" sz="1200"/>
                <a:t>  E3</a:t>
              </a:r>
            </a:p>
          </p:txBody>
        </p:sp>
        <p:sp>
          <p:nvSpPr>
            <p:cNvPr id="18517" name="Oval 83"/>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grpSp>
        <p:nvGrpSpPr>
          <p:cNvPr id="7" name="Group 84"/>
          <p:cNvGrpSpPr>
            <a:grpSpLocks/>
          </p:cNvGrpSpPr>
          <p:nvPr/>
        </p:nvGrpSpPr>
        <p:grpSpPr bwMode="auto">
          <a:xfrm>
            <a:off x="2601913" y="3505200"/>
            <a:ext cx="458787" cy="304800"/>
            <a:chOff x="2576" y="240"/>
            <a:chExt cx="289" cy="192"/>
          </a:xfrm>
        </p:grpSpPr>
        <p:sp>
          <p:nvSpPr>
            <p:cNvPr id="18514" name="Text Box 85"/>
            <p:cNvSpPr txBox="1">
              <a:spLocks noChangeArrowheads="1"/>
            </p:cNvSpPr>
            <p:nvPr/>
          </p:nvSpPr>
          <p:spPr bwMode="auto">
            <a:xfrm>
              <a:off x="2576" y="250"/>
              <a:ext cx="289" cy="174"/>
            </a:xfrm>
            <a:prstGeom prst="rect">
              <a:avLst/>
            </a:prstGeom>
            <a:noFill/>
            <a:ln w="9525">
              <a:noFill/>
              <a:miter lim="800000"/>
              <a:headEnd/>
              <a:tailEnd/>
            </a:ln>
          </p:spPr>
          <p:txBody>
            <a:bodyPr wrap="none">
              <a:spAutoFit/>
            </a:bodyPr>
            <a:lstStyle/>
            <a:p>
              <a:r>
                <a:rPr lang="en-US" sz="1200"/>
                <a:t>  E4</a:t>
              </a:r>
            </a:p>
          </p:txBody>
        </p:sp>
        <p:sp>
          <p:nvSpPr>
            <p:cNvPr id="18515" name="Oval 86"/>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grpSp>
        <p:nvGrpSpPr>
          <p:cNvPr id="8" name="Group 87"/>
          <p:cNvGrpSpPr>
            <a:grpSpLocks/>
          </p:cNvGrpSpPr>
          <p:nvPr/>
        </p:nvGrpSpPr>
        <p:grpSpPr bwMode="auto">
          <a:xfrm>
            <a:off x="1981200" y="4800600"/>
            <a:ext cx="458788" cy="304800"/>
            <a:chOff x="2576" y="240"/>
            <a:chExt cx="289" cy="192"/>
          </a:xfrm>
        </p:grpSpPr>
        <p:sp>
          <p:nvSpPr>
            <p:cNvPr id="18512" name="Text Box 88"/>
            <p:cNvSpPr txBox="1">
              <a:spLocks noChangeArrowheads="1"/>
            </p:cNvSpPr>
            <p:nvPr/>
          </p:nvSpPr>
          <p:spPr bwMode="auto">
            <a:xfrm>
              <a:off x="2576" y="250"/>
              <a:ext cx="289" cy="174"/>
            </a:xfrm>
            <a:prstGeom prst="rect">
              <a:avLst/>
            </a:prstGeom>
            <a:noFill/>
            <a:ln w="9525">
              <a:noFill/>
              <a:miter lim="800000"/>
              <a:headEnd/>
              <a:tailEnd/>
            </a:ln>
          </p:spPr>
          <p:txBody>
            <a:bodyPr wrap="none">
              <a:spAutoFit/>
            </a:bodyPr>
            <a:lstStyle/>
            <a:p>
              <a:r>
                <a:rPr lang="en-US" sz="1200"/>
                <a:t>  E5</a:t>
              </a:r>
            </a:p>
          </p:txBody>
        </p:sp>
        <p:sp>
          <p:nvSpPr>
            <p:cNvPr id="18513" name="Oval 89"/>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sp>
        <p:nvSpPr>
          <p:cNvPr id="120922" name="AutoShape 90"/>
          <p:cNvSpPr>
            <a:spLocks noChangeArrowheads="1"/>
          </p:cNvSpPr>
          <p:nvPr/>
        </p:nvSpPr>
        <p:spPr bwMode="auto">
          <a:xfrm rot="-8297800">
            <a:off x="1981200" y="4459288"/>
            <a:ext cx="228600" cy="228600"/>
          </a:xfrm>
          <a:prstGeom prst="flowChartCollate">
            <a:avLst/>
          </a:prstGeom>
          <a:noFill/>
          <a:ln w="9525">
            <a:solidFill>
              <a:schemeClr val="tx1"/>
            </a:solidFill>
            <a:miter lim="800000"/>
            <a:headEnd/>
            <a:tailEnd/>
          </a:ln>
        </p:spPr>
        <p:txBody>
          <a:bodyPr wrap="none" anchor="ctr"/>
          <a:lstStyle/>
          <a:p>
            <a:endParaRPr lang="en-US"/>
          </a:p>
        </p:txBody>
      </p:sp>
      <p:sp>
        <p:nvSpPr>
          <p:cNvPr id="120923" name="Text Box 91"/>
          <p:cNvSpPr txBox="1">
            <a:spLocks noChangeArrowheads="1"/>
          </p:cNvSpPr>
          <p:nvPr/>
        </p:nvSpPr>
        <p:spPr bwMode="auto">
          <a:xfrm>
            <a:off x="1668463" y="4419600"/>
            <a:ext cx="312737" cy="304800"/>
          </a:xfrm>
          <a:prstGeom prst="rect">
            <a:avLst/>
          </a:prstGeom>
          <a:noFill/>
          <a:ln w="9525">
            <a:noFill/>
            <a:miter lim="800000"/>
            <a:headEnd/>
            <a:tailEnd/>
          </a:ln>
        </p:spPr>
        <p:txBody>
          <a:bodyPr wrap="none">
            <a:spAutoFit/>
          </a:bodyPr>
          <a:lstStyle/>
          <a:p>
            <a:r>
              <a:rPr lang="en-US" sz="1400" b="1"/>
              <a:t>B</a:t>
            </a:r>
          </a:p>
        </p:txBody>
      </p:sp>
      <p:sp>
        <p:nvSpPr>
          <p:cNvPr id="18488" name="Rectangle 2"/>
          <p:cNvSpPr>
            <a:spLocks noGrp="1"/>
          </p:cNvSpPr>
          <p:nvPr>
            <p:ph type="title" idx="4294967295"/>
          </p:nvPr>
        </p:nvSpPr>
        <p:spPr/>
        <p:txBody>
          <a:bodyPr/>
          <a:lstStyle/>
          <a:p>
            <a:pPr eaLnBrk="1" hangingPunct="1"/>
            <a:r>
              <a:rPr lang="en-US" sz="2800" smtClean="0"/>
              <a:t>Trophic cascades: amplifiable and target prey – the expanded model</a:t>
            </a:r>
          </a:p>
        </p:txBody>
      </p:sp>
      <p:grpSp>
        <p:nvGrpSpPr>
          <p:cNvPr id="9" name="Group 79"/>
          <p:cNvGrpSpPr>
            <a:grpSpLocks/>
          </p:cNvGrpSpPr>
          <p:nvPr/>
        </p:nvGrpSpPr>
        <p:grpSpPr bwMode="auto">
          <a:xfrm>
            <a:off x="1981200" y="3581400"/>
            <a:ext cx="3429000" cy="762000"/>
            <a:chOff x="1981200" y="3581400"/>
            <a:chExt cx="3429000" cy="761803"/>
          </a:xfrm>
        </p:grpSpPr>
        <p:cxnSp>
          <p:nvCxnSpPr>
            <p:cNvPr id="72" name="Straight Arrow Connector 71"/>
            <p:cNvCxnSpPr>
              <a:stCxn id="120876" idx="1"/>
            </p:cNvCxnSpPr>
            <p:nvPr/>
          </p:nvCxnSpPr>
          <p:spPr>
            <a:xfrm rot="10800000">
              <a:off x="1981200" y="3962302"/>
              <a:ext cx="1600200" cy="1841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07" name="Text Box 20"/>
            <p:cNvSpPr txBox="1">
              <a:spLocks noChangeArrowheads="1"/>
            </p:cNvSpPr>
            <p:nvPr/>
          </p:nvSpPr>
          <p:spPr bwMode="auto">
            <a:xfrm>
              <a:off x="3048000" y="3810000"/>
              <a:ext cx="260350" cy="366713"/>
            </a:xfrm>
            <a:prstGeom prst="rect">
              <a:avLst/>
            </a:prstGeom>
            <a:noFill/>
            <a:ln w="9525">
              <a:noFill/>
              <a:miter lim="800000"/>
              <a:headEnd/>
              <a:tailEnd/>
            </a:ln>
          </p:spPr>
          <p:txBody>
            <a:bodyPr wrap="none">
              <a:spAutoFit/>
            </a:bodyPr>
            <a:lstStyle/>
            <a:p>
              <a:r>
                <a:rPr lang="en-US" b="1"/>
                <a:t>-</a:t>
              </a:r>
            </a:p>
          </p:txBody>
        </p:sp>
        <p:sp>
          <p:nvSpPr>
            <p:cNvPr id="18508" name="AutoShape 90"/>
            <p:cNvSpPr>
              <a:spLocks noChangeArrowheads="1"/>
            </p:cNvSpPr>
            <p:nvPr/>
          </p:nvSpPr>
          <p:spPr bwMode="auto">
            <a:xfrm rot="-10260000">
              <a:off x="2819400" y="3940175"/>
              <a:ext cx="228600" cy="228600"/>
            </a:xfrm>
            <a:prstGeom prst="flowChartCollate">
              <a:avLst/>
            </a:prstGeom>
            <a:noFill/>
            <a:ln w="9525">
              <a:solidFill>
                <a:schemeClr val="tx1"/>
              </a:solidFill>
              <a:miter lim="800000"/>
              <a:headEnd/>
              <a:tailEnd/>
            </a:ln>
          </p:spPr>
          <p:txBody>
            <a:bodyPr wrap="none" anchor="ctr"/>
            <a:lstStyle/>
            <a:p>
              <a:endParaRPr lang="en-US" b="1"/>
            </a:p>
          </p:txBody>
        </p:sp>
        <p:sp>
          <p:nvSpPr>
            <p:cNvPr id="18509" name="Text Box 91"/>
            <p:cNvSpPr txBox="1">
              <a:spLocks noChangeArrowheads="1"/>
            </p:cNvSpPr>
            <p:nvPr/>
          </p:nvSpPr>
          <p:spPr bwMode="auto">
            <a:xfrm>
              <a:off x="2590800" y="4038482"/>
              <a:ext cx="312738" cy="304721"/>
            </a:xfrm>
            <a:prstGeom prst="rect">
              <a:avLst/>
            </a:prstGeom>
            <a:noFill/>
            <a:ln w="9525">
              <a:noFill/>
              <a:miter lim="800000"/>
              <a:headEnd/>
              <a:tailEnd/>
            </a:ln>
          </p:spPr>
          <p:txBody>
            <a:bodyPr>
              <a:spAutoFit/>
            </a:bodyPr>
            <a:lstStyle/>
            <a:p>
              <a:r>
                <a:rPr lang="en-US" sz="1400" b="1"/>
                <a:t>B</a:t>
              </a:r>
            </a:p>
          </p:txBody>
        </p:sp>
        <p:cxnSp>
          <p:nvCxnSpPr>
            <p:cNvPr id="77" name="Straight Arrow Connector 76"/>
            <p:cNvCxnSpPr/>
            <p:nvPr/>
          </p:nvCxnSpPr>
          <p:spPr>
            <a:xfrm flipV="1">
              <a:off x="4495800" y="3717890"/>
              <a:ext cx="914400" cy="3205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511" name="Text Box 46"/>
            <p:cNvSpPr txBox="1">
              <a:spLocks noChangeArrowheads="1"/>
            </p:cNvSpPr>
            <p:nvPr/>
          </p:nvSpPr>
          <p:spPr bwMode="auto">
            <a:xfrm>
              <a:off x="4692650" y="3581400"/>
              <a:ext cx="317500" cy="366713"/>
            </a:xfrm>
            <a:prstGeom prst="rect">
              <a:avLst/>
            </a:prstGeom>
            <a:noFill/>
            <a:ln w="9525">
              <a:noFill/>
              <a:miter lim="800000"/>
              <a:headEnd/>
              <a:tailEnd/>
            </a:ln>
          </p:spPr>
          <p:txBody>
            <a:bodyPr wrap="none">
              <a:spAutoFit/>
            </a:bodyPr>
            <a:lstStyle/>
            <a:p>
              <a:r>
                <a:rPr lang="en-US" b="1"/>
                <a:t>+</a:t>
              </a:r>
            </a:p>
          </p:txBody>
        </p:sp>
      </p:grpSp>
      <p:grpSp>
        <p:nvGrpSpPr>
          <p:cNvPr id="10" name="Group 78"/>
          <p:cNvGrpSpPr>
            <a:grpSpLocks/>
          </p:cNvGrpSpPr>
          <p:nvPr/>
        </p:nvGrpSpPr>
        <p:grpSpPr bwMode="auto">
          <a:xfrm>
            <a:off x="3810000" y="5486400"/>
            <a:ext cx="4191000" cy="838200"/>
            <a:chOff x="2400" y="3456"/>
            <a:chExt cx="2640" cy="528"/>
          </a:xfrm>
        </p:grpSpPr>
        <p:sp>
          <p:nvSpPr>
            <p:cNvPr id="18502" name="Line 79"/>
            <p:cNvSpPr>
              <a:spLocks noChangeShapeType="1"/>
            </p:cNvSpPr>
            <p:nvPr/>
          </p:nvSpPr>
          <p:spPr bwMode="auto">
            <a:xfrm>
              <a:off x="5040" y="3792"/>
              <a:ext cx="0" cy="192"/>
            </a:xfrm>
            <a:prstGeom prst="line">
              <a:avLst/>
            </a:prstGeom>
            <a:noFill/>
            <a:ln w="12700">
              <a:solidFill>
                <a:schemeClr val="tx1"/>
              </a:solidFill>
              <a:round/>
              <a:headEnd/>
              <a:tailEnd/>
            </a:ln>
          </p:spPr>
          <p:txBody>
            <a:bodyPr/>
            <a:lstStyle/>
            <a:p>
              <a:endParaRPr lang="en-US"/>
            </a:p>
          </p:txBody>
        </p:sp>
        <p:sp>
          <p:nvSpPr>
            <p:cNvPr id="18503" name="Line 80"/>
            <p:cNvSpPr>
              <a:spLocks noChangeShapeType="1"/>
            </p:cNvSpPr>
            <p:nvPr/>
          </p:nvSpPr>
          <p:spPr bwMode="auto">
            <a:xfrm flipH="1">
              <a:off x="3120" y="3984"/>
              <a:ext cx="1920" cy="0"/>
            </a:xfrm>
            <a:prstGeom prst="line">
              <a:avLst/>
            </a:prstGeom>
            <a:noFill/>
            <a:ln w="12700">
              <a:solidFill>
                <a:schemeClr val="tx1"/>
              </a:solidFill>
              <a:round/>
              <a:headEnd/>
              <a:tailEnd/>
            </a:ln>
          </p:spPr>
          <p:txBody>
            <a:bodyPr/>
            <a:lstStyle/>
            <a:p>
              <a:endParaRPr lang="en-US"/>
            </a:p>
          </p:txBody>
        </p:sp>
        <p:sp>
          <p:nvSpPr>
            <p:cNvPr id="18504" name="Line 81"/>
            <p:cNvSpPr>
              <a:spLocks noChangeShapeType="1"/>
            </p:cNvSpPr>
            <p:nvPr/>
          </p:nvSpPr>
          <p:spPr bwMode="auto">
            <a:xfrm flipH="1" flipV="1">
              <a:off x="2400" y="3456"/>
              <a:ext cx="720" cy="528"/>
            </a:xfrm>
            <a:prstGeom prst="line">
              <a:avLst/>
            </a:prstGeom>
            <a:noFill/>
            <a:ln w="12700">
              <a:solidFill>
                <a:schemeClr val="tx1"/>
              </a:solidFill>
              <a:round/>
              <a:headEnd/>
              <a:tailEnd type="triangle" w="med" len="med"/>
            </a:ln>
          </p:spPr>
          <p:txBody>
            <a:bodyPr/>
            <a:lstStyle/>
            <a:p>
              <a:endParaRPr lang="en-US"/>
            </a:p>
          </p:txBody>
        </p:sp>
        <p:sp>
          <p:nvSpPr>
            <p:cNvPr id="18505" name="Text Box 21"/>
            <p:cNvSpPr txBox="1">
              <a:spLocks noChangeArrowheads="1"/>
            </p:cNvSpPr>
            <p:nvPr/>
          </p:nvSpPr>
          <p:spPr bwMode="auto">
            <a:xfrm>
              <a:off x="2640" y="3504"/>
              <a:ext cx="200" cy="231"/>
            </a:xfrm>
            <a:prstGeom prst="rect">
              <a:avLst/>
            </a:prstGeom>
            <a:noFill/>
            <a:ln w="12700">
              <a:noFill/>
              <a:miter lim="800000"/>
              <a:headEnd/>
              <a:tailEnd/>
            </a:ln>
          </p:spPr>
          <p:txBody>
            <a:bodyPr wrap="none">
              <a:spAutoFit/>
            </a:bodyPr>
            <a:lstStyle/>
            <a:p>
              <a:r>
                <a:rPr lang="en-US" b="1"/>
                <a:t>+</a:t>
              </a:r>
            </a:p>
          </p:txBody>
        </p:sp>
      </p:grpSp>
      <p:grpSp>
        <p:nvGrpSpPr>
          <p:cNvPr id="11" name="Group 96"/>
          <p:cNvGrpSpPr>
            <a:grpSpLocks/>
          </p:cNvGrpSpPr>
          <p:nvPr/>
        </p:nvGrpSpPr>
        <p:grpSpPr bwMode="auto">
          <a:xfrm>
            <a:off x="1295400" y="4114800"/>
            <a:ext cx="6934200" cy="2514600"/>
            <a:chOff x="816" y="2592"/>
            <a:chExt cx="4368" cy="1584"/>
          </a:xfrm>
        </p:grpSpPr>
        <p:sp>
          <p:nvSpPr>
            <p:cNvPr id="18492" name="Text Box 8"/>
            <p:cNvSpPr txBox="1">
              <a:spLocks noChangeArrowheads="1"/>
            </p:cNvSpPr>
            <p:nvPr/>
          </p:nvSpPr>
          <p:spPr bwMode="auto">
            <a:xfrm>
              <a:off x="1152" y="3801"/>
              <a:ext cx="1476" cy="231"/>
            </a:xfrm>
            <a:prstGeom prst="rect">
              <a:avLst/>
            </a:prstGeom>
            <a:noFill/>
            <a:ln w="9525">
              <a:noFill/>
              <a:miter lim="800000"/>
              <a:headEnd/>
              <a:tailEnd/>
            </a:ln>
          </p:spPr>
          <p:txBody>
            <a:bodyPr wrap="none">
              <a:spAutoFit/>
            </a:bodyPr>
            <a:lstStyle/>
            <a:p>
              <a:r>
                <a:rPr lang="en-US"/>
                <a:t>Rhizosphere bacteria</a:t>
              </a:r>
            </a:p>
          </p:txBody>
        </p:sp>
        <p:sp>
          <p:nvSpPr>
            <p:cNvPr id="18493" name="Line 88"/>
            <p:cNvSpPr>
              <a:spLocks noChangeShapeType="1"/>
            </p:cNvSpPr>
            <p:nvPr/>
          </p:nvSpPr>
          <p:spPr bwMode="auto">
            <a:xfrm flipH="1" flipV="1">
              <a:off x="816" y="2592"/>
              <a:ext cx="528" cy="1200"/>
            </a:xfrm>
            <a:prstGeom prst="line">
              <a:avLst/>
            </a:prstGeom>
            <a:noFill/>
            <a:ln w="9525">
              <a:solidFill>
                <a:schemeClr val="tx1"/>
              </a:solidFill>
              <a:round/>
              <a:headEnd/>
              <a:tailEnd type="triangle" w="med" len="med"/>
            </a:ln>
          </p:spPr>
          <p:txBody>
            <a:bodyPr/>
            <a:lstStyle/>
            <a:p>
              <a:endParaRPr lang="en-US"/>
            </a:p>
          </p:txBody>
        </p:sp>
        <p:grpSp>
          <p:nvGrpSpPr>
            <p:cNvPr id="18494" name="Group 74"/>
            <p:cNvGrpSpPr>
              <a:grpSpLocks/>
            </p:cNvGrpSpPr>
            <p:nvPr/>
          </p:nvGrpSpPr>
          <p:grpSpPr bwMode="auto">
            <a:xfrm>
              <a:off x="816" y="3216"/>
              <a:ext cx="287" cy="192"/>
              <a:chOff x="2576" y="240"/>
              <a:chExt cx="287" cy="192"/>
            </a:xfrm>
          </p:grpSpPr>
          <p:sp>
            <p:nvSpPr>
              <p:cNvPr id="18500" name="Text Box 59"/>
              <p:cNvSpPr txBox="1">
                <a:spLocks noChangeArrowheads="1"/>
              </p:cNvSpPr>
              <p:nvPr/>
            </p:nvSpPr>
            <p:spPr bwMode="auto">
              <a:xfrm>
                <a:off x="2576" y="250"/>
                <a:ext cx="287" cy="173"/>
              </a:xfrm>
              <a:prstGeom prst="rect">
                <a:avLst/>
              </a:prstGeom>
              <a:noFill/>
              <a:ln w="9525">
                <a:noFill/>
                <a:miter lim="800000"/>
                <a:headEnd/>
                <a:tailEnd/>
              </a:ln>
            </p:spPr>
            <p:txBody>
              <a:bodyPr wrap="none">
                <a:spAutoFit/>
              </a:bodyPr>
              <a:lstStyle/>
              <a:p>
                <a:r>
                  <a:rPr lang="en-US" sz="1200"/>
                  <a:t>  E7</a:t>
                </a:r>
              </a:p>
            </p:txBody>
          </p:sp>
          <p:sp>
            <p:nvSpPr>
              <p:cNvPr id="18501" name="Oval 60"/>
              <p:cNvSpPr>
                <a:spLocks noChangeArrowheads="1"/>
              </p:cNvSpPr>
              <p:nvPr/>
            </p:nvSpPr>
            <p:spPr bwMode="auto">
              <a:xfrm>
                <a:off x="2620" y="240"/>
                <a:ext cx="240" cy="192"/>
              </a:xfrm>
              <a:prstGeom prst="ellipse">
                <a:avLst/>
              </a:prstGeom>
              <a:noFill/>
              <a:ln w="9525">
                <a:solidFill>
                  <a:schemeClr val="tx1"/>
                </a:solidFill>
                <a:round/>
                <a:headEnd/>
                <a:tailEnd/>
              </a:ln>
            </p:spPr>
            <p:txBody>
              <a:bodyPr wrap="none" anchor="ctr"/>
              <a:lstStyle/>
              <a:p>
                <a:endParaRPr lang="en-US"/>
              </a:p>
            </p:txBody>
          </p:sp>
        </p:grpSp>
        <p:sp>
          <p:nvSpPr>
            <p:cNvPr id="18495" name="Text Box 20"/>
            <p:cNvSpPr txBox="1">
              <a:spLocks noChangeArrowheads="1"/>
            </p:cNvSpPr>
            <p:nvPr/>
          </p:nvSpPr>
          <p:spPr bwMode="auto">
            <a:xfrm>
              <a:off x="864" y="2976"/>
              <a:ext cx="164" cy="231"/>
            </a:xfrm>
            <a:prstGeom prst="rect">
              <a:avLst/>
            </a:prstGeom>
            <a:noFill/>
            <a:ln w="9525">
              <a:noFill/>
              <a:miter lim="800000"/>
              <a:headEnd/>
              <a:tailEnd/>
            </a:ln>
          </p:spPr>
          <p:txBody>
            <a:bodyPr wrap="none">
              <a:spAutoFit/>
            </a:bodyPr>
            <a:lstStyle/>
            <a:p>
              <a:r>
                <a:rPr lang="en-US" b="1"/>
                <a:t>-</a:t>
              </a:r>
            </a:p>
          </p:txBody>
        </p:sp>
        <p:grpSp>
          <p:nvGrpSpPr>
            <p:cNvPr id="18496" name="Group 95"/>
            <p:cNvGrpSpPr>
              <a:grpSpLocks/>
            </p:cNvGrpSpPr>
            <p:nvPr/>
          </p:nvGrpSpPr>
          <p:grpSpPr bwMode="auto">
            <a:xfrm>
              <a:off x="2448" y="3792"/>
              <a:ext cx="2736" cy="384"/>
              <a:chOff x="2448" y="3792"/>
              <a:chExt cx="2736" cy="384"/>
            </a:xfrm>
          </p:grpSpPr>
          <p:sp>
            <p:nvSpPr>
              <p:cNvPr id="18497" name="Line 86"/>
              <p:cNvSpPr>
                <a:spLocks noChangeShapeType="1"/>
              </p:cNvSpPr>
              <p:nvPr/>
            </p:nvSpPr>
            <p:spPr bwMode="auto">
              <a:xfrm>
                <a:off x="5184" y="3792"/>
                <a:ext cx="0" cy="384"/>
              </a:xfrm>
              <a:prstGeom prst="line">
                <a:avLst/>
              </a:prstGeom>
              <a:noFill/>
              <a:ln w="12700">
                <a:solidFill>
                  <a:schemeClr val="tx1"/>
                </a:solidFill>
                <a:round/>
                <a:headEnd/>
                <a:tailEnd/>
              </a:ln>
            </p:spPr>
            <p:txBody>
              <a:bodyPr/>
              <a:lstStyle/>
              <a:p>
                <a:endParaRPr lang="en-US"/>
              </a:p>
            </p:txBody>
          </p:sp>
          <p:sp>
            <p:nvSpPr>
              <p:cNvPr id="18498" name="Line 87"/>
              <p:cNvSpPr>
                <a:spLocks noChangeShapeType="1"/>
              </p:cNvSpPr>
              <p:nvPr/>
            </p:nvSpPr>
            <p:spPr bwMode="auto">
              <a:xfrm flipH="1">
                <a:off x="2784" y="4176"/>
                <a:ext cx="2400" cy="0"/>
              </a:xfrm>
              <a:prstGeom prst="line">
                <a:avLst/>
              </a:prstGeom>
              <a:noFill/>
              <a:ln w="12700">
                <a:solidFill>
                  <a:schemeClr val="tx1"/>
                </a:solidFill>
                <a:round/>
                <a:headEnd/>
                <a:tailEnd/>
              </a:ln>
            </p:spPr>
            <p:txBody>
              <a:bodyPr/>
              <a:lstStyle/>
              <a:p>
                <a:endParaRPr lang="en-US"/>
              </a:p>
            </p:txBody>
          </p:sp>
          <p:sp>
            <p:nvSpPr>
              <p:cNvPr id="18499" name="Line 93"/>
              <p:cNvSpPr>
                <a:spLocks noChangeShapeType="1"/>
              </p:cNvSpPr>
              <p:nvPr/>
            </p:nvSpPr>
            <p:spPr bwMode="auto">
              <a:xfrm flipH="1" flipV="1">
                <a:off x="2448" y="4032"/>
                <a:ext cx="336" cy="144"/>
              </a:xfrm>
              <a:prstGeom prst="line">
                <a:avLst/>
              </a:prstGeom>
              <a:noFill/>
              <a:ln w="12700">
                <a:solidFill>
                  <a:schemeClr val="tx1"/>
                </a:solidFill>
                <a:round/>
                <a:headEnd/>
                <a:tailEnd type="triangle" w="med" len="me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086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08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08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08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87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08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088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08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088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8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08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087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08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8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8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08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08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209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09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08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2086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2086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2086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208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085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085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2086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208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2086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p:bldP spid="120841" grpId="0" animBg="1"/>
      <p:bldP spid="120851" grpId="0" animBg="1"/>
      <p:bldP spid="120852" grpId="0"/>
      <p:bldP spid="120853" grpId="0"/>
      <p:bldP spid="120858" grpId="0"/>
      <p:bldP spid="120859" grpId="0"/>
      <p:bldP spid="120860" grpId="0"/>
      <p:bldP spid="120861" grpId="0" animBg="1"/>
      <p:bldP spid="120862" grpId="0" animBg="1"/>
      <p:bldP spid="120863" grpId="0"/>
      <p:bldP spid="120864" grpId="0" animBg="1"/>
      <p:bldP spid="120865" grpId="0"/>
      <p:bldP spid="120866" grpId="0" animBg="1"/>
      <p:bldP spid="120867" grpId="0" animBg="1"/>
      <p:bldP spid="120871" grpId="0" animBg="1"/>
      <p:bldP spid="120872" grpId="0"/>
      <p:bldP spid="120873" grpId="0"/>
      <p:bldP spid="120874" grpId="0"/>
      <p:bldP spid="120875" grpId="0"/>
      <p:bldP spid="120876" grpId="0"/>
      <p:bldP spid="120877" grpId="0" animBg="1"/>
      <p:bldP spid="120878" grpId="0"/>
      <p:bldP spid="120880" grpId="0" animBg="1"/>
      <p:bldP spid="120881" grpId="0"/>
      <p:bldP spid="120882" grpId="0" animBg="1"/>
      <p:bldP spid="120883" grpId="0"/>
      <p:bldP spid="120922" grpId="0" animBg="1"/>
      <p:bldP spid="1209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SLIDE614"/>
          <p:cNvPicPr>
            <a:picLocks noChangeAspect="1" noChangeArrowheads="1"/>
          </p:cNvPicPr>
          <p:nvPr/>
        </p:nvPicPr>
        <p:blipFill>
          <a:blip r:embed="rId2" cstate="print"/>
          <a:srcRect/>
          <a:stretch>
            <a:fillRect/>
          </a:stretch>
        </p:blipFill>
        <p:spPr bwMode="auto">
          <a:xfrm>
            <a:off x="4510088" y="0"/>
            <a:ext cx="4633912" cy="6858000"/>
          </a:xfrm>
          <a:prstGeom prst="rect">
            <a:avLst/>
          </a:prstGeom>
          <a:noFill/>
          <a:ln w="9525">
            <a:noFill/>
            <a:miter lim="800000"/>
            <a:headEnd/>
            <a:tailEnd/>
          </a:ln>
        </p:spPr>
      </p:pic>
      <p:pic>
        <p:nvPicPr>
          <p:cNvPr id="19459" name="Picture 10" descr="SLIDE618"/>
          <p:cNvPicPr>
            <a:picLocks noChangeAspect="1" noChangeArrowheads="1"/>
          </p:cNvPicPr>
          <p:nvPr/>
        </p:nvPicPr>
        <p:blipFill>
          <a:blip r:embed="rId3" cstate="print"/>
          <a:srcRect/>
          <a:stretch>
            <a:fillRect/>
          </a:stretch>
        </p:blipFill>
        <p:spPr bwMode="auto">
          <a:xfrm>
            <a:off x="0" y="3889375"/>
            <a:ext cx="4570413" cy="2968625"/>
          </a:xfrm>
          <a:prstGeom prst="rect">
            <a:avLst/>
          </a:prstGeom>
          <a:noFill/>
          <a:ln w="9525">
            <a:noFill/>
            <a:miter lim="800000"/>
            <a:headEnd/>
            <a:tailEnd/>
          </a:ln>
        </p:spPr>
      </p:pic>
      <p:pic>
        <p:nvPicPr>
          <p:cNvPr id="19460" name="Picture 10" descr="SLIDE_2"/>
          <p:cNvPicPr>
            <a:picLocks noChangeAspect="1" noChangeArrowheads="1"/>
          </p:cNvPicPr>
          <p:nvPr/>
        </p:nvPicPr>
        <p:blipFill>
          <a:blip r:embed="rId4" cstate="print"/>
          <a:srcRect/>
          <a:stretch>
            <a:fillRect/>
          </a:stretch>
        </p:blipFill>
        <p:spPr bwMode="auto">
          <a:xfrm>
            <a:off x="0" y="0"/>
            <a:ext cx="4570413" cy="3886200"/>
          </a:xfrm>
          <a:prstGeom prst="rect">
            <a:avLst/>
          </a:prstGeom>
          <a:noFill/>
          <a:ln w="9525">
            <a:noFill/>
            <a:miter lim="800000"/>
            <a:headEnd/>
            <a:tailEnd/>
          </a:ln>
        </p:spPr>
      </p:pic>
      <p:sp>
        <p:nvSpPr>
          <p:cNvPr id="19461" name="TextBox 4"/>
          <p:cNvSpPr txBox="1">
            <a:spLocks noChangeArrowheads="1"/>
          </p:cNvSpPr>
          <p:nvPr/>
        </p:nvSpPr>
        <p:spPr bwMode="auto">
          <a:xfrm>
            <a:off x="5181600" y="6019800"/>
            <a:ext cx="3057525" cy="369888"/>
          </a:xfrm>
          <a:prstGeom prst="rect">
            <a:avLst/>
          </a:prstGeom>
          <a:solidFill>
            <a:srgbClr val="FFFF00"/>
          </a:solidFill>
          <a:ln w="9525">
            <a:solidFill>
              <a:srgbClr val="0070C0"/>
            </a:solidFill>
            <a:miter lim="800000"/>
            <a:headEnd/>
            <a:tailEnd/>
          </a:ln>
        </p:spPr>
        <p:txBody>
          <a:bodyPr wrap="none">
            <a:spAutoFit/>
          </a:bodyPr>
          <a:lstStyle/>
          <a:p>
            <a:r>
              <a:rPr lang="en-US"/>
              <a:t>Enhancing Amplifiable Prey</a:t>
            </a:r>
          </a:p>
        </p:txBody>
      </p:sp>
      <p:sp>
        <p:nvSpPr>
          <p:cNvPr id="19462" name="TextBox 5"/>
          <p:cNvSpPr txBox="1">
            <a:spLocks noChangeArrowheads="1"/>
          </p:cNvSpPr>
          <p:nvPr/>
        </p:nvSpPr>
        <p:spPr bwMode="auto">
          <a:xfrm>
            <a:off x="152400" y="457200"/>
            <a:ext cx="2120900" cy="646113"/>
          </a:xfrm>
          <a:prstGeom prst="rect">
            <a:avLst/>
          </a:prstGeom>
          <a:solidFill>
            <a:srgbClr val="FFFF00"/>
          </a:solidFill>
          <a:ln w="9525">
            <a:solidFill>
              <a:schemeClr val="accent1"/>
            </a:solidFill>
            <a:miter lim="800000"/>
            <a:headEnd/>
            <a:tailEnd/>
          </a:ln>
        </p:spPr>
        <p:txBody>
          <a:bodyPr wrap="none">
            <a:spAutoFit/>
          </a:bodyPr>
          <a:lstStyle/>
          <a:p>
            <a:r>
              <a:rPr lang="en-US"/>
              <a:t>Target Prey:</a:t>
            </a:r>
          </a:p>
          <a:p>
            <a:r>
              <a:rPr lang="en-US"/>
              <a:t>the ring nematode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2005-X-PlantRoot"/>
          <p:cNvPicPr>
            <a:picLocks noChangeAspect="1" noChangeArrowheads="1"/>
          </p:cNvPicPr>
          <p:nvPr/>
        </p:nvPicPr>
        <p:blipFill>
          <a:blip r:embed="rId2" cstate="print"/>
          <a:srcRect l="19200" r="22400"/>
          <a:stretch>
            <a:fillRect/>
          </a:stretch>
        </p:blipFill>
        <p:spPr bwMode="auto">
          <a:xfrm>
            <a:off x="1295400" y="1752600"/>
            <a:ext cx="2322513" cy="2651125"/>
          </a:xfrm>
          <a:prstGeom prst="rect">
            <a:avLst/>
          </a:prstGeom>
          <a:noFill/>
          <a:ln w="9525">
            <a:noFill/>
            <a:miter lim="800000"/>
            <a:headEnd/>
            <a:tailEnd/>
          </a:ln>
        </p:spPr>
      </p:pic>
      <p:sp>
        <p:nvSpPr>
          <p:cNvPr id="8195" name="Text Box 3"/>
          <p:cNvSpPr txBox="1">
            <a:spLocks noChangeArrowheads="1"/>
          </p:cNvSpPr>
          <p:nvPr/>
        </p:nvSpPr>
        <p:spPr bwMode="auto">
          <a:xfrm>
            <a:off x="1981200" y="914400"/>
            <a:ext cx="611188" cy="366713"/>
          </a:xfrm>
          <a:prstGeom prst="rect">
            <a:avLst/>
          </a:prstGeom>
          <a:noFill/>
          <a:ln w="9525">
            <a:noFill/>
            <a:miter lim="800000"/>
            <a:headEnd/>
            <a:tailEnd/>
          </a:ln>
        </p:spPr>
        <p:txBody>
          <a:bodyPr>
            <a:spAutoFit/>
          </a:bodyPr>
          <a:lstStyle/>
          <a:p>
            <a:r>
              <a:rPr lang="en-US"/>
              <a:t>CO</a:t>
            </a:r>
            <a:r>
              <a:rPr lang="en-US" baseline="-25000"/>
              <a:t>2</a:t>
            </a:r>
          </a:p>
        </p:txBody>
      </p:sp>
      <p:sp>
        <p:nvSpPr>
          <p:cNvPr id="8196" name="Line 4"/>
          <p:cNvSpPr>
            <a:spLocks noChangeShapeType="1"/>
          </p:cNvSpPr>
          <p:nvPr/>
        </p:nvSpPr>
        <p:spPr bwMode="auto">
          <a:xfrm>
            <a:off x="2286000" y="1219200"/>
            <a:ext cx="0" cy="1524000"/>
          </a:xfrm>
          <a:prstGeom prst="line">
            <a:avLst/>
          </a:prstGeom>
          <a:noFill/>
          <a:ln w="25400">
            <a:solidFill>
              <a:schemeClr val="tx1"/>
            </a:solidFill>
            <a:round/>
            <a:headEnd/>
            <a:tailEnd type="triangle" w="med" len="med"/>
          </a:ln>
        </p:spPr>
        <p:txBody>
          <a:bodyPr/>
          <a:lstStyle/>
          <a:p>
            <a:endParaRPr lang="en-US"/>
          </a:p>
        </p:txBody>
      </p:sp>
      <p:sp>
        <p:nvSpPr>
          <p:cNvPr id="8197" name="Text Box 5"/>
          <p:cNvSpPr txBox="1">
            <a:spLocks noChangeArrowheads="1"/>
          </p:cNvSpPr>
          <p:nvPr/>
        </p:nvSpPr>
        <p:spPr bwMode="auto">
          <a:xfrm>
            <a:off x="-15875" y="3017838"/>
            <a:ext cx="1311275" cy="665162"/>
          </a:xfrm>
          <a:prstGeom prst="rect">
            <a:avLst/>
          </a:prstGeom>
          <a:noFill/>
          <a:ln w="25400">
            <a:solidFill>
              <a:srgbClr val="0000FF"/>
            </a:solidFill>
            <a:miter lim="800000"/>
            <a:headEnd/>
            <a:tailEnd/>
          </a:ln>
        </p:spPr>
        <p:txBody>
          <a:bodyPr>
            <a:spAutoFit/>
          </a:bodyPr>
          <a:lstStyle/>
          <a:p>
            <a:pPr algn="ctr"/>
            <a:r>
              <a:rPr lang="en-US" sz="1200"/>
              <a:t>carbohydrates</a:t>
            </a:r>
          </a:p>
          <a:p>
            <a:pPr algn="ctr"/>
            <a:r>
              <a:rPr lang="en-US" sz="1200"/>
              <a:t>and</a:t>
            </a:r>
          </a:p>
          <a:p>
            <a:pPr algn="ctr"/>
            <a:r>
              <a:rPr lang="en-US" sz="1200"/>
              <a:t>proteins</a:t>
            </a:r>
          </a:p>
        </p:txBody>
      </p:sp>
      <p:sp>
        <p:nvSpPr>
          <p:cNvPr id="8198" name="Line 6"/>
          <p:cNvSpPr>
            <a:spLocks noChangeShapeType="1"/>
          </p:cNvSpPr>
          <p:nvPr/>
        </p:nvSpPr>
        <p:spPr bwMode="auto">
          <a:xfrm flipH="1">
            <a:off x="685800" y="2667000"/>
            <a:ext cx="1143000" cy="0"/>
          </a:xfrm>
          <a:prstGeom prst="line">
            <a:avLst/>
          </a:prstGeom>
          <a:noFill/>
          <a:ln w="25400">
            <a:solidFill>
              <a:srgbClr val="0000FF"/>
            </a:solidFill>
            <a:round/>
            <a:headEnd/>
            <a:tailEnd/>
          </a:ln>
        </p:spPr>
        <p:txBody>
          <a:bodyPr/>
          <a:lstStyle/>
          <a:p>
            <a:endParaRPr lang="en-US"/>
          </a:p>
        </p:txBody>
      </p:sp>
      <p:sp>
        <p:nvSpPr>
          <p:cNvPr id="8199" name="Line 7"/>
          <p:cNvSpPr>
            <a:spLocks noChangeShapeType="1"/>
          </p:cNvSpPr>
          <p:nvPr/>
        </p:nvSpPr>
        <p:spPr bwMode="auto">
          <a:xfrm>
            <a:off x="685800" y="2667000"/>
            <a:ext cx="0" cy="381000"/>
          </a:xfrm>
          <a:prstGeom prst="line">
            <a:avLst/>
          </a:prstGeom>
          <a:noFill/>
          <a:ln w="25400">
            <a:solidFill>
              <a:srgbClr val="0000FF"/>
            </a:solidFill>
            <a:round/>
            <a:headEnd/>
            <a:tailEnd/>
          </a:ln>
        </p:spPr>
        <p:txBody>
          <a:bodyPr/>
          <a:lstStyle/>
          <a:p>
            <a:endParaRPr lang="en-US"/>
          </a:p>
        </p:txBody>
      </p:sp>
      <p:sp>
        <p:nvSpPr>
          <p:cNvPr id="8200" name="Line 8"/>
          <p:cNvSpPr>
            <a:spLocks noChangeShapeType="1"/>
          </p:cNvSpPr>
          <p:nvPr/>
        </p:nvSpPr>
        <p:spPr bwMode="auto">
          <a:xfrm>
            <a:off x="685800" y="3657600"/>
            <a:ext cx="0" cy="304800"/>
          </a:xfrm>
          <a:prstGeom prst="line">
            <a:avLst/>
          </a:prstGeom>
          <a:noFill/>
          <a:ln w="25400">
            <a:solidFill>
              <a:srgbClr val="0000FF"/>
            </a:solidFill>
            <a:round/>
            <a:headEnd/>
            <a:tailEnd/>
          </a:ln>
        </p:spPr>
        <p:txBody>
          <a:bodyPr/>
          <a:lstStyle/>
          <a:p>
            <a:endParaRPr lang="en-US"/>
          </a:p>
        </p:txBody>
      </p:sp>
      <p:sp>
        <p:nvSpPr>
          <p:cNvPr id="8201" name="Line 9"/>
          <p:cNvSpPr>
            <a:spLocks noChangeShapeType="1"/>
          </p:cNvSpPr>
          <p:nvPr/>
        </p:nvSpPr>
        <p:spPr bwMode="auto">
          <a:xfrm>
            <a:off x="685800" y="3962400"/>
            <a:ext cx="1143000" cy="0"/>
          </a:xfrm>
          <a:prstGeom prst="line">
            <a:avLst/>
          </a:prstGeom>
          <a:noFill/>
          <a:ln w="25400">
            <a:solidFill>
              <a:srgbClr val="0000FF"/>
            </a:solidFill>
            <a:round/>
            <a:headEnd/>
            <a:tailEnd type="triangle" w="lg" len="lg"/>
          </a:ln>
        </p:spPr>
        <p:txBody>
          <a:bodyPr/>
          <a:lstStyle/>
          <a:p>
            <a:endParaRPr lang="en-US"/>
          </a:p>
        </p:txBody>
      </p:sp>
      <p:sp>
        <p:nvSpPr>
          <p:cNvPr id="8202" name="Line 10"/>
          <p:cNvSpPr>
            <a:spLocks noChangeShapeType="1"/>
          </p:cNvSpPr>
          <p:nvPr/>
        </p:nvSpPr>
        <p:spPr bwMode="auto">
          <a:xfrm flipH="1">
            <a:off x="1295400" y="2667000"/>
            <a:ext cx="609600" cy="0"/>
          </a:xfrm>
          <a:prstGeom prst="line">
            <a:avLst/>
          </a:prstGeom>
          <a:noFill/>
          <a:ln w="25400">
            <a:solidFill>
              <a:srgbClr val="FFFF00"/>
            </a:solidFill>
            <a:round/>
            <a:headEnd/>
            <a:tailEnd/>
          </a:ln>
        </p:spPr>
        <p:txBody>
          <a:bodyPr/>
          <a:lstStyle/>
          <a:p>
            <a:endParaRPr lang="en-US"/>
          </a:p>
        </p:txBody>
      </p:sp>
      <p:sp>
        <p:nvSpPr>
          <p:cNvPr id="8203" name="Line 11"/>
          <p:cNvSpPr>
            <a:spLocks noChangeShapeType="1"/>
          </p:cNvSpPr>
          <p:nvPr/>
        </p:nvSpPr>
        <p:spPr bwMode="auto">
          <a:xfrm>
            <a:off x="1295400" y="3962400"/>
            <a:ext cx="533400" cy="0"/>
          </a:xfrm>
          <a:prstGeom prst="line">
            <a:avLst/>
          </a:prstGeom>
          <a:noFill/>
          <a:ln w="25400">
            <a:solidFill>
              <a:srgbClr val="FFFF00"/>
            </a:solidFill>
            <a:round/>
            <a:headEnd/>
            <a:tailEnd type="triangle" w="lg" len="lg"/>
          </a:ln>
        </p:spPr>
        <p:txBody>
          <a:bodyPr/>
          <a:lstStyle/>
          <a:p>
            <a:endParaRPr lang="en-US"/>
          </a:p>
        </p:txBody>
      </p:sp>
      <p:sp>
        <p:nvSpPr>
          <p:cNvPr id="8204" name="Text Box 12"/>
          <p:cNvSpPr txBox="1">
            <a:spLocks noChangeArrowheads="1"/>
          </p:cNvSpPr>
          <p:nvPr/>
        </p:nvSpPr>
        <p:spPr bwMode="auto">
          <a:xfrm>
            <a:off x="3657600" y="3705225"/>
            <a:ext cx="1311275" cy="665163"/>
          </a:xfrm>
          <a:prstGeom prst="rect">
            <a:avLst/>
          </a:prstGeom>
          <a:noFill/>
          <a:ln w="25400">
            <a:solidFill>
              <a:srgbClr val="0000FF"/>
            </a:solidFill>
            <a:miter lim="800000"/>
            <a:headEnd/>
            <a:tailEnd/>
          </a:ln>
        </p:spPr>
        <p:txBody>
          <a:bodyPr>
            <a:spAutoFit/>
          </a:bodyPr>
          <a:lstStyle/>
          <a:p>
            <a:pPr algn="ctr"/>
            <a:r>
              <a:rPr lang="en-US" sz="1200"/>
              <a:t>carbohydrates</a:t>
            </a:r>
          </a:p>
          <a:p>
            <a:pPr algn="ctr"/>
            <a:r>
              <a:rPr lang="en-US" sz="1200"/>
              <a:t>and</a:t>
            </a:r>
          </a:p>
          <a:p>
            <a:pPr algn="ctr"/>
            <a:r>
              <a:rPr lang="en-US" sz="1200"/>
              <a:t>amino acids</a:t>
            </a:r>
          </a:p>
        </p:txBody>
      </p:sp>
      <p:sp>
        <p:nvSpPr>
          <p:cNvPr id="8205" name="Line 13"/>
          <p:cNvSpPr>
            <a:spLocks noChangeShapeType="1"/>
          </p:cNvSpPr>
          <p:nvPr/>
        </p:nvSpPr>
        <p:spPr bwMode="auto">
          <a:xfrm>
            <a:off x="3124200" y="4038600"/>
            <a:ext cx="533400" cy="0"/>
          </a:xfrm>
          <a:prstGeom prst="line">
            <a:avLst/>
          </a:prstGeom>
          <a:noFill/>
          <a:ln w="25400">
            <a:solidFill>
              <a:srgbClr val="FFFF00"/>
            </a:solidFill>
            <a:round/>
            <a:headEnd/>
            <a:tailEnd type="triangle" w="lg" len="lg"/>
          </a:ln>
        </p:spPr>
        <p:txBody>
          <a:bodyPr/>
          <a:lstStyle/>
          <a:p>
            <a:endParaRPr lang="en-US"/>
          </a:p>
        </p:txBody>
      </p:sp>
      <p:sp>
        <p:nvSpPr>
          <p:cNvPr id="52238" name="Text Box 14"/>
          <p:cNvSpPr txBox="1">
            <a:spLocks noChangeArrowheads="1"/>
          </p:cNvSpPr>
          <p:nvPr/>
        </p:nvSpPr>
        <p:spPr bwMode="auto">
          <a:xfrm>
            <a:off x="5165725" y="2879725"/>
            <a:ext cx="996950" cy="366713"/>
          </a:xfrm>
          <a:prstGeom prst="rect">
            <a:avLst/>
          </a:prstGeom>
          <a:noFill/>
          <a:ln w="9525">
            <a:noFill/>
            <a:miter lim="800000"/>
            <a:headEnd/>
            <a:tailEnd/>
          </a:ln>
        </p:spPr>
        <p:txBody>
          <a:bodyPr wrap="none">
            <a:spAutoFit/>
          </a:bodyPr>
          <a:lstStyle/>
          <a:p>
            <a:r>
              <a:rPr lang="en-US"/>
              <a:t>bacteria</a:t>
            </a:r>
          </a:p>
        </p:txBody>
      </p:sp>
      <p:sp>
        <p:nvSpPr>
          <p:cNvPr id="52239" name="Text Box 15"/>
          <p:cNvSpPr txBox="1">
            <a:spLocks noChangeArrowheads="1"/>
          </p:cNvSpPr>
          <p:nvPr/>
        </p:nvSpPr>
        <p:spPr bwMode="auto">
          <a:xfrm>
            <a:off x="5181600" y="3854450"/>
            <a:ext cx="1314450" cy="366713"/>
          </a:xfrm>
          <a:prstGeom prst="rect">
            <a:avLst/>
          </a:prstGeom>
          <a:noFill/>
          <a:ln w="9525">
            <a:noFill/>
            <a:miter lim="800000"/>
            <a:headEnd/>
            <a:tailEnd/>
          </a:ln>
        </p:spPr>
        <p:txBody>
          <a:bodyPr wrap="none">
            <a:spAutoFit/>
          </a:bodyPr>
          <a:lstStyle/>
          <a:p>
            <a:r>
              <a:rPr lang="en-US"/>
              <a:t>nematodes</a:t>
            </a:r>
          </a:p>
        </p:txBody>
      </p:sp>
      <p:sp>
        <p:nvSpPr>
          <p:cNvPr id="52240" name="Text Box 16"/>
          <p:cNvSpPr txBox="1">
            <a:spLocks noChangeArrowheads="1"/>
          </p:cNvSpPr>
          <p:nvPr/>
        </p:nvSpPr>
        <p:spPr bwMode="auto">
          <a:xfrm>
            <a:off x="5181600" y="4738688"/>
            <a:ext cx="679450" cy="366712"/>
          </a:xfrm>
          <a:prstGeom prst="rect">
            <a:avLst/>
          </a:prstGeom>
          <a:noFill/>
          <a:ln w="9525">
            <a:noFill/>
            <a:miter lim="800000"/>
            <a:headEnd/>
            <a:tailEnd/>
          </a:ln>
        </p:spPr>
        <p:txBody>
          <a:bodyPr wrap="none">
            <a:spAutoFit/>
          </a:bodyPr>
          <a:lstStyle/>
          <a:p>
            <a:r>
              <a:rPr lang="en-US"/>
              <a:t>fungi</a:t>
            </a:r>
          </a:p>
        </p:txBody>
      </p:sp>
      <p:sp>
        <p:nvSpPr>
          <p:cNvPr id="52241" name="Line 17"/>
          <p:cNvSpPr>
            <a:spLocks noChangeShapeType="1"/>
          </p:cNvSpPr>
          <p:nvPr/>
        </p:nvSpPr>
        <p:spPr bwMode="auto">
          <a:xfrm flipV="1">
            <a:off x="4953000" y="3200400"/>
            <a:ext cx="762000" cy="838200"/>
          </a:xfrm>
          <a:prstGeom prst="line">
            <a:avLst/>
          </a:prstGeom>
          <a:noFill/>
          <a:ln w="25400">
            <a:solidFill>
              <a:srgbClr val="0000FF"/>
            </a:solidFill>
            <a:round/>
            <a:headEnd/>
            <a:tailEnd type="triangle" w="lg" len="lg"/>
          </a:ln>
        </p:spPr>
        <p:txBody>
          <a:bodyPr/>
          <a:lstStyle/>
          <a:p>
            <a:endParaRPr lang="en-US"/>
          </a:p>
        </p:txBody>
      </p:sp>
      <p:sp>
        <p:nvSpPr>
          <p:cNvPr id="52242" name="Line 18"/>
          <p:cNvSpPr>
            <a:spLocks noChangeShapeType="1"/>
          </p:cNvSpPr>
          <p:nvPr/>
        </p:nvSpPr>
        <p:spPr bwMode="auto">
          <a:xfrm>
            <a:off x="4953000" y="4038600"/>
            <a:ext cx="685800" cy="838200"/>
          </a:xfrm>
          <a:prstGeom prst="line">
            <a:avLst/>
          </a:prstGeom>
          <a:noFill/>
          <a:ln w="25400">
            <a:solidFill>
              <a:srgbClr val="0000FF"/>
            </a:solidFill>
            <a:round/>
            <a:headEnd/>
            <a:tailEnd type="triangle" w="lg" len="lg"/>
          </a:ln>
        </p:spPr>
        <p:txBody>
          <a:bodyPr/>
          <a:lstStyle/>
          <a:p>
            <a:endParaRPr lang="en-US"/>
          </a:p>
        </p:txBody>
      </p:sp>
      <p:sp>
        <p:nvSpPr>
          <p:cNvPr id="52243" name="Line 19"/>
          <p:cNvSpPr>
            <a:spLocks noChangeShapeType="1"/>
          </p:cNvSpPr>
          <p:nvPr/>
        </p:nvSpPr>
        <p:spPr bwMode="auto">
          <a:xfrm flipV="1">
            <a:off x="4953000" y="4038600"/>
            <a:ext cx="304800" cy="0"/>
          </a:xfrm>
          <a:prstGeom prst="line">
            <a:avLst/>
          </a:prstGeom>
          <a:noFill/>
          <a:ln w="25400">
            <a:solidFill>
              <a:srgbClr val="0000FF"/>
            </a:solidFill>
            <a:round/>
            <a:headEnd/>
            <a:tailEnd type="triangle" w="lg" len="lg"/>
          </a:ln>
        </p:spPr>
        <p:txBody>
          <a:bodyPr/>
          <a:lstStyle/>
          <a:p>
            <a:endParaRPr lang="en-US"/>
          </a:p>
        </p:txBody>
      </p:sp>
      <p:sp>
        <p:nvSpPr>
          <p:cNvPr id="52244" name="Line 20"/>
          <p:cNvSpPr>
            <a:spLocks noChangeShapeType="1"/>
          </p:cNvSpPr>
          <p:nvPr/>
        </p:nvSpPr>
        <p:spPr bwMode="auto">
          <a:xfrm flipV="1">
            <a:off x="5715000" y="4114800"/>
            <a:ext cx="0" cy="685800"/>
          </a:xfrm>
          <a:prstGeom prst="line">
            <a:avLst/>
          </a:prstGeom>
          <a:noFill/>
          <a:ln w="25400">
            <a:solidFill>
              <a:schemeClr val="tx1"/>
            </a:solidFill>
            <a:round/>
            <a:headEnd/>
            <a:tailEnd/>
          </a:ln>
        </p:spPr>
        <p:txBody>
          <a:bodyPr/>
          <a:lstStyle/>
          <a:p>
            <a:endParaRPr lang="en-US"/>
          </a:p>
        </p:txBody>
      </p:sp>
      <p:sp>
        <p:nvSpPr>
          <p:cNvPr id="52245" name="Line 21"/>
          <p:cNvSpPr>
            <a:spLocks noChangeShapeType="1"/>
          </p:cNvSpPr>
          <p:nvPr/>
        </p:nvSpPr>
        <p:spPr bwMode="auto">
          <a:xfrm flipV="1">
            <a:off x="5715000" y="3276600"/>
            <a:ext cx="0" cy="685800"/>
          </a:xfrm>
          <a:prstGeom prst="line">
            <a:avLst/>
          </a:prstGeom>
          <a:noFill/>
          <a:ln w="25400">
            <a:solidFill>
              <a:schemeClr val="tx1"/>
            </a:solidFill>
            <a:round/>
            <a:headEnd/>
            <a:tailEnd/>
          </a:ln>
        </p:spPr>
        <p:txBody>
          <a:bodyPr/>
          <a:lstStyle/>
          <a:p>
            <a:endParaRPr lang="en-US"/>
          </a:p>
        </p:txBody>
      </p:sp>
      <p:sp>
        <p:nvSpPr>
          <p:cNvPr id="52246" name="Line 22"/>
          <p:cNvSpPr>
            <a:spLocks noChangeShapeType="1"/>
          </p:cNvSpPr>
          <p:nvPr/>
        </p:nvSpPr>
        <p:spPr bwMode="auto">
          <a:xfrm flipV="1">
            <a:off x="5715000" y="1295400"/>
            <a:ext cx="0" cy="1676400"/>
          </a:xfrm>
          <a:prstGeom prst="line">
            <a:avLst/>
          </a:prstGeom>
          <a:noFill/>
          <a:ln w="25400">
            <a:solidFill>
              <a:schemeClr val="tx1"/>
            </a:solidFill>
            <a:round/>
            <a:headEnd/>
            <a:tailEnd type="triangle" w="lg" len="lg"/>
          </a:ln>
        </p:spPr>
        <p:txBody>
          <a:bodyPr/>
          <a:lstStyle/>
          <a:p>
            <a:endParaRPr lang="en-US"/>
          </a:p>
        </p:txBody>
      </p:sp>
      <p:sp>
        <p:nvSpPr>
          <p:cNvPr id="52247" name="Text Box 23"/>
          <p:cNvSpPr txBox="1">
            <a:spLocks noChangeArrowheads="1"/>
          </p:cNvSpPr>
          <p:nvPr/>
        </p:nvSpPr>
        <p:spPr bwMode="auto">
          <a:xfrm>
            <a:off x="5408613" y="914400"/>
            <a:ext cx="611187" cy="366713"/>
          </a:xfrm>
          <a:prstGeom prst="rect">
            <a:avLst/>
          </a:prstGeom>
          <a:noFill/>
          <a:ln w="9525">
            <a:noFill/>
            <a:miter lim="800000"/>
            <a:headEnd/>
            <a:tailEnd/>
          </a:ln>
        </p:spPr>
        <p:txBody>
          <a:bodyPr>
            <a:spAutoFit/>
          </a:bodyPr>
          <a:lstStyle/>
          <a:p>
            <a:r>
              <a:rPr lang="en-US"/>
              <a:t>CO</a:t>
            </a:r>
            <a:r>
              <a:rPr lang="en-US" baseline="-25000"/>
              <a:t>2</a:t>
            </a:r>
          </a:p>
        </p:txBody>
      </p:sp>
      <p:sp>
        <p:nvSpPr>
          <p:cNvPr id="8216" name="Line 24"/>
          <p:cNvSpPr>
            <a:spLocks noChangeShapeType="1"/>
          </p:cNvSpPr>
          <p:nvPr/>
        </p:nvSpPr>
        <p:spPr bwMode="auto">
          <a:xfrm>
            <a:off x="2286000" y="1752600"/>
            <a:ext cx="0" cy="990600"/>
          </a:xfrm>
          <a:prstGeom prst="line">
            <a:avLst/>
          </a:prstGeom>
          <a:noFill/>
          <a:ln w="25400">
            <a:solidFill>
              <a:srgbClr val="FFFF00"/>
            </a:solidFill>
            <a:round/>
            <a:headEnd/>
            <a:tailEnd type="triangle" w="lg" len="lg"/>
          </a:ln>
        </p:spPr>
        <p:txBody>
          <a:bodyPr/>
          <a:lstStyle/>
          <a:p>
            <a:endParaRPr lang="en-US"/>
          </a:p>
        </p:txBody>
      </p:sp>
      <p:sp>
        <p:nvSpPr>
          <p:cNvPr id="52249" name="Line 25"/>
          <p:cNvSpPr>
            <a:spLocks noChangeShapeType="1"/>
          </p:cNvSpPr>
          <p:nvPr/>
        </p:nvSpPr>
        <p:spPr bwMode="auto">
          <a:xfrm flipV="1">
            <a:off x="6019800" y="4114800"/>
            <a:ext cx="0" cy="685800"/>
          </a:xfrm>
          <a:prstGeom prst="line">
            <a:avLst/>
          </a:prstGeom>
          <a:noFill/>
          <a:ln w="25400">
            <a:solidFill>
              <a:srgbClr val="008000"/>
            </a:solidFill>
            <a:round/>
            <a:headEnd/>
            <a:tailEnd/>
          </a:ln>
        </p:spPr>
        <p:txBody>
          <a:bodyPr/>
          <a:lstStyle/>
          <a:p>
            <a:endParaRPr lang="en-US"/>
          </a:p>
        </p:txBody>
      </p:sp>
      <p:sp>
        <p:nvSpPr>
          <p:cNvPr id="52250" name="Line 26"/>
          <p:cNvSpPr>
            <a:spLocks noChangeShapeType="1"/>
          </p:cNvSpPr>
          <p:nvPr/>
        </p:nvSpPr>
        <p:spPr bwMode="auto">
          <a:xfrm flipV="1">
            <a:off x="6019800" y="3276600"/>
            <a:ext cx="0" cy="685800"/>
          </a:xfrm>
          <a:prstGeom prst="line">
            <a:avLst/>
          </a:prstGeom>
          <a:noFill/>
          <a:ln w="25400">
            <a:solidFill>
              <a:srgbClr val="008000"/>
            </a:solidFill>
            <a:round/>
            <a:headEnd/>
            <a:tailEnd/>
          </a:ln>
        </p:spPr>
        <p:txBody>
          <a:bodyPr/>
          <a:lstStyle/>
          <a:p>
            <a:endParaRPr lang="en-US"/>
          </a:p>
        </p:txBody>
      </p:sp>
      <p:sp>
        <p:nvSpPr>
          <p:cNvPr id="52251" name="Line 27"/>
          <p:cNvSpPr>
            <a:spLocks noChangeShapeType="1"/>
          </p:cNvSpPr>
          <p:nvPr/>
        </p:nvSpPr>
        <p:spPr bwMode="auto">
          <a:xfrm>
            <a:off x="6019800" y="5105400"/>
            <a:ext cx="0" cy="685800"/>
          </a:xfrm>
          <a:prstGeom prst="line">
            <a:avLst/>
          </a:prstGeom>
          <a:noFill/>
          <a:ln w="25400">
            <a:solidFill>
              <a:srgbClr val="008000"/>
            </a:solidFill>
            <a:round/>
            <a:headEnd/>
            <a:tailEnd type="triangle" w="lg" len="lg"/>
          </a:ln>
        </p:spPr>
        <p:txBody>
          <a:bodyPr/>
          <a:lstStyle/>
          <a:p>
            <a:endParaRPr lang="en-US"/>
          </a:p>
        </p:txBody>
      </p:sp>
      <p:sp>
        <p:nvSpPr>
          <p:cNvPr id="52252" name="Text Box 28"/>
          <p:cNvSpPr txBox="1">
            <a:spLocks noChangeArrowheads="1"/>
          </p:cNvSpPr>
          <p:nvPr/>
        </p:nvSpPr>
        <p:spPr bwMode="auto">
          <a:xfrm>
            <a:off x="5715000" y="5729288"/>
            <a:ext cx="611188" cy="366712"/>
          </a:xfrm>
          <a:prstGeom prst="rect">
            <a:avLst/>
          </a:prstGeom>
          <a:noFill/>
          <a:ln w="9525">
            <a:noFill/>
            <a:miter lim="800000"/>
            <a:headEnd/>
            <a:tailEnd/>
          </a:ln>
        </p:spPr>
        <p:txBody>
          <a:bodyPr>
            <a:spAutoFit/>
          </a:bodyPr>
          <a:lstStyle/>
          <a:p>
            <a:r>
              <a:rPr lang="en-US"/>
              <a:t>NH</a:t>
            </a:r>
            <a:r>
              <a:rPr lang="en-US" baseline="-25000"/>
              <a:t>3</a:t>
            </a:r>
          </a:p>
        </p:txBody>
      </p:sp>
      <p:sp>
        <p:nvSpPr>
          <p:cNvPr id="8221" name="Text Box 29"/>
          <p:cNvSpPr txBox="1">
            <a:spLocks noChangeArrowheads="1"/>
          </p:cNvSpPr>
          <p:nvPr/>
        </p:nvSpPr>
        <p:spPr bwMode="auto">
          <a:xfrm>
            <a:off x="2209800" y="5029200"/>
            <a:ext cx="611188" cy="366713"/>
          </a:xfrm>
          <a:prstGeom prst="rect">
            <a:avLst/>
          </a:prstGeom>
          <a:noFill/>
          <a:ln w="9525">
            <a:noFill/>
            <a:miter lim="800000"/>
            <a:headEnd/>
            <a:tailEnd/>
          </a:ln>
        </p:spPr>
        <p:txBody>
          <a:bodyPr>
            <a:spAutoFit/>
          </a:bodyPr>
          <a:lstStyle/>
          <a:p>
            <a:r>
              <a:rPr lang="en-US"/>
              <a:t>NO</a:t>
            </a:r>
            <a:r>
              <a:rPr lang="en-US" baseline="-25000"/>
              <a:t>3</a:t>
            </a:r>
          </a:p>
        </p:txBody>
      </p:sp>
      <p:sp>
        <p:nvSpPr>
          <p:cNvPr id="52255" name="Text Box 31"/>
          <p:cNvSpPr txBox="1">
            <a:spLocks noChangeArrowheads="1"/>
          </p:cNvSpPr>
          <p:nvPr/>
        </p:nvSpPr>
        <p:spPr bwMode="auto">
          <a:xfrm>
            <a:off x="6623050" y="2743200"/>
            <a:ext cx="1314450" cy="641350"/>
          </a:xfrm>
          <a:prstGeom prst="rect">
            <a:avLst/>
          </a:prstGeom>
          <a:noFill/>
          <a:ln w="9525">
            <a:noFill/>
            <a:miter lim="800000"/>
            <a:headEnd/>
            <a:tailEnd/>
          </a:ln>
        </p:spPr>
        <p:txBody>
          <a:bodyPr wrap="none">
            <a:spAutoFit/>
          </a:bodyPr>
          <a:lstStyle/>
          <a:p>
            <a:pPr algn="ctr"/>
            <a:r>
              <a:rPr lang="en-US"/>
              <a:t>protozoa</a:t>
            </a:r>
          </a:p>
          <a:p>
            <a:pPr algn="ctr"/>
            <a:r>
              <a:rPr lang="en-US"/>
              <a:t>nematodes</a:t>
            </a:r>
          </a:p>
        </p:txBody>
      </p:sp>
      <p:sp>
        <p:nvSpPr>
          <p:cNvPr id="52256" name="Text Box 32"/>
          <p:cNvSpPr txBox="1">
            <a:spLocks noChangeArrowheads="1"/>
          </p:cNvSpPr>
          <p:nvPr/>
        </p:nvSpPr>
        <p:spPr bwMode="auto">
          <a:xfrm>
            <a:off x="6629400" y="3579813"/>
            <a:ext cx="1314450" cy="915987"/>
          </a:xfrm>
          <a:prstGeom prst="rect">
            <a:avLst/>
          </a:prstGeom>
          <a:noFill/>
          <a:ln w="9525">
            <a:noFill/>
            <a:miter lim="800000"/>
            <a:headEnd/>
            <a:tailEnd/>
          </a:ln>
        </p:spPr>
        <p:txBody>
          <a:bodyPr wrap="none">
            <a:spAutoFit/>
          </a:bodyPr>
          <a:lstStyle/>
          <a:p>
            <a:pPr algn="ctr"/>
            <a:r>
              <a:rPr lang="en-US"/>
              <a:t>nematodes</a:t>
            </a:r>
          </a:p>
          <a:p>
            <a:pPr algn="ctr"/>
            <a:r>
              <a:rPr lang="en-US"/>
              <a:t>arthropods</a:t>
            </a:r>
          </a:p>
          <a:p>
            <a:pPr algn="ctr"/>
            <a:r>
              <a:rPr lang="en-US"/>
              <a:t>fungi</a:t>
            </a:r>
          </a:p>
        </p:txBody>
      </p:sp>
      <p:sp>
        <p:nvSpPr>
          <p:cNvPr id="52257" name="Text Box 33"/>
          <p:cNvSpPr txBox="1">
            <a:spLocks noChangeArrowheads="1"/>
          </p:cNvSpPr>
          <p:nvPr/>
        </p:nvSpPr>
        <p:spPr bwMode="auto">
          <a:xfrm>
            <a:off x="6610350" y="4648200"/>
            <a:ext cx="1314450" cy="641350"/>
          </a:xfrm>
          <a:prstGeom prst="rect">
            <a:avLst/>
          </a:prstGeom>
          <a:noFill/>
          <a:ln w="9525">
            <a:noFill/>
            <a:miter lim="800000"/>
            <a:headEnd/>
            <a:tailEnd/>
          </a:ln>
        </p:spPr>
        <p:txBody>
          <a:bodyPr wrap="none">
            <a:spAutoFit/>
          </a:bodyPr>
          <a:lstStyle/>
          <a:p>
            <a:pPr algn="ctr"/>
            <a:r>
              <a:rPr lang="en-US"/>
              <a:t>arthropods</a:t>
            </a:r>
          </a:p>
          <a:p>
            <a:pPr algn="ctr"/>
            <a:r>
              <a:rPr lang="en-US"/>
              <a:t>nematodes</a:t>
            </a:r>
          </a:p>
        </p:txBody>
      </p:sp>
      <p:sp>
        <p:nvSpPr>
          <p:cNvPr id="52258" name="Line 34"/>
          <p:cNvSpPr>
            <a:spLocks noChangeShapeType="1"/>
          </p:cNvSpPr>
          <p:nvPr/>
        </p:nvSpPr>
        <p:spPr bwMode="auto">
          <a:xfrm>
            <a:off x="5791200" y="4953000"/>
            <a:ext cx="914400" cy="0"/>
          </a:xfrm>
          <a:prstGeom prst="line">
            <a:avLst/>
          </a:prstGeom>
          <a:noFill/>
          <a:ln w="25400">
            <a:solidFill>
              <a:srgbClr val="0000FF"/>
            </a:solidFill>
            <a:round/>
            <a:headEnd/>
            <a:tailEnd type="triangle" w="lg" len="lg"/>
          </a:ln>
        </p:spPr>
        <p:txBody>
          <a:bodyPr/>
          <a:lstStyle/>
          <a:p>
            <a:endParaRPr lang="en-US"/>
          </a:p>
        </p:txBody>
      </p:sp>
      <p:sp>
        <p:nvSpPr>
          <p:cNvPr id="52259" name="Line 35"/>
          <p:cNvSpPr>
            <a:spLocks noChangeShapeType="1"/>
          </p:cNvSpPr>
          <p:nvPr/>
        </p:nvSpPr>
        <p:spPr bwMode="auto">
          <a:xfrm flipV="1">
            <a:off x="6400800" y="4038600"/>
            <a:ext cx="304800" cy="0"/>
          </a:xfrm>
          <a:prstGeom prst="line">
            <a:avLst/>
          </a:prstGeom>
          <a:noFill/>
          <a:ln w="25400">
            <a:solidFill>
              <a:srgbClr val="0000FF"/>
            </a:solidFill>
            <a:round/>
            <a:headEnd/>
            <a:tailEnd type="triangle" w="lg" len="lg"/>
          </a:ln>
        </p:spPr>
        <p:txBody>
          <a:bodyPr/>
          <a:lstStyle/>
          <a:p>
            <a:endParaRPr lang="en-US"/>
          </a:p>
        </p:txBody>
      </p:sp>
      <p:sp>
        <p:nvSpPr>
          <p:cNvPr id="52260" name="Line 36"/>
          <p:cNvSpPr>
            <a:spLocks noChangeShapeType="1"/>
          </p:cNvSpPr>
          <p:nvPr/>
        </p:nvSpPr>
        <p:spPr bwMode="auto">
          <a:xfrm flipV="1">
            <a:off x="6172200" y="3063875"/>
            <a:ext cx="533400" cy="0"/>
          </a:xfrm>
          <a:prstGeom prst="line">
            <a:avLst/>
          </a:prstGeom>
          <a:noFill/>
          <a:ln w="25400">
            <a:solidFill>
              <a:srgbClr val="0000FF"/>
            </a:solidFill>
            <a:round/>
            <a:headEnd/>
            <a:tailEnd type="triangle" w="lg" len="lg"/>
          </a:ln>
        </p:spPr>
        <p:txBody>
          <a:bodyPr/>
          <a:lstStyle/>
          <a:p>
            <a:endParaRPr lang="en-US"/>
          </a:p>
        </p:txBody>
      </p:sp>
      <p:sp>
        <p:nvSpPr>
          <p:cNvPr id="52261" name="Line 37"/>
          <p:cNvSpPr>
            <a:spLocks noChangeShapeType="1"/>
          </p:cNvSpPr>
          <p:nvPr/>
        </p:nvSpPr>
        <p:spPr bwMode="auto">
          <a:xfrm flipV="1">
            <a:off x="7467600" y="4419600"/>
            <a:ext cx="0" cy="304800"/>
          </a:xfrm>
          <a:prstGeom prst="line">
            <a:avLst/>
          </a:prstGeom>
          <a:noFill/>
          <a:ln w="25400">
            <a:solidFill>
              <a:srgbClr val="008000"/>
            </a:solidFill>
            <a:round/>
            <a:headEnd/>
            <a:tailEnd/>
          </a:ln>
        </p:spPr>
        <p:txBody>
          <a:bodyPr/>
          <a:lstStyle/>
          <a:p>
            <a:endParaRPr lang="en-US"/>
          </a:p>
        </p:txBody>
      </p:sp>
      <p:sp>
        <p:nvSpPr>
          <p:cNvPr id="52262" name="Line 38"/>
          <p:cNvSpPr>
            <a:spLocks noChangeShapeType="1"/>
          </p:cNvSpPr>
          <p:nvPr/>
        </p:nvSpPr>
        <p:spPr bwMode="auto">
          <a:xfrm flipV="1">
            <a:off x="7467600" y="3352800"/>
            <a:ext cx="0" cy="304800"/>
          </a:xfrm>
          <a:prstGeom prst="line">
            <a:avLst/>
          </a:prstGeom>
          <a:noFill/>
          <a:ln w="25400">
            <a:solidFill>
              <a:srgbClr val="008000"/>
            </a:solidFill>
            <a:round/>
            <a:headEnd/>
            <a:tailEnd/>
          </a:ln>
        </p:spPr>
        <p:txBody>
          <a:bodyPr/>
          <a:lstStyle/>
          <a:p>
            <a:endParaRPr lang="en-US"/>
          </a:p>
        </p:txBody>
      </p:sp>
      <p:sp>
        <p:nvSpPr>
          <p:cNvPr id="52263" name="Line 39"/>
          <p:cNvSpPr>
            <a:spLocks noChangeShapeType="1"/>
          </p:cNvSpPr>
          <p:nvPr/>
        </p:nvSpPr>
        <p:spPr bwMode="auto">
          <a:xfrm flipH="1">
            <a:off x="7466013" y="5257800"/>
            <a:ext cx="1587" cy="533400"/>
          </a:xfrm>
          <a:prstGeom prst="line">
            <a:avLst/>
          </a:prstGeom>
          <a:noFill/>
          <a:ln w="25400">
            <a:solidFill>
              <a:srgbClr val="008000"/>
            </a:solidFill>
            <a:round/>
            <a:headEnd/>
            <a:tailEnd type="triangle" w="lg" len="lg"/>
          </a:ln>
        </p:spPr>
        <p:txBody>
          <a:bodyPr/>
          <a:lstStyle/>
          <a:p>
            <a:endParaRPr lang="en-US"/>
          </a:p>
        </p:txBody>
      </p:sp>
      <p:sp>
        <p:nvSpPr>
          <p:cNvPr id="52264" name="Text Box 40"/>
          <p:cNvSpPr txBox="1">
            <a:spLocks noChangeArrowheads="1"/>
          </p:cNvSpPr>
          <p:nvPr/>
        </p:nvSpPr>
        <p:spPr bwMode="auto">
          <a:xfrm>
            <a:off x="7161213" y="5729288"/>
            <a:ext cx="611187" cy="366712"/>
          </a:xfrm>
          <a:prstGeom prst="rect">
            <a:avLst/>
          </a:prstGeom>
          <a:noFill/>
          <a:ln w="9525">
            <a:noFill/>
            <a:miter lim="800000"/>
            <a:headEnd/>
            <a:tailEnd/>
          </a:ln>
        </p:spPr>
        <p:txBody>
          <a:bodyPr>
            <a:spAutoFit/>
          </a:bodyPr>
          <a:lstStyle/>
          <a:p>
            <a:r>
              <a:rPr lang="en-US"/>
              <a:t>NH</a:t>
            </a:r>
            <a:r>
              <a:rPr lang="en-US" baseline="-25000"/>
              <a:t>3</a:t>
            </a:r>
          </a:p>
        </p:txBody>
      </p:sp>
      <p:sp>
        <p:nvSpPr>
          <p:cNvPr id="52265" name="Text Box 41"/>
          <p:cNvSpPr txBox="1">
            <a:spLocks noChangeArrowheads="1"/>
          </p:cNvSpPr>
          <p:nvPr/>
        </p:nvSpPr>
        <p:spPr bwMode="auto">
          <a:xfrm>
            <a:off x="7943850" y="3733800"/>
            <a:ext cx="1276350" cy="641350"/>
          </a:xfrm>
          <a:prstGeom prst="rect">
            <a:avLst/>
          </a:prstGeom>
          <a:noFill/>
          <a:ln w="9525">
            <a:noFill/>
            <a:miter lim="800000"/>
            <a:headEnd/>
            <a:tailEnd/>
          </a:ln>
        </p:spPr>
        <p:txBody>
          <a:bodyPr>
            <a:spAutoFit/>
          </a:bodyPr>
          <a:lstStyle/>
          <a:p>
            <a:pPr algn="ctr"/>
            <a:r>
              <a:rPr lang="en-US"/>
              <a:t>other</a:t>
            </a:r>
          </a:p>
          <a:p>
            <a:pPr algn="ctr"/>
            <a:r>
              <a:rPr lang="en-US"/>
              <a:t>organisms</a:t>
            </a:r>
          </a:p>
        </p:txBody>
      </p:sp>
      <p:sp>
        <p:nvSpPr>
          <p:cNvPr id="52266" name="Line 42"/>
          <p:cNvSpPr>
            <a:spLocks noChangeShapeType="1"/>
          </p:cNvSpPr>
          <p:nvPr/>
        </p:nvSpPr>
        <p:spPr bwMode="auto">
          <a:xfrm flipV="1">
            <a:off x="7924800" y="4038600"/>
            <a:ext cx="304800" cy="0"/>
          </a:xfrm>
          <a:prstGeom prst="line">
            <a:avLst/>
          </a:prstGeom>
          <a:noFill/>
          <a:ln w="25400">
            <a:solidFill>
              <a:srgbClr val="0000FF"/>
            </a:solidFill>
            <a:round/>
            <a:headEnd/>
            <a:tailEnd type="triangle" w="lg" len="lg"/>
          </a:ln>
        </p:spPr>
        <p:txBody>
          <a:bodyPr/>
          <a:lstStyle/>
          <a:p>
            <a:endParaRPr lang="en-US"/>
          </a:p>
        </p:txBody>
      </p:sp>
      <p:sp>
        <p:nvSpPr>
          <p:cNvPr id="52267" name="Line 43"/>
          <p:cNvSpPr>
            <a:spLocks noChangeShapeType="1"/>
          </p:cNvSpPr>
          <p:nvPr/>
        </p:nvSpPr>
        <p:spPr bwMode="auto">
          <a:xfrm>
            <a:off x="7848600" y="3048000"/>
            <a:ext cx="457200" cy="762000"/>
          </a:xfrm>
          <a:prstGeom prst="line">
            <a:avLst/>
          </a:prstGeom>
          <a:noFill/>
          <a:ln w="25400">
            <a:solidFill>
              <a:srgbClr val="0000FF"/>
            </a:solidFill>
            <a:round/>
            <a:headEnd/>
            <a:tailEnd type="triangle" w="lg" len="lg"/>
          </a:ln>
        </p:spPr>
        <p:txBody>
          <a:bodyPr/>
          <a:lstStyle/>
          <a:p>
            <a:endParaRPr lang="en-US"/>
          </a:p>
        </p:txBody>
      </p:sp>
      <p:sp>
        <p:nvSpPr>
          <p:cNvPr id="52268" name="Line 44"/>
          <p:cNvSpPr>
            <a:spLocks noChangeShapeType="1"/>
          </p:cNvSpPr>
          <p:nvPr/>
        </p:nvSpPr>
        <p:spPr bwMode="auto">
          <a:xfrm flipV="1">
            <a:off x="7848600" y="4343400"/>
            <a:ext cx="457200" cy="609600"/>
          </a:xfrm>
          <a:prstGeom prst="line">
            <a:avLst/>
          </a:prstGeom>
          <a:noFill/>
          <a:ln w="25400">
            <a:solidFill>
              <a:srgbClr val="0000FF"/>
            </a:solidFill>
            <a:round/>
            <a:headEnd/>
            <a:tailEnd type="triangle" w="lg" len="lg"/>
          </a:ln>
        </p:spPr>
        <p:txBody>
          <a:bodyPr/>
          <a:lstStyle/>
          <a:p>
            <a:endParaRPr lang="en-US"/>
          </a:p>
        </p:txBody>
      </p:sp>
      <p:sp>
        <p:nvSpPr>
          <p:cNvPr id="52269" name="Line 45"/>
          <p:cNvSpPr>
            <a:spLocks noChangeShapeType="1"/>
          </p:cNvSpPr>
          <p:nvPr/>
        </p:nvSpPr>
        <p:spPr bwMode="auto">
          <a:xfrm flipH="1">
            <a:off x="8761413" y="4343400"/>
            <a:ext cx="1587" cy="1447800"/>
          </a:xfrm>
          <a:prstGeom prst="line">
            <a:avLst/>
          </a:prstGeom>
          <a:noFill/>
          <a:ln w="25400">
            <a:solidFill>
              <a:srgbClr val="008000"/>
            </a:solidFill>
            <a:round/>
            <a:headEnd/>
            <a:tailEnd type="triangle" w="lg" len="lg"/>
          </a:ln>
        </p:spPr>
        <p:txBody>
          <a:bodyPr/>
          <a:lstStyle/>
          <a:p>
            <a:endParaRPr lang="en-US"/>
          </a:p>
        </p:txBody>
      </p:sp>
      <p:sp>
        <p:nvSpPr>
          <p:cNvPr id="52270" name="Text Box 46"/>
          <p:cNvSpPr txBox="1">
            <a:spLocks noChangeArrowheads="1"/>
          </p:cNvSpPr>
          <p:nvPr/>
        </p:nvSpPr>
        <p:spPr bwMode="auto">
          <a:xfrm>
            <a:off x="8456613" y="5729288"/>
            <a:ext cx="611187" cy="366712"/>
          </a:xfrm>
          <a:prstGeom prst="rect">
            <a:avLst/>
          </a:prstGeom>
          <a:noFill/>
          <a:ln w="9525">
            <a:noFill/>
            <a:miter lim="800000"/>
            <a:headEnd/>
            <a:tailEnd/>
          </a:ln>
        </p:spPr>
        <p:txBody>
          <a:bodyPr>
            <a:spAutoFit/>
          </a:bodyPr>
          <a:lstStyle/>
          <a:p>
            <a:r>
              <a:rPr lang="en-US"/>
              <a:t>NH</a:t>
            </a:r>
            <a:r>
              <a:rPr lang="en-US" baseline="-25000"/>
              <a:t>3</a:t>
            </a:r>
          </a:p>
        </p:txBody>
      </p:sp>
      <p:sp>
        <p:nvSpPr>
          <p:cNvPr id="52271" name="Line 47"/>
          <p:cNvSpPr>
            <a:spLocks noChangeShapeType="1"/>
          </p:cNvSpPr>
          <p:nvPr/>
        </p:nvSpPr>
        <p:spPr bwMode="auto">
          <a:xfrm flipH="1" flipV="1">
            <a:off x="7239000" y="4419600"/>
            <a:ext cx="1588" cy="304800"/>
          </a:xfrm>
          <a:prstGeom prst="line">
            <a:avLst/>
          </a:prstGeom>
          <a:noFill/>
          <a:ln w="25400">
            <a:solidFill>
              <a:schemeClr val="tx1"/>
            </a:solidFill>
            <a:round/>
            <a:headEnd/>
            <a:tailEnd/>
          </a:ln>
        </p:spPr>
        <p:txBody>
          <a:bodyPr/>
          <a:lstStyle/>
          <a:p>
            <a:endParaRPr lang="en-US"/>
          </a:p>
        </p:txBody>
      </p:sp>
      <p:sp>
        <p:nvSpPr>
          <p:cNvPr id="52272" name="Line 48"/>
          <p:cNvSpPr>
            <a:spLocks noChangeShapeType="1"/>
          </p:cNvSpPr>
          <p:nvPr/>
        </p:nvSpPr>
        <p:spPr bwMode="auto">
          <a:xfrm flipV="1">
            <a:off x="7239000" y="3352800"/>
            <a:ext cx="1588" cy="304800"/>
          </a:xfrm>
          <a:prstGeom prst="line">
            <a:avLst/>
          </a:prstGeom>
          <a:noFill/>
          <a:ln w="25400">
            <a:solidFill>
              <a:schemeClr val="tx1"/>
            </a:solidFill>
            <a:round/>
            <a:headEnd/>
            <a:tailEnd/>
          </a:ln>
        </p:spPr>
        <p:txBody>
          <a:bodyPr/>
          <a:lstStyle/>
          <a:p>
            <a:endParaRPr lang="en-US"/>
          </a:p>
        </p:txBody>
      </p:sp>
      <p:sp>
        <p:nvSpPr>
          <p:cNvPr id="52273" name="Line 49"/>
          <p:cNvSpPr>
            <a:spLocks noChangeShapeType="1"/>
          </p:cNvSpPr>
          <p:nvPr/>
        </p:nvSpPr>
        <p:spPr bwMode="auto">
          <a:xfrm flipV="1">
            <a:off x="7240588" y="1295400"/>
            <a:ext cx="0" cy="1676400"/>
          </a:xfrm>
          <a:prstGeom prst="line">
            <a:avLst/>
          </a:prstGeom>
          <a:noFill/>
          <a:ln w="25400">
            <a:solidFill>
              <a:schemeClr val="tx1"/>
            </a:solidFill>
            <a:round/>
            <a:headEnd/>
            <a:tailEnd type="triangle" w="lg" len="lg"/>
          </a:ln>
        </p:spPr>
        <p:txBody>
          <a:bodyPr/>
          <a:lstStyle/>
          <a:p>
            <a:endParaRPr lang="en-US"/>
          </a:p>
        </p:txBody>
      </p:sp>
      <p:sp>
        <p:nvSpPr>
          <p:cNvPr id="52274" name="Text Box 50"/>
          <p:cNvSpPr txBox="1">
            <a:spLocks noChangeArrowheads="1"/>
          </p:cNvSpPr>
          <p:nvPr/>
        </p:nvSpPr>
        <p:spPr bwMode="auto">
          <a:xfrm>
            <a:off x="6934200" y="914400"/>
            <a:ext cx="611188" cy="366713"/>
          </a:xfrm>
          <a:prstGeom prst="rect">
            <a:avLst/>
          </a:prstGeom>
          <a:noFill/>
          <a:ln w="9525">
            <a:noFill/>
            <a:miter lim="800000"/>
            <a:headEnd/>
            <a:tailEnd/>
          </a:ln>
        </p:spPr>
        <p:txBody>
          <a:bodyPr>
            <a:spAutoFit/>
          </a:bodyPr>
          <a:lstStyle/>
          <a:p>
            <a:r>
              <a:rPr lang="en-US"/>
              <a:t>CO</a:t>
            </a:r>
            <a:r>
              <a:rPr lang="en-US" baseline="-25000"/>
              <a:t>2</a:t>
            </a:r>
          </a:p>
        </p:txBody>
      </p:sp>
      <p:sp>
        <p:nvSpPr>
          <p:cNvPr id="52275" name="Line 51"/>
          <p:cNvSpPr>
            <a:spLocks noChangeShapeType="1"/>
          </p:cNvSpPr>
          <p:nvPr/>
        </p:nvSpPr>
        <p:spPr bwMode="auto">
          <a:xfrm flipV="1">
            <a:off x="8534400" y="1295400"/>
            <a:ext cx="1588" cy="2514600"/>
          </a:xfrm>
          <a:prstGeom prst="line">
            <a:avLst/>
          </a:prstGeom>
          <a:noFill/>
          <a:ln w="25400">
            <a:solidFill>
              <a:schemeClr val="tx1"/>
            </a:solidFill>
            <a:round/>
            <a:headEnd/>
            <a:tailEnd type="triangle" w="lg" len="lg"/>
          </a:ln>
        </p:spPr>
        <p:txBody>
          <a:bodyPr/>
          <a:lstStyle/>
          <a:p>
            <a:endParaRPr lang="en-US"/>
          </a:p>
        </p:txBody>
      </p:sp>
      <p:sp>
        <p:nvSpPr>
          <p:cNvPr id="52276" name="Text Box 52"/>
          <p:cNvSpPr txBox="1">
            <a:spLocks noChangeArrowheads="1"/>
          </p:cNvSpPr>
          <p:nvPr/>
        </p:nvSpPr>
        <p:spPr bwMode="auto">
          <a:xfrm>
            <a:off x="8229600" y="914400"/>
            <a:ext cx="611188" cy="366713"/>
          </a:xfrm>
          <a:prstGeom prst="rect">
            <a:avLst/>
          </a:prstGeom>
          <a:noFill/>
          <a:ln w="9525">
            <a:noFill/>
            <a:miter lim="800000"/>
            <a:headEnd/>
            <a:tailEnd/>
          </a:ln>
        </p:spPr>
        <p:txBody>
          <a:bodyPr>
            <a:spAutoFit/>
          </a:bodyPr>
          <a:lstStyle/>
          <a:p>
            <a:r>
              <a:rPr lang="en-US"/>
              <a:t>CO</a:t>
            </a:r>
            <a:r>
              <a:rPr lang="en-US" baseline="-25000"/>
              <a:t>2</a:t>
            </a:r>
          </a:p>
        </p:txBody>
      </p:sp>
      <p:sp>
        <p:nvSpPr>
          <p:cNvPr id="52277" name="Line 53"/>
          <p:cNvSpPr>
            <a:spLocks noChangeShapeType="1"/>
          </p:cNvSpPr>
          <p:nvPr/>
        </p:nvSpPr>
        <p:spPr bwMode="auto">
          <a:xfrm>
            <a:off x="8763000" y="6019800"/>
            <a:ext cx="0" cy="533400"/>
          </a:xfrm>
          <a:prstGeom prst="line">
            <a:avLst/>
          </a:prstGeom>
          <a:noFill/>
          <a:ln w="25400">
            <a:solidFill>
              <a:srgbClr val="008000"/>
            </a:solidFill>
            <a:round/>
            <a:headEnd/>
            <a:tailEnd type="none" w="lg" len="lg"/>
          </a:ln>
        </p:spPr>
        <p:txBody>
          <a:bodyPr/>
          <a:lstStyle/>
          <a:p>
            <a:endParaRPr lang="en-US"/>
          </a:p>
        </p:txBody>
      </p:sp>
      <p:sp>
        <p:nvSpPr>
          <p:cNvPr id="52278" name="Line 54"/>
          <p:cNvSpPr>
            <a:spLocks noChangeShapeType="1"/>
          </p:cNvSpPr>
          <p:nvPr/>
        </p:nvSpPr>
        <p:spPr bwMode="auto">
          <a:xfrm rot="-5400000">
            <a:off x="7200900" y="4991100"/>
            <a:ext cx="0" cy="3124200"/>
          </a:xfrm>
          <a:prstGeom prst="line">
            <a:avLst/>
          </a:prstGeom>
          <a:noFill/>
          <a:ln w="25400">
            <a:solidFill>
              <a:srgbClr val="008000"/>
            </a:solidFill>
            <a:round/>
            <a:headEnd/>
            <a:tailEnd/>
          </a:ln>
        </p:spPr>
        <p:txBody>
          <a:bodyPr/>
          <a:lstStyle/>
          <a:p>
            <a:endParaRPr lang="en-US"/>
          </a:p>
        </p:txBody>
      </p:sp>
      <p:sp>
        <p:nvSpPr>
          <p:cNvPr id="52279" name="Line 55"/>
          <p:cNvSpPr>
            <a:spLocks noChangeShapeType="1"/>
          </p:cNvSpPr>
          <p:nvPr/>
        </p:nvSpPr>
        <p:spPr bwMode="auto">
          <a:xfrm>
            <a:off x="7467600" y="6019800"/>
            <a:ext cx="0" cy="533400"/>
          </a:xfrm>
          <a:prstGeom prst="line">
            <a:avLst/>
          </a:prstGeom>
          <a:noFill/>
          <a:ln w="25400">
            <a:solidFill>
              <a:srgbClr val="008000"/>
            </a:solidFill>
            <a:round/>
            <a:headEnd/>
            <a:tailEnd type="none" w="lg" len="lg"/>
          </a:ln>
        </p:spPr>
        <p:txBody>
          <a:bodyPr/>
          <a:lstStyle/>
          <a:p>
            <a:endParaRPr lang="en-US"/>
          </a:p>
        </p:txBody>
      </p:sp>
      <p:sp>
        <p:nvSpPr>
          <p:cNvPr id="52280" name="Line 56"/>
          <p:cNvSpPr>
            <a:spLocks noChangeShapeType="1"/>
          </p:cNvSpPr>
          <p:nvPr/>
        </p:nvSpPr>
        <p:spPr bwMode="auto">
          <a:xfrm rot="-5400000">
            <a:off x="4114800" y="4953000"/>
            <a:ext cx="0" cy="3200400"/>
          </a:xfrm>
          <a:prstGeom prst="line">
            <a:avLst/>
          </a:prstGeom>
          <a:noFill/>
          <a:ln w="25400">
            <a:solidFill>
              <a:srgbClr val="008000"/>
            </a:solidFill>
            <a:round/>
            <a:headEnd/>
            <a:tailEnd/>
          </a:ln>
        </p:spPr>
        <p:txBody>
          <a:bodyPr/>
          <a:lstStyle/>
          <a:p>
            <a:endParaRPr lang="en-US"/>
          </a:p>
        </p:txBody>
      </p:sp>
      <p:sp>
        <p:nvSpPr>
          <p:cNvPr id="8248" name="Line 57"/>
          <p:cNvSpPr>
            <a:spLocks noChangeShapeType="1"/>
          </p:cNvSpPr>
          <p:nvPr/>
        </p:nvSpPr>
        <p:spPr bwMode="auto">
          <a:xfrm rot="10800000">
            <a:off x="2514600" y="4038600"/>
            <a:ext cx="0" cy="990600"/>
          </a:xfrm>
          <a:prstGeom prst="line">
            <a:avLst/>
          </a:prstGeom>
          <a:noFill/>
          <a:ln w="25400">
            <a:solidFill>
              <a:srgbClr val="008000"/>
            </a:solidFill>
            <a:round/>
            <a:headEnd/>
            <a:tailEnd/>
          </a:ln>
        </p:spPr>
        <p:txBody>
          <a:bodyPr/>
          <a:lstStyle/>
          <a:p>
            <a:endParaRPr lang="en-US"/>
          </a:p>
        </p:txBody>
      </p:sp>
      <p:sp>
        <p:nvSpPr>
          <p:cNvPr id="8249" name="Line 58"/>
          <p:cNvSpPr>
            <a:spLocks noChangeShapeType="1"/>
          </p:cNvSpPr>
          <p:nvPr/>
        </p:nvSpPr>
        <p:spPr bwMode="auto">
          <a:xfrm rot="-5400000">
            <a:off x="2324100" y="4229100"/>
            <a:ext cx="381000" cy="0"/>
          </a:xfrm>
          <a:prstGeom prst="line">
            <a:avLst/>
          </a:prstGeom>
          <a:noFill/>
          <a:ln w="25400">
            <a:solidFill>
              <a:srgbClr val="FFFF00"/>
            </a:solidFill>
            <a:round/>
            <a:headEnd/>
            <a:tailEnd type="triangle" w="lg" len="lg"/>
          </a:ln>
        </p:spPr>
        <p:txBody>
          <a:bodyPr/>
          <a:lstStyle/>
          <a:p>
            <a:endParaRPr lang="en-US"/>
          </a:p>
        </p:txBody>
      </p:sp>
      <p:sp>
        <p:nvSpPr>
          <p:cNvPr id="52283" name="Line 59"/>
          <p:cNvSpPr>
            <a:spLocks noChangeShapeType="1"/>
          </p:cNvSpPr>
          <p:nvPr/>
        </p:nvSpPr>
        <p:spPr bwMode="auto">
          <a:xfrm flipH="1" flipV="1">
            <a:off x="7239000" y="533400"/>
            <a:ext cx="1588" cy="381000"/>
          </a:xfrm>
          <a:prstGeom prst="line">
            <a:avLst/>
          </a:prstGeom>
          <a:noFill/>
          <a:ln w="25400">
            <a:solidFill>
              <a:schemeClr val="tx1"/>
            </a:solidFill>
            <a:round/>
            <a:headEnd/>
            <a:tailEnd type="none" w="lg" len="lg"/>
          </a:ln>
        </p:spPr>
        <p:txBody>
          <a:bodyPr/>
          <a:lstStyle/>
          <a:p>
            <a:endParaRPr lang="en-US"/>
          </a:p>
        </p:txBody>
      </p:sp>
      <p:sp>
        <p:nvSpPr>
          <p:cNvPr id="52284" name="Line 60"/>
          <p:cNvSpPr>
            <a:spLocks noChangeShapeType="1"/>
          </p:cNvSpPr>
          <p:nvPr/>
        </p:nvSpPr>
        <p:spPr bwMode="auto">
          <a:xfrm flipH="1" flipV="1">
            <a:off x="8532813" y="533400"/>
            <a:ext cx="1587" cy="381000"/>
          </a:xfrm>
          <a:prstGeom prst="line">
            <a:avLst/>
          </a:prstGeom>
          <a:noFill/>
          <a:ln w="25400">
            <a:solidFill>
              <a:schemeClr val="tx1"/>
            </a:solidFill>
            <a:round/>
            <a:headEnd/>
            <a:tailEnd type="none" w="lg" len="lg"/>
          </a:ln>
        </p:spPr>
        <p:txBody>
          <a:bodyPr/>
          <a:lstStyle/>
          <a:p>
            <a:endParaRPr lang="en-US"/>
          </a:p>
        </p:txBody>
      </p:sp>
      <p:sp>
        <p:nvSpPr>
          <p:cNvPr id="52285" name="Line 61"/>
          <p:cNvSpPr>
            <a:spLocks noChangeShapeType="1"/>
          </p:cNvSpPr>
          <p:nvPr/>
        </p:nvSpPr>
        <p:spPr bwMode="auto">
          <a:xfrm flipH="1" flipV="1">
            <a:off x="5715000" y="533400"/>
            <a:ext cx="1588" cy="381000"/>
          </a:xfrm>
          <a:prstGeom prst="line">
            <a:avLst/>
          </a:prstGeom>
          <a:noFill/>
          <a:ln w="25400">
            <a:solidFill>
              <a:schemeClr val="tx1"/>
            </a:solidFill>
            <a:round/>
            <a:headEnd/>
            <a:tailEnd type="none" w="lg" len="lg"/>
          </a:ln>
        </p:spPr>
        <p:txBody>
          <a:bodyPr/>
          <a:lstStyle/>
          <a:p>
            <a:endParaRPr lang="en-US"/>
          </a:p>
        </p:txBody>
      </p:sp>
      <p:sp>
        <p:nvSpPr>
          <p:cNvPr id="52286" name="Line 62"/>
          <p:cNvSpPr>
            <a:spLocks noChangeShapeType="1"/>
          </p:cNvSpPr>
          <p:nvPr/>
        </p:nvSpPr>
        <p:spPr bwMode="auto">
          <a:xfrm flipH="1" flipV="1">
            <a:off x="2286000" y="533400"/>
            <a:ext cx="1588" cy="381000"/>
          </a:xfrm>
          <a:prstGeom prst="line">
            <a:avLst/>
          </a:prstGeom>
          <a:noFill/>
          <a:ln w="25400">
            <a:solidFill>
              <a:schemeClr val="tx1"/>
            </a:solidFill>
            <a:round/>
            <a:headEnd/>
            <a:tailEnd type="none" w="lg" len="lg"/>
          </a:ln>
        </p:spPr>
        <p:txBody>
          <a:bodyPr/>
          <a:lstStyle/>
          <a:p>
            <a:endParaRPr lang="en-US"/>
          </a:p>
        </p:txBody>
      </p:sp>
      <p:sp>
        <p:nvSpPr>
          <p:cNvPr id="52287" name="Line 63"/>
          <p:cNvSpPr>
            <a:spLocks noChangeShapeType="1"/>
          </p:cNvSpPr>
          <p:nvPr/>
        </p:nvSpPr>
        <p:spPr bwMode="auto">
          <a:xfrm rot="5400000" flipH="1" flipV="1">
            <a:off x="5410200" y="-2590800"/>
            <a:ext cx="0" cy="6248400"/>
          </a:xfrm>
          <a:prstGeom prst="line">
            <a:avLst/>
          </a:prstGeom>
          <a:noFill/>
          <a:ln w="25400">
            <a:solidFill>
              <a:schemeClr val="tx1"/>
            </a:solidFill>
            <a:round/>
            <a:headEnd/>
            <a:tailEnd type="none" w="lg" len="lg"/>
          </a:ln>
        </p:spPr>
        <p:txBody>
          <a:bodyPr/>
          <a:lstStyle/>
          <a:p>
            <a:endParaRPr lang="en-US"/>
          </a:p>
        </p:txBody>
      </p:sp>
      <p:sp>
        <p:nvSpPr>
          <p:cNvPr id="52288" name="Text Box 64"/>
          <p:cNvSpPr txBox="1">
            <a:spLocks noChangeArrowheads="1"/>
          </p:cNvSpPr>
          <p:nvPr/>
        </p:nvSpPr>
        <p:spPr bwMode="auto">
          <a:xfrm>
            <a:off x="4648200" y="3657600"/>
            <a:ext cx="349250" cy="733425"/>
          </a:xfrm>
          <a:prstGeom prst="rect">
            <a:avLst/>
          </a:prstGeom>
          <a:noFill/>
          <a:ln w="9525">
            <a:noFill/>
            <a:miter lim="800000"/>
            <a:headEnd/>
            <a:tailEnd/>
          </a:ln>
        </p:spPr>
        <p:txBody>
          <a:bodyPr wrap="none">
            <a:spAutoFit/>
          </a:bodyPr>
          <a:lstStyle/>
          <a:p>
            <a:r>
              <a:rPr lang="en-US"/>
              <a:t>C</a:t>
            </a:r>
          </a:p>
          <a:p>
            <a:endParaRPr lang="en-US" sz="600"/>
          </a:p>
          <a:p>
            <a:r>
              <a:rPr lang="en-US"/>
              <a:t>N</a:t>
            </a:r>
          </a:p>
        </p:txBody>
      </p:sp>
      <p:sp>
        <p:nvSpPr>
          <p:cNvPr id="52294" name="Line 70"/>
          <p:cNvSpPr>
            <a:spLocks noChangeShapeType="1"/>
          </p:cNvSpPr>
          <p:nvPr/>
        </p:nvSpPr>
        <p:spPr bwMode="auto">
          <a:xfrm>
            <a:off x="6019800" y="6019800"/>
            <a:ext cx="0" cy="533400"/>
          </a:xfrm>
          <a:prstGeom prst="line">
            <a:avLst/>
          </a:prstGeom>
          <a:noFill/>
          <a:ln w="25400">
            <a:solidFill>
              <a:srgbClr val="008000"/>
            </a:solidFill>
            <a:round/>
            <a:headEnd/>
            <a:tailEnd type="none" w="lg" len="lg"/>
          </a:ln>
        </p:spPr>
        <p:txBody>
          <a:bodyPr/>
          <a:lstStyle/>
          <a:p>
            <a:endParaRPr lang="en-US"/>
          </a:p>
        </p:txBody>
      </p:sp>
      <p:sp>
        <p:nvSpPr>
          <p:cNvPr id="52295" name="Line 71"/>
          <p:cNvSpPr>
            <a:spLocks noChangeShapeType="1"/>
          </p:cNvSpPr>
          <p:nvPr/>
        </p:nvSpPr>
        <p:spPr bwMode="auto">
          <a:xfrm>
            <a:off x="2514600" y="5410200"/>
            <a:ext cx="0" cy="1143000"/>
          </a:xfrm>
          <a:prstGeom prst="line">
            <a:avLst/>
          </a:prstGeom>
          <a:noFill/>
          <a:ln w="25400">
            <a:solidFill>
              <a:srgbClr val="008000"/>
            </a:solidFill>
            <a:round/>
            <a:headEnd type="triangle" w="lg" len="lg"/>
            <a:tailEnd type="none" w="lg" len="lg"/>
          </a:ln>
        </p:spPr>
        <p:txBody>
          <a:bodyPr/>
          <a:lstStyle/>
          <a:p>
            <a:endParaRPr lang="en-US"/>
          </a:p>
        </p:txBody>
      </p:sp>
      <p:grpSp>
        <p:nvGrpSpPr>
          <p:cNvPr id="2" name="Group 20"/>
          <p:cNvGrpSpPr>
            <a:grpSpLocks/>
          </p:cNvGrpSpPr>
          <p:nvPr/>
        </p:nvGrpSpPr>
        <p:grpSpPr bwMode="auto">
          <a:xfrm>
            <a:off x="0" y="4968875"/>
            <a:ext cx="9144000" cy="1812925"/>
            <a:chOff x="0" y="3063"/>
            <a:chExt cx="5760" cy="1142"/>
          </a:xfrm>
        </p:grpSpPr>
        <p:grpSp>
          <p:nvGrpSpPr>
            <p:cNvPr id="8259" name="Group 16"/>
            <p:cNvGrpSpPr>
              <a:grpSpLocks/>
            </p:cNvGrpSpPr>
            <p:nvPr/>
          </p:nvGrpSpPr>
          <p:grpSpPr bwMode="auto">
            <a:xfrm>
              <a:off x="0" y="3063"/>
              <a:ext cx="4800" cy="1142"/>
              <a:chOff x="0" y="3082"/>
              <a:chExt cx="4800" cy="1142"/>
            </a:xfrm>
          </p:grpSpPr>
          <p:pic>
            <p:nvPicPr>
              <p:cNvPr id="8261" name="Picture 3"/>
              <p:cNvPicPr>
                <a:picLocks noChangeAspect="1" noChangeArrowheads="1"/>
              </p:cNvPicPr>
              <p:nvPr/>
            </p:nvPicPr>
            <p:blipFill>
              <a:blip r:embed="rId3" cstate="print"/>
              <a:srcRect/>
              <a:stretch>
                <a:fillRect/>
              </a:stretch>
            </p:blipFill>
            <p:spPr bwMode="auto">
              <a:xfrm>
                <a:off x="0" y="3082"/>
                <a:ext cx="4800" cy="1142"/>
              </a:xfrm>
              <a:prstGeom prst="rect">
                <a:avLst/>
              </a:prstGeom>
              <a:solidFill>
                <a:srgbClr val="FFFF99"/>
              </a:solidFill>
              <a:ln w="9525">
                <a:noFill/>
                <a:miter lim="800000"/>
                <a:headEnd/>
                <a:tailEnd/>
              </a:ln>
            </p:spPr>
          </p:pic>
          <p:sp>
            <p:nvSpPr>
              <p:cNvPr id="8262" name="Text Box 18"/>
              <p:cNvSpPr txBox="1">
                <a:spLocks noChangeArrowheads="1"/>
              </p:cNvSpPr>
              <p:nvPr/>
            </p:nvSpPr>
            <p:spPr bwMode="auto">
              <a:xfrm>
                <a:off x="1824" y="3168"/>
                <a:ext cx="1876" cy="231"/>
              </a:xfrm>
              <a:prstGeom prst="rect">
                <a:avLst/>
              </a:prstGeom>
              <a:solidFill>
                <a:srgbClr val="FFFFFF"/>
              </a:solidFill>
              <a:ln w="9525">
                <a:noFill/>
                <a:miter lim="800000"/>
                <a:headEnd/>
                <a:tailEnd/>
              </a:ln>
            </p:spPr>
            <p:txBody>
              <a:bodyPr wrap="none">
                <a:spAutoFit/>
              </a:bodyPr>
              <a:lstStyle/>
              <a:p>
                <a:r>
                  <a:rPr lang="en-US"/>
                  <a:t>Carbon and energy transfer</a:t>
                </a:r>
              </a:p>
            </p:txBody>
          </p:sp>
        </p:grpSp>
        <p:sp>
          <p:nvSpPr>
            <p:cNvPr id="8260" name="Rectangle 108"/>
            <p:cNvSpPr>
              <a:spLocks noChangeArrowheads="1"/>
            </p:cNvSpPr>
            <p:nvPr/>
          </p:nvSpPr>
          <p:spPr bwMode="auto">
            <a:xfrm>
              <a:off x="3867" y="3072"/>
              <a:ext cx="1893" cy="989"/>
            </a:xfrm>
            <a:prstGeom prst="rect">
              <a:avLst/>
            </a:prstGeom>
            <a:solidFill>
              <a:srgbClr val="FFFF99"/>
            </a:solidFill>
            <a:ln w="12700">
              <a:solidFill>
                <a:schemeClr val="tx1"/>
              </a:solidFill>
              <a:miter lim="800000"/>
              <a:headEnd/>
              <a:tailEnd/>
            </a:ln>
          </p:spPr>
          <p:txBody>
            <a:bodyPr anchor="ctr">
              <a:spAutoFit/>
            </a:bodyPr>
            <a:lstStyle/>
            <a:p>
              <a:pPr>
                <a:buFontTx/>
                <a:buChar char="•"/>
              </a:pPr>
              <a:r>
                <a:rPr lang="en-US" sz="1600"/>
                <a:t>Carbon is respired by all organisms in the food web</a:t>
              </a:r>
            </a:p>
            <a:p>
              <a:pPr>
                <a:buFontTx/>
                <a:buChar char="•"/>
              </a:pPr>
              <a:endParaRPr lang="en-US" sz="1600"/>
            </a:p>
            <a:p>
              <a:pPr>
                <a:buFontTx/>
                <a:buChar char="•"/>
              </a:pPr>
              <a:r>
                <a:rPr lang="en-US" sz="1600"/>
                <a:t>The amounts of Carbon and Energy available limit the size and activity of the web</a:t>
              </a:r>
            </a:p>
          </p:txBody>
        </p:sp>
      </p:grpSp>
      <p:sp>
        <p:nvSpPr>
          <p:cNvPr id="71" name="TextBox 70"/>
          <p:cNvSpPr txBox="1"/>
          <p:nvPr/>
        </p:nvSpPr>
        <p:spPr>
          <a:xfrm>
            <a:off x="76200" y="87868"/>
            <a:ext cx="8991600" cy="338554"/>
          </a:xfrm>
          <a:prstGeom prst="rect">
            <a:avLst/>
          </a:prstGeom>
          <a:solidFill>
            <a:srgbClr val="00B050">
              <a:alpha val="75000"/>
            </a:srgbClr>
          </a:solidFill>
        </p:spPr>
        <p:txBody>
          <a:bodyPr wrap="square" rtlCol="0">
            <a:spAutoFit/>
          </a:bodyPr>
          <a:lstStyle/>
          <a:p>
            <a:r>
              <a:rPr lang="en-US" sz="1600" b="1" dirty="0" smtClean="0"/>
              <a:t>The soil ecosystem is strongly affected by type and frequency of Carbon and Energy input</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2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2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2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2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2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2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28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2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2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2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22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22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2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227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2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27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2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27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226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22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26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22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227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22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2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2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26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26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227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27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227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227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228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22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228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522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228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228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5229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5229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8" grpId="0"/>
      <p:bldP spid="52239" grpId="0"/>
      <p:bldP spid="52240" grpId="0"/>
      <p:bldP spid="52241" grpId="0" animBg="1"/>
      <p:bldP spid="52242" grpId="0" animBg="1"/>
      <p:bldP spid="52243" grpId="0" animBg="1"/>
      <p:bldP spid="52244" grpId="0" animBg="1"/>
      <p:bldP spid="52245" grpId="0" animBg="1"/>
      <p:bldP spid="52246" grpId="0" animBg="1"/>
      <p:bldP spid="52247" grpId="0"/>
      <p:bldP spid="52249" grpId="0" animBg="1"/>
      <p:bldP spid="52250" grpId="0" animBg="1"/>
      <p:bldP spid="52251" grpId="0" animBg="1"/>
      <p:bldP spid="52252" grpId="0"/>
      <p:bldP spid="52255" grpId="0"/>
      <p:bldP spid="52256" grpId="0"/>
      <p:bldP spid="52257" grpId="0"/>
      <p:bldP spid="52258" grpId="0" animBg="1"/>
      <p:bldP spid="52259" grpId="0" animBg="1"/>
      <p:bldP spid="52260" grpId="0" animBg="1"/>
      <p:bldP spid="52261" grpId="0" animBg="1"/>
      <p:bldP spid="52262" grpId="0" animBg="1"/>
      <p:bldP spid="52263" grpId="0" animBg="1"/>
      <p:bldP spid="52264" grpId="0"/>
      <p:bldP spid="52265" grpId="0"/>
      <p:bldP spid="52266" grpId="0" animBg="1"/>
      <p:bldP spid="52267" grpId="0" animBg="1"/>
      <p:bldP spid="52268" grpId="0" animBg="1"/>
      <p:bldP spid="52269" grpId="0" animBg="1"/>
      <p:bldP spid="52270" grpId="0"/>
      <p:bldP spid="52271" grpId="0" animBg="1"/>
      <p:bldP spid="52272" grpId="0" animBg="1"/>
      <p:bldP spid="52273" grpId="0" animBg="1"/>
      <p:bldP spid="52274" grpId="0"/>
      <p:bldP spid="52275" grpId="0" animBg="1"/>
      <p:bldP spid="52276" grpId="0"/>
      <p:bldP spid="52277" grpId="0" animBg="1"/>
      <p:bldP spid="52278" grpId="0" animBg="1"/>
      <p:bldP spid="52279" grpId="0" animBg="1"/>
      <p:bldP spid="52280" grpId="0" animBg="1"/>
      <p:bldP spid="52283" grpId="0" animBg="1"/>
      <p:bldP spid="52284" grpId="0" animBg="1"/>
      <p:bldP spid="52285" grpId="0" animBg="1"/>
      <p:bldP spid="52286" grpId="0" animBg="1"/>
      <p:bldP spid="52287" grpId="0" animBg="1"/>
      <p:bldP spid="52288" grpId="0"/>
      <p:bldP spid="52294" grpId="0" animBg="1"/>
      <p:bldP spid="5229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400" y="1143000"/>
            <a:ext cx="7104063" cy="5199063"/>
            <a:chOff x="1436" y="0"/>
            <a:chExt cx="3956" cy="2964"/>
          </a:xfrm>
        </p:grpSpPr>
        <p:sp>
          <p:nvSpPr>
            <p:cNvPr id="6156" name="Freeform 3"/>
            <p:cNvSpPr>
              <a:spLocks/>
            </p:cNvSpPr>
            <p:nvPr/>
          </p:nvSpPr>
          <p:spPr bwMode="auto">
            <a:xfrm>
              <a:off x="1627" y="619"/>
              <a:ext cx="2849" cy="163"/>
            </a:xfrm>
            <a:custGeom>
              <a:avLst/>
              <a:gdLst>
                <a:gd name="T0" fmla="*/ 0 w 4819"/>
                <a:gd name="T1" fmla="*/ 1 h 219"/>
                <a:gd name="T2" fmla="*/ 1 w 4819"/>
                <a:gd name="T3" fmla="*/ 1 h 219"/>
                <a:gd name="T4" fmla="*/ 1 w 4819"/>
                <a:gd name="T5" fmla="*/ 0 h 219"/>
                <a:gd name="T6" fmla="*/ 1 w 4819"/>
                <a:gd name="T7" fmla="*/ 1 h 219"/>
                <a:gd name="T8" fmla="*/ 1 w 4819"/>
                <a:gd name="T9" fmla="*/ 1 h 219"/>
                <a:gd name="T10" fmla="*/ 1 w 4819"/>
                <a:gd name="T11" fmla="*/ 1 h 219"/>
                <a:gd name="T12" fmla="*/ 1 w 4819"/>
                <a:gd name="T13" fmla="*/ 1 h 219"/>
                <a:gd name="T14" fmla="*/ 1 w 4819"/>
                <a:gd name="T15" fmla="*/ 1 h 219"/>
                <a:gd name="T16" fmla="*/ 1 w 4819"/>
                <a:gd name="T17" fmla="*/ 1 h 219"/>
                <a:gd name="T18" fmla="*/ 1 w 4819"/>
                <a:gd name="T19" fmla="*/ 1 h 219"/>
                <a:gd name="T20" fmla="*/ 1 w 4819"/>
                <a:gd name="T21" fmla="*/ 1 h 219"/>
                <a:gd name="T22" fmla="*/ 1 w 4819"/>
                <a:gd name="T23" fmla="*/ 1 h 219"/>
                <a:gd name="T24" fmla="*/ 1 w 4819"/>
                <a:gd name="T25" fmla="*/ 1 h 219"/>
                <a:gd name="T26" fmla="*/ 1 w 4819"/>
                <a:gd name="T27" fmla="*/ 1 h 219"/>
                <a:gd name="T28" fmla="*/ 1 w 4819"/>
                <a:gd name="T29" fmla="*/ 1 h 219"/>
                <a:gd name="T30" fmla="*/ 1 w 4819"/>
                <a:gd name="T31" fmla="*/ 1 h 219"/>
                <a:gd name="T32" fmla="*/ 1 w 4819"/>
                <a:gd name="T33" fmla="*/ 1 h 219"/>
                <a:gd name="T34" fmla="*/ 1 w 4819"/>
                <a:gd name="T35" fmla="*/ 1 h 219"/>
                <a:gd name="T36" fmla="*/ 1 w 4819"/>
                <a:gd name="T37" fmla="*/ 1 h 219"/>
                <a:gd name="T38" fmla="*/ 1 w 4819"/>
                <a:gd name="T39" fmla="*/ 1 h 219"/>
                <a:gd name="T40" fmla="*/ 1 w 4819"/>
                <a:gd name="T41" fmla="*/ 1 h 219"/>
                <a:gd name="T42" fmla="*/ 1 w 4819"/>
                <a:gd name="T43" fmla="*/ 1 h 219"/>
                <a:gd name="T44" fmla="*/ 1 w 4819"/>
                <a:gd name="T45" fmla="*/ 1 h 219"/>
                <a:gd name="T46" fmla="*/ 1 w 4819"/>
                <a:gd name="T47" fmla="*/ 1 h 219"/>
                <a:gd name="T48" fmla="*/ 1 w 4819"/>
                <a:gd name="T49" fmla="*/ 1 h 219"/>
                <a:gd name="T50" fmla="*/ 1 w 4819"/>
                <a:gd name="T51" fmla="*/ 1 h 219"/>
                <a:gd name="T52" fmla="*/ 1 w 4819"/>
                <a:gd name="T53" fmla="*/ 1 h 2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19"/>
                <a:gd name="T82" fmla="*/ 0 h 219"/>
                <a:gd name="T83" fmla="*/ 4819 w 4819"/>
                <a:gd name="T84" fmla="*/ 219 h 2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19" h="219">
                  <a:moveTo>
                    <a:pt x="0" y="105"/>
                  </a:moveTo>
                  <a:cubicBezTo>
                    <a:pt x="35" y="82"/>
                    <a:pt x="71" y="58"/>
                    <a:pt x="106" y="35"/>
                  </a:cubicBezTo>
                  <a:cubicBezTo>
                    <a:pt x="137" y="14"/>
                    <a:pt x="212" y="0"/>
                    <a:pt x="212" y="0"/>
                  </a:cubicBezTo>
                  <a:cubicBezTo>
                    <a:pt x="229" y="4"/>
                    <a:pt x="314" y="23"/>
                    <a:pt x="335" y="35"/>
                  </a:cubicBezTo>
                  <a:cubicBezTo>
                    <a:pt x="349" y="44"/>
                    <a:pt x="357" y="61"/>
                    <a:pt x="371" y="70"/>
                  </a:cubicBezTo>
                  <a:cubicBezTo>
                    <a:pt x="387" y="80"/>
                    <a:pt x="407" y="80"/>
                    <a:pt x="424" y="88"/>
                  </a:cubicBezTo>
                  <a:cubicBezTo>
                    <a:pt x="561" y="157"/>
                    <a:pt x="397" y="96"/>
                    <a:pt x="530" y="141"/>
                  </a:cubicBezTo>
                  <a:cubicBezTo>
                    <a:pt x="657" y="119"/>
                    <a:pt x="775" y="91"/>
                    <a:pt x="900" y="70"/>
                  </a:cubicBezTo>
                  <a:cubicBezTo>
                    <a:pt x="949" y="82"/>
                    <a:pt x="1016" y="96"/>
                    <a:pt x="1059" y="123"/>
                  </a:cubicBezTo>
                  <a:cubicBezTo>
                    <a:pt x="1213" y="219"/>
                    <a:pt x="1023" y="146"/>
                    <a:pt x="1165" y="194"/>
                  </a:cubicBezTo>
                  <a:cubicBezTo>
                    <a:pt x="1401" y="154"/>
                    <a:pt x="1307" y="175"/>
                    <a:pt x="1447" y="141"/>
                  </a:cubicBezTo>
                  <a:cubicBezTo>
                    <a:pt x="1465" y="129"/>
                    <a:pt x="1480" y="114"/>
                    <a:pt x="1500" y="105"/>
                  </a:cubicBezTo>
                  <a:cubicBezTo>
                    <a:pt x="1534" y="90"/>
                    <a:pt x="1606" y="70"/>
                    <a:pt x="1606" y="70"/>
                  </a:cubicBezTo>
                  <a:cubicBezTo>
                    <a:pt x="1730" y="86"/>
                    <a:pt x="1756" y="80"/>
                    <a:pt x="1836" y="158"/>
                  </a:cubicBezTo>
                  <a:cubicBezTo>
                    <a:pt x="1917" y="150"/>
                    <a:pt x="1992" y="156"/>
                    <a:pt x="2065" y="123"/>
                  </a:cubicBezTo>
                  <a:cubicBezTo>
                    <a:pt x="2113" y="101"/>
                    <a:pt x="2206" y="52"/>
                    <a:pt x="2206" y="52"/>
                  </a:cubicBezTo>
                  <a:cubicBezTo>
                    <a:pt x="2293" y="74"/>
                    <a:pt x="2338" y="113"/>
                    <a:pt x="2401" y="176"/>
                  </a:cubicBezTo>
                  <a:cubicBezTo>
                    <a:pt x="2544" y="160"/>
                    <a:pt x="2684" y="152"/>
                    <a:pt x="2806" y="70"/>
                  </a:cubicBezTo>
                  <a:cubicBezTo>
                    <a:pt x="2841" y="76"/>
                    <a:pt x="2878" y="77"/>
                    <a:pt x="2912" y="88"/>
                  </a:cubicBezTo>
                  <a:cubicBezTo>
                    <a:pt x="2949" y="100"/>
                    <a:pt x="2981" y="128"/>
                    <a:pt x="3018" y="141"/>
                  </a:cubicBezTo>
                  <a:cubicBezTo>
                    <a:pt x="3178" y="125"/>
                    <a:pt x="3199" y="110"/>
                    <a:pt x="3354" y="141"/>
                  </a:cubicBezTo>
                  <a:cubicBezTo>
                    <a:pt x="3443" y="159"/>
                    <a:pt x="3528" y="194"/>
                    <a:pt x="3618" y="211"/>
                  </a:cubicBezTo>
                  <a:cubicBezTo>
                    <a:pt x="3738" y="194"/>
                    <a:pt x="3851" y="160"/>
                    <a:pt x="3971" y="141"/>
                  </a:cubicBezTo>
                  <a:cubicBezTo>
                    <a:pt x="4116" y="156"/>
                    <a:pt x="4235" y="152"/>
                    <a:pt x="4377" y="123"/>
                  </a:cubicBezTo>
                  <a:cubicBezTo>
                    <a:pt x="4395" y="111"/>
                    <a:pt x="4454" y="65"/>
                    <a:pt x="4483" y="70"/>
                  </a:cubicBezTo>
                  <a:cubicBezTo>
                    <a:pt x="4504" y="73"/>
                    <a:pt x="4518" y="93"/>
                    <a:pt x="4536" y="105"/>
                  </a:cubicBezTo>
                  <a:cubicBezTo>
                    <a:pt x="4772" y="86"/>
                    <a:pt x="4677" y="88"/>
                    <a:pt x="4819" y="88"/>
                  </a:cubicBezTo>
                </a:path>
              </a:pathLst>
            </a:custGeom>
            <a:noFill/>
            <a:ln w="9525">
              <a:solidFill>
                <a:schemeClr val="tx1"/>
              </a:solidFill>
              <a:round/>
              <a:headEnd/>
              <a:tailEnd/>
            </a:ln>
          </p:spPr>
          <p:txBody>
            <a:bodyPr wrap="none" anchor="ctr"/>
            <a:lstStyle/>
            <a:p>
              <a:endParaRPr lang="en-US"/>
            </a:p>
          </p:txBody>
        </p:sp>
        <p:sp>
          <p:nvSpPr>
            <p:cNvPr id="6157" name="Freeform 4"/>
            <p:cNvSpPr>
              <a:spLocks/>
            </p:cNvSpPr>
            <p:nvPr/>
          </p:nvSpPr>
          <p:spPr bwMode="auto">
            <a:xfrm>
              <a:off x="1695" y="912"/>
              <a:ext cx="2781" cy="56"/>
            </a:xfrm>
            <a:custGeom>
              <a:avLst/>
              <a:gdLst>
                <a:gd name="T0" fmla="*/ 0 w 4713"/>
                <a:gd name="T1" fmla="*/ 0 h 130"/>
                <a:gd name="T2" fmla="*/ 1 w 4713"/>
                <a:gd name="T3" fmla="*/ 0 h 130"/>
                <a:gd name="T4" fmla="*/ 1 w 4713"/>
                <a:gd name="T5" fmla="*/ 0 h 130"/>
                <a:gd name="T6" fmla="*/ 1 w 4713"/>
                <a:gd name="T7" fmla="*/ 0 h 130"/>
                <a:gd name="T8" fmla="*/ 1 w 4713"/>
                <a:gd name="T9" fmla="*/ 0 h 130"/>
                <a:gd name="T10" fmla="*/ 1 w 4713"/>
                <a:gd name="T11" fmla="*/ 0 h 130"/>
                <a:gd name="T12" fmla="*/ 1 w 4713"/>
                <a:gd name="T13" fmla="*/ 0 h 130"/>
                <a:gd name="T14" fmla="*/ 1 w 4713"/>
                <a:gd name="T15" fmla="*/ 0 h 130"/>
                <a:gd name="T16" fmla="*/ 1 w 4713"/>
                <a:gd name="T17" fmla="*/ 0 h 130"/>
                <a:gd name="T18" fmla="*/ 1 w 4713"/>
                <a:gd name="T19" fmla="*/ 0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3"/>
                <a:gd name="T31" fmla="*/ 0 h 130"/>
                <a:gd name="T32" fmla="*/ 4713 w 4713"/>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3" h="130">
                  <a:moveTo>
                    <a:pt x="0" y="35"/>
                  </a:moveTo>
                  <a:cubicBezTo>
                    <a:pt x="228" y="15"/>
                    <a:pt x="385" y="2"/>
                    <a:pt x="618" y="18"/>
                  </a:cubicBezTo>
                  <a:cubicBezTo>
                    <a:pt x="875" y="100"/>
                    <a:pt x="978" y="77"/>
                    <a:pt x="1324" y="88"/>
                  </a:cubicBezTo>
                  <a:cubicBezTo>
                    <a:pt x="1486" y="130"/>
                    <a:pt x="1291" y="88"/>
                    <a:pt x="1589" y="88"/>
                  </a:cubicBezTo>
                  <a:cubicBezTo>
                    <a:pt x="1771" y="88"/>
                    <a:pt x="1954" y="100"/>
                    <a:pt x="2136" y="106"/>
                  </a:cubicBezTo>
                  <a:cubicBezTo>
                    <a:pt x="2224" y="100"/>
                    <a:pt x="2313" y="101"/>
                    <a:pt x="2400" y="88"/>
                  </a:cubicBezTo>
                  <a:cubicBezTo>
                    <a:pt x="2492" y="75"/>
                    <a:pt x="2591" y="23"/>
                    <a:pt x="2683" y="0"/>
                  </a:cubicBezTo>
                  <a:cubicBezTo>
                    <a:pt x="2776" y="32"/>
                    <a:pt x="2870" y="70"/>
                    <a:pt x="2965" y="88"/>
                  </a:cubicBezTo>
                  <a:cubicBezTo>
                    <a:pt x="3123" y="84"/>
                    <a:pt x="3744" y="78"/>
                    <a:pt x="4007" y="53"/>
                  </a:cubicBezTo>
                  <a:cubicBezTo>
                    <a:pt x="4250" y="30"/>
                    <a:pt x="4466" y="0"/>
                    <a:pt x="4713" y="0"/>
                  </a:cubicBezTo>
                </a:path>
              </a:pathLst>
            </a:custGeom>
            <a:noFill/>
            <a:ln w="9525">
              <a:solidFill>
                <a:schemeClr val="tx1"/>
              </a:solidFill>
              <a:round/>
              <a:headEnd/>
              <a:tailEnd/>
            </a:ln>
          </p:spPr>
          <p:txBody>
            <a:bodyPr wrap="none" anchor="ctr"/>
            <a:lstStyle/>
            <a:p>
              <a:endParaRPr lang="en-US"/>
            </a:p>
          </p:txBody>
        </p:sp>
        <p:sp>
          <p:nvSpPr>
            <p:cNvPr id="6158" name="Freeform 5"/>
            <p:cNvSpPr>
              <a:spLocks/>
            </p:cNvSpPr>
            <p:nvPr/>
          </p:nvSpPr>
          <p:spPr bwMode="auto">
            <a:xfrm>
              <a:off x="1436" y="527"/>
              <a:ext cx="599" cy="1713"/>
            </a:xfrm>
            <a:custGeom>
              <a:avLst/>
              <a:gdLst>
                <a:gd name="T0" fmla="*/ 1 w 847"/>
                <a:gd name="T1" fmla="*/ 0 h 2524"/>
                <a:gd name="T2" fmla="*/ 1 w 847"/>
                <a:gd name="T3" fmla="*/ 1 h 2524"/>
                <a:gd name="T4" fmla="*/ 1 w 847"/>
                <a:gd name="T5" fmla="*/ 1 h 2524"/>
                <a:gd name="T6" fmla="*/ 1 w 847"/>
                <a:gd name="T7" fmla="*/ 1 h 2524"/>
                <a:gd name="T8" fmla="*/ 1 w 847"/>
                <a:gd name="T9" fmla="*/ 1 h 2524"/>
                <a:gd name="T10" fmla="*/ 1 w 847"/>
                <a:gd name="T11" fmla="*/ 1 h 2524"/>
                <a:gd name="T12" fmla="*/ 1 w 847"/>
                <a:gd name="T13" fmla="*/ 1 h 2524"/>
                <a:gd name="T14" fmla="*/ 1 w 847"/>
                <a:gd name="T15" fmla="*/ 1 h 2524"/>
                <a:gd name="T16" fmla="*/ 1 w 847"/>
                <a:gd name="T17" fmla="*/ 1 h 2524"/>
                <a:gd name="T18" fmla="*/ 1 w 847"/>
                <a:gd name="T19" fmla="*/ 1 h 2524"/>
                <a:gd name="T20" fmla="*/ 1 w 847"/>
                <a:gd name="T21" fmla="*/ 1 h 2524"/>
                <a:gd name="T22" fmla="*/ 0 w 847"/>
                <a:gd name="T23" fmla="*/ 1 h 25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47"/>
                <a:gd name="T37" fmla="*/ 0 h 2524"/>
                <a:gd name="T38" fmla="*/ 847 w 847"/>
                <a:gd name="T39" fmla="*/ 2524 h 25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47" h="2524">
                  <a:moveTo>
                    <a:pt x="847" y="0"/>
                  </a:moveTo>
                  <a:cubicBezTo>
                    <a:pt x="778" y="271"/>
                    <a:pt x="826" y="570"/>
                    <a:pt x="794" y="847"/>
                  </a:cubicBezTo>
                  <a:cubicBezTo>
                    <a:pt x="786" y="920"/>
                    <a:pt x="739" y="1017"/>
                    <a:pt x="723" y="1094"/>
                  </a:cubicBezTo>
                  <a:cubicBezTo>
                    <a:pt x="717" y="1182"/>
                    <a:pt x="719" y="1271"/>
                    <a:pt x="706" y="1359"/>
                  </a:cubicBezTo>
                  <a:cubicBezTo>
                    <a:pt x="691" y="1463"/>
                    <a:pt x="598" y="1606"/>
                    <a:pt x="529" y="1677"/>
                  </a:cubicBezTo>
                  <a:cubicBezTo>
                    <a:pt x="503" y="1757"/>
                    <a:pt x="452" y="1819"/>
                    <a:pt x="406" y="1888"/>
                  </a:cubicBezTo>
                  <a:cubicBezTo>
                    <a:pt x="385" y="1919"/>
                    <a:pt x="382" y="1959"/>
                    <a:pt x="370" y="1994"/>
                  </a:cubicBezTo>
                  <a:cubicBezTo>
                    <a:pt x="354" y="2040"/>
                    <a:pt x="369" y="2101"/>
                    <a:pt x="335" y="2135"/>
                  </a:cubicBezTo>
                  <a:cubicBezTo>
                    <a:pt x="251" y="2219"/>
                    <a:pt x="296" y="2195"/>
                    <a:pt x="211" y="2224"/>
                  </a:cubicBezTo>
                  <a:cubicBezTo>
                    <a:pt x="166" y="2270"/>
                    <a:pt x="116" y="2302"/>
                    <a:pt x="70" y="2347"/>
                  </a:cubicBezTo>
                  <a:cubicBezTo>
                    <a:pt x="57" y="2388"/>
                    <a:pt x="52" y="2432"/>
                    <a:pt x="35" y="2471"/>
                  </a:cubicBezTo>
                  <a:cubicBezTo>
                    <a:pt x="27" y="2490"/>
                    <a:pt x="0" y="2524"/>
                    <a:pt x="0" y="2524"/>
                  </a:cubicBezTo>
                </a:path>
              </a:pathLst>
            </a:custGeom>
            <a:noFill/>
            <a:ln w="9525">
              <a:solidFill>
                <a:srgbClr val="993300"/>
              </a:solidFill>
              <a:round/>
              <a:headEnd/>
              <a:tailEnd/>
            </a:ln>
          </p:spPr>
          <p:txBody>
            <a:bodyPr wrap="none" anchor="ctr"/>
            <a:lstStyle/>
            <a:p>
              <a:endParaRPr lang="en-US"/>
            </a:p>
          </p:txBody>
        </p:sp>
        <p:sp>
          <p:nvSpPr>
            <p:cNvPr id="6159" name="Freeform 6"/>
            <p:cNvSpPr>
              <a:spLocks/>
            </p:cNvSpPr>
            <p:nvPr/>
          </p:nvSpPr>
          <p:spPr bwMode="auto">
            <a:xfrm>
              <a:off x="1997" y="1150"/>
              <a:ext cx="587" cy="1233"/>
            </a:xfrm>
            <a:custGeom>
              <a:avLst/>
              <a:gdLst>
                <a:gd name="T0" fmla="*/ 0 w 830"/>
                <a:gd name="T1" fmla="*/ 0 h 1817"/>
                <a:gd name="T2" fmla="*/ 1 w 830"/>
                <a:gd name="T3" fmla="*/ 1 h 1817"/>
                <a:gd name="T4" fmla="*/ 1 w 830"/>
                <a:gd name="T5" fmla="*/ 1 h 1817"/>
                <a:gd name="T6" fmla="*/ 1 w 830"/>
                <a:gd name="T7" fmla="*/ 1 h 1817"/>
                <a:gd name="T8" fmla="*/ 1 w 830"/>
                <a:gd name="T9" fmla="*/ 1 h 1817"/>
                <a:gd name="T10" fmla="*/ 1 w 830"/>
                <a:gd name="T11" fmla="*/ 1 h 1817"/>
                <a:gd name="T12" fmla="*/ 1 w 830"/>
                <a:gd name="T13" fmla="*/ 1 h 1817"/>
                <a:gd name="T14" fmla="*/ 1 w 830"/>
                <a:gd name="T15" fmla="*/ 1 h 1817"/>
                <a:gd name="T16" fmla="*/ 1 w 830"/>
                <a:gd name="T17" fmla="*/ 1 h 1817"/>
                <a:gd name="T18" fmla="*/ 1 w 830"/>
                <a:gd name="T19" fmla="*/ 1 h 1817"/>
                <a:gd name="T20" fmla="*/ 1 w 830"/>
                <a:gd name="T21" fmla="*/ 1 h 1817"/>
                <a:gd name="T22" fmla="*/ 1 w 830"/>
                <a:gd name="T23" fmla="*/ 1 h 1817"/>
                <a:gd name="T24" fmla="*/ 1 w 830"/>
                <a:gd name="T25" fmla="*/ 1 h 18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0"/>
                <a:gd name="T40" fmla="*/ 0 h 1817"/>
                <a:gd name="T41" fmla="*/ 830 w 830"/>
                <a:gd name="T42" fmla="*/ 1817 h 18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0" h="1817">
                  <a:moveTo>
                    <a:pt x="0" y="0"/>
                  </a:moveTo>
                  <a:cubicBezTo>
                    <a:pt x="6" y="41"/>
                    <a:pt x="6" y="83"/>
                    <a:pt x="18" y="123"/>
                  </a:cubicBezTo>
                  <a:cubicBezTo>
                    <a:pt x="37" y="187"/>
                    <a:pt x="110" y="196"/>
                    <a:pt x="159" y="229"/>
                  </a:cubicBezTo>
                  <a:cubicBezTo>
                    <a:pt x="202" y="358"/>
                    <a:pt x="185" y="299"/>
                    <a:pt x="212" y="406"/>
                  </a:cubicBezTo>
                  <a:cubicBezTo>
                    <a:pt x="218" y="453"/>
                    <a:pt x="217" y="501"/>
                    <a:pt x="229" y="547"/>
                  </a:cubicBezTo>
                  <a:cubicBezTo>
                    <a:pt x="235" y="568"/>
                    <a:pt x="254" y="582"/>
                    <a:pt x="265" y="600"/>
                  </a:cubicBezTo>
                  <a:cubicBezTo>
                    <a:pt x="299" y="659"/>
                    <a:pt x="306" y="711"/>
                    <a:pt x="353" y="759"/>
                  </a:cubicBezTo>
                  <a:cubicBezTo>
                    <a:pt x="379" y="835"/>
                    <a:pt x="390" y="909"/>
                    <a:pt x="406" y="988"/>
                  </a:cubicBezTo>
                  <a:cubicBezTo>
                    <a:pt x="413" y="1021"/>
                    <a:pt x="425" y="1089"/>
                    <a:pt x="459" y="1112"/>
                  </a:cubicBezTo>
                  <a:cubicBezTo>
                    <a:pt x="479" y="1125"/>
                    <a:pt x="506" y="1123"/>
                    <a:pt x="529" y="1129"/>
                  </a:cubicBezTo>
                  <a:cubicBezTo>
                    <a:pt x="628" y="1178"/>
                    <a:pt x="715" y="1232"/>
                    <a:pt x="777" y="1323"/>
                  </a:cubicBezTo>
                  <a:cubicBezTo>
                    <a:pt x="783" y="1405"/>
                    <a:pt x="784" y="1488"/>
                    <a:pt x="794" y="1570"/>
                  </a:cubicBezTo>
                  <a:cubicBezTo>
                    <a:pt x="804" y="1652"/>
                    <a:pt x="830" y="1731"/>
                    <a:pt x="830" y="1817"/>
                  </a:cubicBezTo>
                </a:path>
              </a:pathLst>
            </a:custGeom>
            <a:noFill/>
            <a:ln w="9525">
              <a:solidFill>
                <a:srgbClr val="993300"/>
              </a:solidFill>
              <a:round/>
              <a:headEnd/>
              <a:tailEnd/>
            </a:ln>
          </p:spPr>
          <p:txBody>
            <a:bodyPr wrap="none" anchor="ctr"/>
            <a:lstStyle/>
            <a:p>
              <a:endParaRPr lang="en-US"/>
            </a:p>
          </p:txBody>
        </p:sp>
        <p:sp>
          <p:nvSpPr>
            <p:cNvPr id="6160" name="Freeform 7"/>
            <p:cNvSpPr>
              <a:spLocks/>
            </p:cNvSpPr>
            <p:nvPr/>
          </p:nvSpPr>
          <p:spPr bwMode="auto">
            <a:xfrm>
              <a:off x="1785" y="1820"/>
              <a:ext cx="512" cy="491"/>
            </a:xfrm>
            <a:custGeom>
              <a:avLst/>
              <a:gdLst>
                <a:gd name="T0" fmla="*/ 1 w 724"/>
                <a:gd name="T1" fmla="*/ 0 h 723"/>
                <a:gd name="T2" fmla="*/ 1 w 724"/>
                <a:gd name="T3" fmla="*/ 1 h 723"/>
                <a:gd name="T4" fmla="*/ 1 w 724"/>
                <a:gd name="T5" fmla="*/ 1 h 723"/>
                <a:gd name="T6" fmla="*/ 1 w 724"/>
                <a:gd name="T7" fmla="*/ 1 h 723"/>
                <a:gd name="T8" fmla="*/ 1 w 724"/>
                <a:gd name="T9" fmla="*/ 1 h 723"/>
                <a:gd name="T10" fmla="*/ 1 w 724"/>
                <a:gd name="T11" fmla="*/ 1 h 723"/>
                <a:gd name="T12" fmla="*/ 1 w 724"/>
                <a:gd name="T13" fmla="*/ 1 h 723"/>
                <a:gd name="T14" fmla="*/ 0 w 724"/>
                <a:gd name="T15" fmla="*/ 1 h 723"/>
                <a:gd name="T16" fmla="*/ 0 60000 65536"/>
                <a:gd name="T17" fmla="*/ 0 60000 65536"/>
                <a:gd name="T18" fmla="*/ 0 60000 65536"/>
                <a:gd name="T19" fmla="*/ 0 60000 65536"/>
                <a:gd name="T20" fmla="*/ 0 60000 65536"/>
                <a:gd name="T21" fmla="*/ 0 60000 65536"/>
                <a:gd name="T22" fmla="*/ 0 60000 65536"/>
                <a:gd name="T23" fmla="*/ 0 60000 65536"/>
                <a:gd name="T24" fmla="*/ 0 w 724"/>
                <a:gd name="T25" fmla="*/ 0 h 723"/>
                <a:gd name="T26" fmla="*/ 724 w 724"/>
                <a:gd name="T27" fmla="*/ 723 h 7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4" h="723">
                  <a:moveTo>
                    <a:pt x="724" y="0"/>
                  </a:moveTo>
                  <a:cubicBezTo>
                    <a:pt x="685" y="65"/>
                    <a:pt x="655" y="127"/>
                    <a:pt x="582" y="159"/>
                  </a:cubicBezTo>
                  <a:cubicBezTo>
                    <a:pt x="548" y="174"/>
                    <a:pt x="476" y="194"/>
                    <a:pt x="476" y="194"/>
                  </a:cubicBezTo>
                  <a:cubicBezTo>
                    <a:pt x="426" y="346"/>
                    <a:pt x="450" y="264"/>
                    <a:pt x="406" y="441"/>
                  </a:cubicBezTo>
                  <a:cubicBezTo>
                    <a:pt x="400" y="465"/>
                    <a:pt x="377" y="488"/>
                    <a:pt x="353" y="494"/>
                  </a:cubicBezTo>
                  <a:cubicBezTo>
                    <a:pt x="278" y="513"/>
                    <a:pt x="200" y="506"/>
                    <a:pt x="123" y="512"/>
                  </a:cubicBezTo>
                  <a:cubicBezTo>
                    <a:pt x="105" y="518"/>
                    <a:pt x="83" y="516"/>
                    <a:pt x="70" y="529"/>
                  </a:cubicBezTo>
                  <a:cubicBezTo>
                    <a:pt x="38" y="561"/>
                    <a:pt x="0" y="679"/>
                    <a:pt x="0" y="723"/>
                  </a:cubicBezTo>
                </a:path>
              </a:pathLst>
            </a:custGeom>
            <a:noFill/>
            <a:ln w="9525">
              <a:solidFill>
                <a:srgbClr val="993300"/>
              </a:solidFill>
              <a:round/>
              <a:headEnd/>
              <a:tailEnd/>
            </a:ln>
          </p:spPr>
          <p:txBody>
            <a:bodyPr wrap="none" anchor="ctr"/>
            <a:lstStyle/>
            <a:p>
              <a:endParaRPr lang="en-US"/>
            </a:p>
          </p:txBody>
        </p:sp>
        <p:sp>
          <p:nvSpPr>
            <p:cNvPr id="6161" name="Freeform 8"/>
            <p:cNvSpPr>
              <a:spLocks/>
            </p:cNvSpPr>
            <p:nvPr/>
          </p:nvSpPr>
          <p:spPr bwMode="auto">
            <a:xfrm>
              <a:off x="2109" y="2072"/>
              <a:ext cx="400" cy="491"/>
            </a:xfrm>
            <a:custGeom>
              <a:avLst/>
              <a:gdLst>
                <a:gd name="T0" fmla="*/ 0 w 565"/>
                <a:gd name="T1" fmla="*/ 0 h 723"/>
                <a:gd name="T2" fmla="*/ 1 w 565"/>
                <a:gd name="T3" fmla="*/ 1 h 723"/>
                <a:gd name="T4" fmla="*/ 1 w 565"/>
                <a:gd name="T5" fmla="*/ 1 h 723"/>
                <a:gd name="T6" fmla="*/ 1 w 565"/>
                <a:gd name="T7" fmla="*/ 1 h 723"/>
                <a:gd name="T8" fmla="*/ 1 w 565"/>
                <a:gd name="T9" fmla="*/ 1 h 723"/>
                <a:gd name="T10" fmla="*/ 1 w 565"/>
                <a:gd name="T11" fmla="*/ 1 h 723"/>
                <a:gd name="T12" fmla="*/ 1 w 565"/>
                <a:gd name="T13" fmla="*/ 1 h 723"/>
                <a:gd name="T14" fmla="*/ 1 w 565"/>
                <a:gd name="T15" fmla="*/ 1 h 723"/>
                <a:gd name="T16" fmla="*/ 0 60000 65536"/>
                <a:gd name="T17" fmla="*/ 0 60000 65536"/>
                <a:gd name="T18" fmla="*/ 0 60000 65536"/>
                <a:gd name="T19" fmla="*/ 0 60000 65536"/>
                <a:gd name="T20" fmla="*/ 0 60000 65536"/>
                <a:gd name="T21" fmla="*/ 0 60000 65536"/>
                <a:gd name="T22" fmla="*/ 0 60000 65536"/>
                <a:gd name="T23" fmla="*/ 0 60000 65536"/>
                <a:gd name="T24" fmla="*/ 0 w 565"/>
                <a:gd name="T25" fmla="*/ 0 h 723"/>
                <a:gd name="T26" fmla="*/ 565 w 565"/>
                <a:gd name="T27" fmla="*/ 723 h 7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5" h="723">
                  <a:moveTo>
                    <a:pt x="0" y="0"/>
                  </a:moveTo>
                  <a:cubicBezTo>
                    <a:pt x="13" y="53"/>
                    <a:pt x="44" y="218"/>
                    <a:pt x="88" y="247"/>
                  </a:cubicBezTo>
                  <a:cubicBezTo>
                    <a:pt x="133" y="277"/>
                    <a:pt x="194" y="271"/>
                    <a:pt x="247" y="282"/>
                  </a:cubicBezTo>
                  <a:cubicBezTo>
                    <a:pt x="270" y="294"/>
                    <a:pt x="299" y="299"/>
                    <a:pt x="317" y="317"/>
                  </a:cubicBezTo>
                  <a:cubicBezTo>
                    <a:pt x="336" y="336"/>
                    <a:pt x="339" y="366"/>
                    <a:pt x="353" y="388"/>
                  </a:cubicBezTo>
                  <a:cubicBezTo>
                    <a:pt x="380" y="431"/>
                    <a:pt x="413" y="469"/>
                    <a:pt x="441" y="511"/>
                  </a:cubicBezTo>
                  <a:cubicBezTo>
                    <a:pt x="441" y="513"/>
                    <a:pt x="458" y="670"/>
                    <a:pt x="476" y="688"/>
                  </a:cubicBezTo>
                  <a:cubicBezTo>
                    <a:pt x="499" y="711"/>
                    <a:pt x="536" y="709"/>
                    <a:pt x="565" y="723"/>
                  </a:cubicBezTo>
                </a:path>
              </a:pathLst>
            </a:custGeom>
            <a:noFill/>
            <a:ln w="9525">
              <a:solidFill>
                <a:srgbClr val="993300"/>
              </a:solidFill>
              <a:round/>
              <a:headEnd/>
              <a:tailEnd/>
            </a:ln>
          </p:spPr>
          <p:txBody>
            <a:bodyPr wrap="none" anchor="ctr"/>
            <a:lstStyle/>
            <a:p>
              <a:endParaRPr lang="en-US"/>
            </a:p>
          </p:txBody>
        </p:sp>
        <p:sp>
          <p:nvSpPr>
            <p:cNvPr id="6162" name="Freeform 9"/>
            <p:cNvSpPr>
              <a:spLocks/>
            </p:cNvSpPr>
            <p:nvPr/>
          </p:nvSpPr>
          <p:spPr bwMode="auto">
            <a:xfrm>
              <a:off x="1772" y="826"/>
              <a:ext cx="250" cy="168"/>
            </a:xfrm>
            <a:custGeom>
              <a:avLst/>
              <a:gdLst>
                <a:gd name="T0" fmla="*/ 1 w 353"/>
                <a:gd name="T1" fmla="*/ 0 h 248"/>
                <a:gd name="T2" fmla="*/ 1 w 353"/>
                <a:gd name="T3" fmla="*/ 1 h 248"/>
                <a:gd name="T4" fmla="*/ 1 w 353"/>
                <a:gd name="T5" fmla="*/ 1 h 248"/>
                <a:gd name="T6" fmla="*/ 1 w 353"/>
                <a:gd name="T7" fmla="*/ 1 h 248"/>
                <a:gd name="T8" fmla="*/ 0 w 353"/>
                <a:gd name="T9" fmla="*/ 1 h 248"/>
                <a:gd name="T10" fmla="*/ 0 60000 65536"/>
                <a:gd name="T11" fmla="*/ 0 60000 65536"/>
                <a:gd name="T12" fmla="*/ 0 60000 65536"/>
                <a:gd name="T13" fmla="*/ 0 60000 65536"/>
                <a:gd name="T14" fmla="*/ 0 60000 65536"/>
                <a:gd name="T15" fmla="*/ 0 w 353"/>
                <a:gd name="T16" fmla="*/ 0 h 248"/>
                <a:gd name="T17" fmla="*/ 353 w 353"/>
                <a:gd name="T18" fmla="*/ 248 h 248"/>
              </a:gdLst>
              <a:ahLst/>
              <a:cxnLst>
                <a:cxn ang="T10">
                  <a:pos x="T0" y="T1"/>
                </a:cxn>
                <a:cxn ang="T11">
                  <a:pos x="T2" y="T3"/>
                </a:cxn>
                <a:cxn ang="T12">
                  <a:pos x="T4" y="T5"/>
                </a:cxn>
                <a:cxn ang="T13">
                  <a:pos x="T6" y="T7"/>
                </a:cxn>
                <a:cxn ang="T14">
                  <a:pos x="T8" y="T9"/>
                </a:cxn>
              </a:cxnLst>
              <a:rect l="T15" t="T16" r="T17" b="T18"/>
              <a:pathLst>
                <a:path w="353" h="248">
                  <a:moveTo>
                    <a:pt x="353" y="0"/>
                  </a:moveTo>
                  <a:cubicBezTo>
                    <a:pt x="341" y="17"/>
                    <a:pt x="307" y="77"/>
                    <a:pt x="283" y="89"/>
                  </a:cubicBezTo>
                  <a:cubicBezTo>
                    <a:pt x="214" y="124"/>
                    <a:pt x="126" y="136"/>
                    <a:pt x="53" y="159"/>
                  </a:cubicBezTo>
                  <a:cubicBezTo>
                    <a:pt x="41" y="171"/>
                    <a:pt x="27" y="181"/>
                    <a:pt x="18" y="195"/>
                  </a:cubicBezTo>
                  <a:cubicBezTo>
                    <a:pt x="8" y="211"/>
                    <a:pt x="0" y="248"/>
                    <a:pt x="0" y="248"/>
                  </a:cubicBezTo>
                </a:path>
              </a:pathLst>
            </a:custGeom>
            <a:noFill/>
            <a:ln w="9525">
              <a:solidFill>
                <a:srgbClr val="993300"/>
              </a:solidFill>
              <a:round/>
              <a:headEnd/>
              <a:tailEnd/>
            </a:ln>
          </p:spPr>
          <p:txBody>
            <a:bodyPr wrap="none" anchor="ctr"/>
            <a:lstStyle/>
            <a:p>
              <a:endParaRPr lang="en-US"/>
            </a:p>
          </p:txBody>
        </p:sp>
        <p:sp>
          <p:nvSpPr>
            <p:cNvPr id="6163" name="Freeform 10"/>
            <p:cNvSpPr>
              <a:spLocks/>
            </p:cNvSpPr>
            <p:nvPr/>
          </p:nvSpPr>
          <p:spPr bwMode="auto">
            <a:xfrm>
              <a:off x="2022" y="946"/>
              <a:ext cx="711" cy="694"/>
            </a:xfrm>
            <a:custGeom>
              <a:avLst/>
              <a:gdLst>
                <a:gd name="T0" fmla="*/ 0 w 1006"/>
                <a:gd name="T1" fmla="*/ 0 h 1023"/>
                <a:gd name="T2" fmla="*/ 1 w 1006"/>
                <a:gd name="T3" fmla="*/ 1 h 1023"/>
                <a:gd name="T4" fmla="*/ 1 w 1006"/>
                <a:gd name="T5" fmla="*/ 1 h 1023"/>
                <a:gd name="T6" fmla="*/ 1 w 1006"/>
                <a:gd name="T7" fmla="*/ 1 h 1023"/>
                <a:gd name="T8" fmla="*/ 1 w 1006"/>
                <a:gd name="T9" fmla="*/ 1 h 1023"/>
                <a:gd name="T10" fmla="*/ 1 w 1006"/>
                <a:gd name="T11" fmla="*/ 1 h 1023"/>
                <a:gd name="T12" fmla="*/ 1 w 1006"/>
                <a:gd name="T13" fmla="*/ 1 h 1023"/>
                <a:gd name="T14" fmla="*/ 1 w 1006"/>
                <a:gd name="T15" fmla="*/ 1 h 1023"/>
                <a:gd name="T16" fmla="*/ 1 w 1006"/>
                <a:gd name="T17" fmla="*/ 1 h 1023"/>
                <a:gd name="T18" fmla="*/ 1 w 1006"/>
                <a:gd name="T19" fmla="*/ 1 h 1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6"/>
                <a:gd name="T31" fmla="*/ 0 h 1023"/>
                <a:gd name="T32" fmla="*/ 1006 w 1006"/>
                <a:gd name="T33" fmla="*/ 1023 h 10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6" h="1023">
                  <a:moveTo>
                    <a:pt x="0" y="0"/>
                  </a:moveTo>
                  <a:cubicBezTo>
                    <a:pt x="69" y="18"/>
                    <a:pt x="145" y="11"/>
                    <a:pt x="212" y="35"/>
                  </a:cubicBezTo>
                  <a:cubicBezTo>
                    <a:pt x="242" y="46"/>
                    <a:pt x="283" y="115"/>
                    <a:pt x="300" y="141"/>
                  </a:cubicBezTo>
                  <a:cubicBezTo>
                    <a:pt x="310" y="200"/>
                    <a:pt x="328" y="403"/>
                    <a:pt x="389" y="441"/>
                  </a:cubicBezTo>
                  <a:cubicBezTo>
                    <a:pt x="400" y="448"/>
                    <a:pt x="596" y="522"/>
                    <a:pt x="618" y="529"/>
                  </a:cubicBezTo>
                  <a:cubicBezTo>
                    <a:pt x="653" y="553"/>
                    <a:pt x="689" y="576"/>
                    <a:pt x="724" y="600"/>
                  </a:cubicBezTo>
                  <a:cubicBezTo>
                    <a:pt x="783" y="639"/>
                    <a:pt x="721" y="744"/>
                    <a:pt x="742" y="812"/>
                  </a:cubicBezTo>
                  <a:cubicBezTo>
                    <a:pt x="761" y="873"/>
                    <a:pt x="817" y="884"/>
                    <a:pt x="865" y="900"/>
                  </a:cubicBezTo>
                  <a:cubicBezTo>
                    <a:pt x="889" y="918"/>
                    <a:pt x="914" y="934"/>
                    <a:pt x="936" y="953"/>
                  </a:cubicBezTo>
                  <a:cubicBezTo>
                    <a:pt x="961" y="975"/>
                    <a:pt x="1006" y="1023"/>
                    <a:pt x="1006" y="1023"/>
                  </a:cubicBezTo>
                </a:path>
              </a:pathLst>
            </a:custGeom>
            <a:noFill/>
            <a:ln w="9525">
              <a:solidFill>
                <a:srgbClr val="993300"/>
              </a:solidFill>
              <a:round/>
              <a:headEnd/>
              <a:tailEnd/>
            </a:ln>
          </p:spPr>
          <p:txBody>
            <a:bodyPr wrap="none" anchor="ctr"/>
            <a:lstStyle/>
            <a:p>
              <a:endParaRPr lang="en-US"/>
            </a:p>
          </p:txBody>
        </p:sp>
        <p:sp>
          <p:nvSpPr>
            <p:cNvPr id="6164" name="Freeform 11"/>
            <p:cNvSpPr>
              <a:spLocks/>
            </p:cNvSpPr>
            <p:nvPr/>
          </p:nvSpPr>
          <p:spPr bwMode="auto">
            <a:xfrm>
              <a:off x="1448" y="1401"/>
              <a:ext cx="499" cy="315"/>
            </a:xfrm>
            <a:custGeom>
              <a:avLst/>
              <a:gdLst>
                <a:gd name="T0" fmla="*/ 1 w 706"/>
                <a:gd name="T1" fmla="*/ 0 h 465"/>
                <a:gd name="T2" fmla="*/ 1 w 706"/>
                <a:gd name="T3" fmla="*/ 1 h 465"/>
                <a:gd name="T4" fmla="*/ 1 w 706"/>
                <a:gd name="T5" fmla="*/ 1 h 465"/>
                <a:gd name="T6" fmla="*/ 1 w 706"/>
                <a:gd name="T7" fmla="*/ 1 h 465"/>
                <a:gd name="T8" fmla="*/ 1 w 706"/>
                <a:gd name="T9" fmla="*/ 1 h 465"/>
                <a:gd name="T10" fmla="*/ 1 w 706"/>
                <a:gd name="T11" fmla="*/ 1 h 465"/>
                <a:gd name="T12" fmla="*/ 1 w 706"/>
                <a:gd name="T13" fmla="*/ 1 h 465"/>
                <a:gd name="T14" fmla="*/ 0 w 706"/>
                <a:gd name="T15" fmla="*/ 1 h 465"/>
                <a:gd name="T16" fmla="*/ 0 60000 65536"/>
                <a:gd name="T17" fmla="*/ 0 60000 65536"/>
                <a:gd name="T18" fmla="*/ 0 60000 65536"/>
                <a:gd name="T19" fmla="*/ 0 60000 65536"/>
                <a:gd name="T20" fmla="*/ 0 60000 65536"/>
                <a:gd name="T21" fmla="*/ 0 60000 65536"/>
                <a:gd name="T22" fmla="*/ 0 60000 65536"/>
                <a:gd name="T23" fmla="*/ 0 60000 65536"/>
                <a:gd name="T24" fmla="*/ 0 w 706"/>
                <a:gd name="T25" fmla="*/ 0 h 465"/>
                <a:gd name="T26" fmla="*/ 706 w 706"/>
                <a:gd name="T27" fmla="*/ 465 h 4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6" h="465">
                  <a:moveTo>
                    <a:pt x="706" y="0"/>
                  </a:moveTo>
                  <a:cubicBezTo>
                    <a:pt x="669" y="13"/>
                    <a:pt x="637" y="40"/>
                    <a:pt x="600" y="53"/>
                  </a:cubicBezTo>
                  <a:cubicBezTo>
                    <a:pt x="566" y="64"/>
                    <a:pt x="530" y="65"/>
                    <a:pt x="495" y="71"/>
                  </a:cubicBezTo>
                  <a:cubicBezTo>
                    <a:pt x="377" y="47"/>
                    <a:pt x="315" y="34"/>
                    <a:pt x="194" y="53"/>
                  </a:cubicBezTo>
                  <a:cubicBezTo>
                    <a:pt x="177" y="65"/>
                    <a:pt x="153" y="71"/>
                    <a:pt x="142" y="89"/>
                  </a:cubicBezTo>
                  <a:cubicBezTo>
                    <a:pt x="139" y="94"/>
                    <a:pt x="99" y="217"/>
                    <a:pt x="89" y="247"/>
                  </a:cubicBezTo>
                  <a:cubicBezTo>
                    <a:pt x="83" y="265"/>
                    <a:pt x="54" y="259"/>
                    <a:pt x="36" y="265"/>
                  </a:cubicBezTo>
                  <a:cubicBezTo>
                    <a:pt x="17" y="465"/>
                    <a:pt x="83" y="459"/>
                    <a:pt x="0" y="459"/>
                  </a:cubicBezTo>
                </a:path>
              </a:pathLst>
            </a:custGeom>
            <a:noFill/>
            <a:ln w="9525">
              <a:solidFill>
                <a:srgbClr val="993300"/>
              </a:solidFill>
              <a:round/>
              <a:headEnd/>
              <a:tailEnd/>
            </a:ln>
          </p:spPr>
          <p:txBody>
            <a:bodyPr wrap="none" anchor="ctr"/>
            <a:lstStyle/>
            <a:p>
              <a:endParaRPr lang="en-US"/>
            </a:p>
          </p:txBody>
        </p:sp>
        <p:sp>
          <p:nvSpPr>
            <p:cNvPr id="6165" name="Freeform 12"/>
            <p:cNvSpPr>
              <a:spLocks/>
            </p:cNvSpPr>
            <p:nvPr/>
          </p:nvSpPr>
          <p:spPr bwMode="auto">
            <a:xfrm>
              <a:off x="1835" y="1665"/>
              <a:ext cx="187" cy="418"/>
            </a:xfrm>
            <a:custGeom>
              <a:avLst/>
              <a:gdLst>
                <a:gd name="T0" fmla="*/ 0 w 265"/>
                <a:gd name="T1" fmla="*/ 0 h 617"/>
                <a:gd name="T2" fmla="*/ 1 w 265"/>
                <a:gd name="T3" fmla="*/ 1 h 617"/>
                <a:gd name="T4" fmla="*/ 1 w 265"/>
                <a:gd name="T5" fmla="*/ 1 h 617"/>
                <a:gd name="T6" fmla="*/ 1 w 265"/>
                <a:gd name="T7" fmla="*/ 1 h 617"/>
                <a:gd name="T8" fmla="*/ 1 w 265"/>
                <a:gd name="T9" fmla="*/ 1 h 617"/>
                <a:gd name="T10" fmla="*/ 1 w 265"/>
                <a:gd name="T11" fmla="*/ 1 h 617"/>
                <a:gd name="T12" fmla="*/ 0 60000 65536"/>
                <a:gd name="T13" fmla="*/ 0 60000 65536"/>
                <a:gd name="T14" fmla="*/ 0 60000 65536"/>
                <a:gd name="T15" fmla="*/ 0 60000 65536"/>
                <a:gd name="T16" fmla="*/ 0 60000 65536"/>
                <a:gd name="T17" fmla="*/ 0 60000 65536"/>
                <a:gd name="T18" fmla="*/ 0 w 265"/>
                <a:gd name="T19" fmla="*/ 0 h 617"/>
                <a:gd name="T20" fmla="*/ 265 w 265"/>
                <a:gd name="T21" fmla="*/ 617 h 617"/>
              </a:gdLst>
              <a:ahLst/>
              <a:cxnLst>
                <a:cxn ang="T12">
                  <a:pos x="T0" y="T1"/>
                </a:cxn>
                <a:cxn ang="T13">
                  <a:pos x="T2" y="T3"/>
                </a:cxn>
                <a:cxn ang="T14">
                  <a:pos x="T4" y="T5"/>
                </a:cxn>
                <a:cxn ang="T15">
                  <a:pos x="T6" y="T7"/>
                </a:cxn>
                <a:cxn ang="T16">
                  <a:pos x="T8" y="T9"/>
                </a:cxn>
                <a:cxn ang="T17">
                  <a:pos x="T10" y="T11"/>
                </a:cxn>
              </a:cxnLst>
              <a:rect l="T18" t="T19" r="T20" b="T21"/>
              <a:pathLst>
                <a:path w="265" h="617">
                  <a:moveTo>
                    <a:pt x="0" y="0"/>
                  </a:moveTo>
                  <a:cubicBezTo>
                    <a:pt x="6" y="53"/>
                    <a:pt x="8" y="106"/>
                    <a:pt x="18" y="158"/>
                  </a:cubicBezTo>
                  <a:cubicBezTo>
                    <a:pt x="25" y="194"/>
                    <a:pt x="53" y="264"/>
                    <a:pt x="53" y="264"/>
                  </a:cubicBezTo>
                  <a:cubicBezTo>
                    <a:pt x="59" y="346"/>
                    <a:pt x="49" y="432"/>
                    <a:pt x="71" y="511"/>
                  </a:cubicBezTo>
                  <a:cubicBezTo>
                    <a:pt x="91" y="584"/>
                    <a:pt x="158" y="585"/>
                    <a:pt x="212" y="600"/>
                  </a:cubicBezTo>
                  <a:cubicBezTo>
                    <a:pt x="230" y="605"/>
                    <a:pt x="265" y="617"/>
                    <a:pt x="265" y="617"/>
                  </a:cubicBezTo>
                </a:path>
              </a:pathLst>
            </a:custGeom>
            <a:noFill/>
            <a:ln w="9525">
              <a:solidFill>
                <a:srgbClr val="993300"/>
              </a:solidFill>
              <a:round/>
              <a:headEnd/>
              <a:tailEnd/>
            </a:ln>
          </p:spPr>
          <p:txBody>
            <a:bodyPr wrap="none" anchor="ctr"/>
            <a:lstStyle/>
            <a:p>
              <a:endParaRPr lang="en-US"/>
            </a:p>
          </p:txBody>
        </p:sp>
        <p:sp>
          <p:nvSpPr>
            <p:cNvPr id="6166" name="Freeform 13"/>
            <p:cNvSpPr>
              <a:spLocks/>
            </p:cNvSpPr>
            <p:nvPr/>
          </p:nvSpPr>
          <p:spPr bwMode="auto">
            <a:xfrm>
              <a:off x="2473" y="1485"/>
              <a:ext cx="323" cy="742"/>
            </a:xfrm>
            <a:custGeom>
              <a:avLst/>
              <a:gdLst>
                <a:gd name="T0" fmla="*/ 1 w 456"/>
                <a:gd name="T1" fmla="*/ 0 h 1094"/>
                <a:gd name="T2" fmla="*/ 1 w 456"/>
                <a:gd name="T3" fmla="*/ 1 h 1094"/>
                <a:gd name="T4" fmla="*/ 1 w 456"/>
                <a:gd name="T5" fmla="*/ 1 h 1094"/>
                <a:gd name="T6" fmla="*/ 1 w 456"/>
                <a:gd name="T7" fmla="*/ 1 h 1094"/>
                <a:gd name="T8" fmla="*/ 1 w 456"/>
                <a:gd name="T9" fmla="*/ 1 h 1094"/>
                <a:gd name="T10" fmla="*/ 1 w 456"/>
                <a:gd name="T11" fmla="*/ 1 h 1094"/>
                <a:gd name="T12" fmla="*/ 1 w 456"/>
                <a:gd name="T13" fmla="*/ 1 h 1094"/>
                <a:gd name="T14" fmla="*/ 1 w 456"/>
                <a:gd name="T15" fmla="*/ 1 h 1094"/>
                <a:gd name="T16" fmla="*/ 1 w 456"/>
                <a:gd name="T17" fmla="*/ 1 h 10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1094"/>
                <a:gd name="T29" fmla="*/ 456 w 456"/>
                <a:gd name="T30" fmla="*/ 1094 h 10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1094">
                  <a:moveTo>
                    <a:pt x="103" y="0"/>
                  </a:moveTo>
                  <a:cubicBezTo>
                    <a:pt x="96" y="26"/>
                    <a:pt x="81" y="95"/>
                    <a:pt x="67" y="123"/>
                  </a:cubicBezTo>
                  <a:cubicBezTo>
                    <a:pt x="0" y="256"/>
                    <a:pt x="58" y="99"/>
                    <a:pt x="14" y="229"/>
                  </a:cubicBezTo>
                  <a:cubicBezTo>
                    <a:pt x="16" y="246"/>
                    <a:pt x="33" y="388"/>
                    <a:pt x="50" y="423"/>
                  </a:cubicBezTo>
                  <a:cubicBezTo>
                    <a:pt x="69" y="461"/>
                    <a:pt x="106" y="489"/>
                    <a:pt x="120" y="529"/>
                  </a:cubicBezTo>
                  <a:cubicBezTo>
                    <a:pt x="144" y="601"/>
                    <a:pt x="163" y="670"/>
                    <a:pt x="191" y="741"/>
                  </a:cubicBezTo>
                  <a:cubicBezTo>
                    <a:pt x="200" y="795"/>
                    <a:pt x="187" y="862"/>
                    <a:pt x="226" y="900"/>
                  </a:cubicBezTo>
                  <a:cubicBezTo>
                    <a:pt x="267" y="940"/>
                    <a:pt x="349" y="979"/>
                    <a:pt x="403" y="1006"/>
                  </a:cubicBezTo>
                  <a:cubicBezTo>
                    <a:pt x="445" y="1070"/>
                    <a:pt x="428" y="1040"/>
                    <a:pt x="456" y="1094"/>
                  </a:cubicBezTo>
                </a:path>
              </a:pathLst>
            </a:custGeom>
            <a:noFill/>
            <a:ln w="9525">
              <a:solidFill>
                <a:srgbClr val="993300"/>
              </a:solidFill>
              <a:round/>
              <a:headEnd/>
              <a:tailEnd/>
            </a:ln>
          </p:spPr>
          <p:txBody>
            <a:bodyPr wrap="none" anchor="ctr"/>
            <a:lstStyle/>
            <a:p>
              <a:endParaRPr lang="en-US"/>
            </a:p>
          </p:txBody>
        </p:sp>
        <p:graphicFrame>
          <p:nvGraphicFramePr>
            <p:cNvPr id="6146" name="Object 14"/>
            <p:cNvGraphicFramePr>
              <a:graphicFrameLocks noChangeAspect="1"/>
            </p:cNvGraphicFramePr>
            <p:nvPr/>
          </p:nvGraphicFramePr>
          <p:xfrm>
            <a:off x="1695" y="0"/>
            <a:ext cx="664" cy="721"/>
          </p:xfrm>
          <a:graphic>
            <a:graphicData uri="http://schemas.openxmlformats.org/presentationml/2006/ole">
              <p:oleObj spid="_x0000_s28674" name="Clip" r:id="rId3" imgW="1492920" imgH="1685880" progId="">
                <p:embed/>
              </p:oleObj>
            </a:graphicData>
          </a:graphic>
        </p:graphicFrame>
        <p:sp>
          <p:nvSpPr>
            <p:cNvPr id="6167" name="Freeform 15"/>
            <p:cNvSpPr>
              <a:spLocks/>
            </p:cNvSpPr>
            <p:nvPr/>
          </p:nvSpPr>
          <p:spPr bwMode="auto">
            <a:xfrm>
              <a:off x="2020" y="706"/>
              <a:ext cx="39" cy="323"/>
            </a:xfrm>
            <a:custGeom>
              <a:avLst/>
              <a:gdLst>
                <a:gd name="T0" fmla="*/ 1 w 55"/>
                <a:gd name="T1" fmla="*/ 1 h 476"/>
                <a:gd name="T2" fmla="*/ 1 w 55"/>
                <a:gd name="T3" fmla="*/ 1 h 476"/>
                <a:gd name="T4" fmla="*/ 1 w 55"/>
                <a:gd name="T5" fmla="*/ 1 h 476"/>
                <a:gd name="T6" fmla="*/ 1 w 55"/>
                <a:gd name="T7" fmla="*/ 1 h 476"/>
                <a:gd name="T8" fmla="*/ 1 w 55"/>
                <a:gd name="T9" fmla="*/ 1 h 476"/>
                <a:gd name="T10" fmla="*/ 1 w 55"/>
                <a:gd name="T11" fmla="*/ 1 h 476"/>
                <a:gd name="T12" fmla="*/ 1 w 55"/>
                <a:gd name="T13" fmla="*/ 0 h 476"/>
                <a:gd name="T14" fmla="*/ 0 60000 65536"/>
                <a:gd name="T15" fmla="*/ 0 60000 65536"/>
                <a:gd name="T16" fmla="*/ 0 60000 65536"/>
                <a:gd name="T17" fmla="*/ 0 60000 65536"/>
                <a:gd name="T18" fmla="*/ 0 60000 65536"/>
                <a:gd name="T19" fmla="*/ 0 60000 65536"/>
                <a:gd name="T20" fmla="*/ 0 60000 65536"/>
                <a:gd name="T21" fmla="*/ 0 w 55"/>
                <a:gd name="T22" fmla="*/ 0 h 476"/>
                <a:gd name="T23" fmla="*/ 55 w 55"/>
                <a:gd name="T24" fmla="*/ 476 h 4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76">
                  <a:moveTo>
                    <a:pt x="2" y="476"/>
                  </a:moveTo>
                  <a:cubicBezTo>
                    <a:pt x="8" y="453"/>
                    <a:pt x="20" y="430"/>
                    <a:pt x="20" y="406"/>
                  </a:cubicBezTo>
                  <a:cubicBezTo>
                    <a:pt x="20" y="387"/>
                    <a:pt x="0" y="372"/>
                    <a:pt x="2" y="353"/>
                  </a:cubicBezTo>
                  <a:cubicBezTo>
                    <a:pt x="6" y="316"/>
                    <a:pt x="38" y="247"/>
                    <a:pt x="38" y="247"/>
                  </a:cubicBezTo>
                  <a:cubicBezTo>
                    <a:pt x="44" y="212"/>
                    <a:pt x="55" y="177"/>
                    <a:pt x="55" y="141"/>
                  </a:cubicBezTo>
                  <a:cubicBezTo>
                    <a:pt x="55" y="117"/>
                    <a:pt x="38" y="95"/>
                    <a:pt x="38" y="71"/>
                  </a:cubicBezTo>
                  <a:cubicBezTo>
                    <a:pt x="38" y="47"/>
                    <a:pt x="55" y="24"/>
                    <a:pt x="55" y="0"/>
                  </a:cubicBezTo>
                </a:path>
              </a:pathLst>
            </a:custGeom>
            <a:solidFill>
              <a:srgbClr val="993300"/>
            </a:solidFill>
            <a:ln w="9525">
              <a:solidFill>
                <a:schemeClr val="tx1"/>
              </a:solidFill>
              <a:round/>
              <a:headEnd/>
              <a:tailEnd/>
            </a:ln>
          </p:spPr>
          <p:txBody>
            <a:bodyPr wrap="none" anchor="ctr"/>
            <a:lstStyle/>
            <a:p>
              <a:endParaRPr lang="en-US"/>
            </a:p>
          </p:txBody>
        </p:sp>
        <p:sp>
          <p:nvSpPr>
            <p:cNvPr id="6168" name="Text Box 16"/>
            <p:cNvSpPr txBox="1">
              <a:spLocks noChangeArrowheads="1"/>
            </p:cNvSpPr>
            <p:nvPr/>
          </p:nvSpPr>
          <p:spPr bwMode="auto">
            <a:xfrm>
              <a:off x="2466" y="115"/>
              <a:ext cx="1840" cy="469"/>
            </a:xfrm>
            <a:prstGeom prst="rect">
              <a:avLst/>
            </a:prstGeom>
            <a:noFill/>
            <a:ln w="9525">
              <a:noFill/>
              <a:miter lim="800000"/>
              <a:headEnd/>
              <a:tailEnd/>
            </a:ln>
          </p:spPr>
          <p:txBody>
            <a:bodyPr>
              <a:spAutoFit/>
            </a:bodyPr>
            <a:lstStyle/>
            <a:p>
              <a:r>
                <a:rPr lang="en-US" sz="2400"/>
                <a:t>Environmental heterogeneity</a:t>
              </a:r>
            </a:p>
          </p:txBody>
        </p:sp>
        <p:sp>
          <p:nvSpPr>
            <p:cNvPr id="6169" name="Line 17"/>
            <p:cNvSpPr>
              <a:spLocks noChangeShapeType="1"/>
            </p:cNvSpPr>
            <p:nvPr/>
          </p:nvSpPr>
          <p:spPr bwMode="auto">
            <a:xfrm>
              <a:off x="2577" y="1857"/>
              <a:ext cx="67" cy="97"/>
            </a:xfrm>
            <a:prstGeom prst="line">
              <a:avLst/>
            </a:prstGeom>
            <a:noFill/>
            <a:ln w="9525">
              <a:solidFill>
                <a:schemeClr val="tx1"/>
              </a:solidFill>
              <a:round/>
              <a:headEnd/>
              <a:tailEnd type="triangle" w="med" len="med"/>
            </a:ln>
          </p:spPr>
          <p:txBody>
            <a:bodyPr wrap="none" anchor="ctr"/>
            <a:lstStyle/>
            <a:p>
              <a:endParaRPr lang="en-US"/>
            </a:p>
          </p:txBody>
        </p:sp>
        <p:sp>
          <p:nvSpPr>
            <p:cNvPr id="6170" name="Freeform 18"/>
            <p:cNvSpPr>
              <a:spLocks/>
            </p:cNvSpPr>
            <p:nvPr/>
          </p:nvSpPr>
          <p:spPr bwMode="auto">
            <a:xfrm>
              <a:off x="2848" y="1108"/>
              <a:ext cx="680" cy="742"/>
            </a:xfrm>
            <a:custGeom>
              <a:avLst/>
              <a:gdLst>
                <a:gd name="T0" fmla="*/ 7469771 w 456"/>
                <a:gd name="T1" fmla="*/ 0 h 1094"/>
                <a:gd name="T2" fmla="*/ 4847538 w 456"/>
                <a:gd name="T3" fmla="*/ 1 h 1094"/>
                <a:gd name="T4" fmla="*/ 1012948 w 456"/>
                <a:gd name="T5" fmla="*/ 1 h 1094"/>
                <a:gd name="T6" fmla="*/ 3637702 w 456"/>
                <a:gd name="T7" fmla="*/ 1 h 1094"/>
                <a:gd name="T8" fmla="*/ 8687830 w 456"/>
                <a:gd name="T9" fmla="*/ 1 h 1094"/>
                <a:gd name="T10" fmla="*/ 13815145 w 456"/>
                <a:gd name="T11" fmla="*/ 1 h 1094"/>
                <a:gd name="T12" fmla="*/ 16349087 w 456"/>
                <a:gd name="T13" fmla="*/ 1 h 1094"/>
                <a:gd name="T14" fmla="*/ 29131276 w 456"/>
                <a:gd name="T15" fmla="*/ 1 h 1094"/>
                <a:gd name="T16" fmla="*/ 32982031 w 456"/>
                <a:gd name="T17" fmla="*/ 1 h 10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6"/>
                <a:gd name="T28" fmla="*/ 0 h 1094"/>
                <a:gd name="T29" fmla="*/ 456 w 456"/>
                <a:gd name="T30" fmla="*/ 1094 h 10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6" h="1094">
                  <a:moveTo>
                    <a:pt x="103" y="0"/>
                  </a:moveTo>
                  <a:cubicBezTo>
                    <a:pt x="96" y="26"/>
                    <a:pt x="81" y="95"/>
                    <a:pt x="67" y="123"/>
                  </a:cubicBezTo>
                  <a:cubicBezTo>
                    <a:pt x="0" y="256"/>
                    <a:pt x="58" y="99"/>
                    <a:pt x="14" y="229"/>
                  </a:cubicBezTo>
                  <a:cubicBezTo>
                    <a:pt x="16" y="246"/>
                    <a:pt x="33" y="388"/>
                    <a:pt x="50" y="423"/>
                  </a:cubicBezTo>
                  <a:cubicBezTo>
                    <a:pt x="69" y="461"/>
                    <a:pt x="106" y="489"/>
                    <a:pt x="120" y="529"/>
                  </a:cubicBezTo>
                  <a:cubicBezTo>
                    <a:pt x="144" y="601"/>
                    <a:pt x="163" y="670"/>
                    <a:pt x="191" y="741"/>
                  </a:cubicBezTo>
                  <a:cubicBezTo>
                    <a:pt x="200" y="795"/>
                    <a:pt x="187" y="862"/>
                    <a:pt x="226" y="900"/>
                  </a:cubicBezTo>
                  <a:cubicBezTo>
                    <a:pt x="267" y="940"/>
                    <a:pt x="349" y="979"/>
                    <a:pt x="403" y="1006"/>
                  </a:cubicBezTo>
                  <a:cubicBezTo>
                    <a:pt x="445" y="1070"/>
                    <a:pt x="428" y="1040"/>
                    <a:pt x="456" y="1094"/>
                  </a:cubicBezTo>
                </a:path>
              </a:pathLst>
            </a:custGeom>
            <a:noFill/>
            <a:ln w="41275">
              <a:solidFill>
                <a:srgbClr val="993300"/>
              </a:solidFill>
              <a:round/>
              <a:headEnd/>
              <a:tailEnd/>
            </a:ln>
          </p:spPr>
          <p:txBody>
            <a:bodyPr wrap="none" anchor="ctr"/>
            <a:lstStyle/>
            <a:p>
              <a:endParaRPr lang="en-US"/>
            </a:p>
          </p:txBody>
        </p:sp>
        <p:sp>
          <p:nvSpPr>
            <p:cNvPr id="6171" name="Freeform 19"/>
            <p:cNvSpPr>
              <a:spLocks/>
            </p:cNvSpPr>
            <p:nvPr/>
          </p:nvSpPr>
          <p:spPr bwMode="auto">
            <a:xfrm>
              <a:off x="3717" y="1237"/>
              <a:ext cx="326" cy="438"/>
            </a:xfrm>
            <a:custGeom>
              <a:avLst/>
              <a:gdLst>
                <a:gd name="T0" fmla="*/ 1 w 462"/>
                <a:gd name="T1" fmla="*/ 1 h 645"/>
                <a:gd name="T2" fmla="*/ 0 w 462"/>
                <a:gd name="T3" fmla="*/ 1 h 645"/>
                <a:gd name="T4" fmla="*/ 1 w 462"/>
                <a:gd name="T5" fmla="*/ 1 h 645"/>
                <a:gd name="T6" fmla="*/ 1 w 462"/>
                <a:gd name="T7" fmla="*/ 1 h 645"/>
                <a:gd name="T8" fmla="*/ 1 w 462"/>
                <a:gd name="T9" fmla="*/ 1 h 645"/>
                <a:gd name="T10" fmla="*/ 1 w 462"/>
                <a:gd name="T11" fmla="*/ 1 h 645"/>
                <a:gd name="T12" fmla="*/ 1 w 462"/>
                <a:gd name="T13" fmla="*/ 1 h 645"/>
                <a:gd name="T14" fmla="*/ 1 w 462"/>
                <a:gd name="T15" fmla="*/ 1 h 645"/>
                <a:gd name="T16" fmla="*/ 1 w 462"/>
                <a:gd name="T17" fmla="*/ 0 h 645"/>
                <a:gd name="T18" fmla="*/ 1 w 462"/>
                <a:gd name="T19" fmla="*/ 1 h 645"/>
                <a:gd name="T20" fmla="*/ 1 w 462"/>
                <a:gd name="T21" fmla="*/ 1 h 645"/>
                <a:gd name="T22" fmla="*/ 1 w 462"/>
                <a:gd name="T23" fmla="*/ 1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2"/>
                <a:gd name="T37" fmla="*/ 0 h 645"/>
                <a:gd name="T38" fmla="*/ 462 w 462"/>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2" h="645">
                  <a:moveTo>
                    <a:pt x="111" y="200"/>
                  </a:moveTo>
                  <a:cubicBezTo>
                    <a:pt x="61" y="276"/>
                    <a:pt x="29" y="291"/>
                    <a:pt x="0" y="378"/>
                  </a:cubicBezTo>
                  <a:cubicBezTo>
                    <a:pt x="7" y="437"/>
                    <a:pt x="5" y="499"/>
                    <a:pt x="22" y="556"/>
                  </a:cubicBezTo>
                  <a:cubicBezTo>
                    <a:pt x="42" y="622"/>
                    <a:pt x="169" y="627"/>
                    <a:pt x="222" y="645"/>
                  </a:cubicBezTo>
                  <a:cubicBezTo>
                    <a:pt x="294" y="620"/>
                    <a:pt x="298" y="634"/>
                    <a:pt x="333" y="556"/>
                  </a:cubicBezTo>
                  <a:cubicBezTo>
                    <a:pt x="352" y="513"/>
                    <a:pt x="378" y="422"/>
                    <a:pt x="378" y="422"/>
                  </a:cubicBezTo>
                  <a:cubicBezTo>
                    <a:pt x="385" y="348"/>
                    <a:pt x="389" y="274"/>
                    <a:pt x="400" y="200"/>
                  </a:cubicBezTo>
                  <a:cubicBezTo>
                    <a:pt x="412" y="123"/>
                    <a:pt x="462" y="115"/>
                    <a:pt x="400" y="22"/>
                  </a:cubicBezTo>
                  <a:cubicBezTo>
                    <a:pt x="387" y="2"/>
                    <a:pt x="355" y="7"/>
                    <a:pt x="333" y="0"/>
                  </a:cubicBezTo>
                  <a:cubicBezTo>
                    <a:pt x="252" y="27"/>
                    <a:pt x="221" y="58"/>
                    <a:pt x="178" y="133"/>
                  </a:cubicBezTo>
                  <a:cubicBezTo>
                    <a:pt x="161" y="162"/>
                    <a:pt x="157" y="198"/>
                    <a:pt x="133" y="222"/>
                  </a:cubicBezTo>
                  <a:cubicBezTo>
                    <a:pt x="126" y="229"/>
                    <a:pt x="118" y="207"/>
                    <a:pt x="111" y="200"/>
                  </a:cubicBezTo>
                  <a:close/>
                </a:path>
              </a:pathLst>
            </a:custGeom>
            <a:solidFill>
              <a:schemeClr val="tx1"/>
            </a:solidFill>
            <a:ln w="9525">
              <a:solidFill>
                <a:schemeClr val="tx1"/>
              </a:solidFill>
              <a:round/>
              <a:headEnd/>
              <a:tailEnd/>
            </a:ln>
          </p:spPr>
          <p:txBody>
            <a:bodyPr wrap="none" anchor="ctr"/>
            <a:lstStyle/>
            <a:p>
              <a:endParaRPr lang="en-US"/>
            </a:p>
          </p:txBody>
        </p:sp>
        <p:sp>
          <p:nvSpPr>
            <p:cNvPr id="6172" name="Freeform 20"/>
            <p:cNvSpPr>
              <a:spLocks/>
            </p:cNvSpPr>
            <p:nvPr/>
          </p:nvSpPr>
          <p:spPr bwMode="auto">
            <a:xfrm rot="-5400000">
              <a:off x="2795" y="2139"/>
              <a:ext cx="684" cy="509"/>
            </a:xfrm>
            <a:custGeom>
              <a:avLst/>
              <a:gdLst>
                <a:gd name="T0" fmla="*/ 6553882 w 462"/>
                <a:gd name="T1" fmla="*/ 2 h 645"/>
                <a:gd name="T2" fmla="*/ 0 w 462"/>
                <a:gd name="T3" fmla="*/ 2 h 645"/>
                <a:gd name="T4" fmla="*/ 1331723 w 462"/>
                <a:gd name="T5" fmla="*/ 2 h 645"/>
                <a:gd name="T6" fmla="*/ 13127828 w 462"/>
                <a:gd name="T7" fmla="*/ 2 h 645"/>
                <a:gd name="T8" fmla="*/ 19681707 w 462"/>
                <a:gd name="T9" fmla="*/ 2 h 645"/>
                <a:gd name="T10" fmla="*/ 22353274 w 462"/>
                <a:gd name="T11" fmla="*/ 2 h 645"/>
                <a:gd name="T12" fmla="*/ 23623832 w 462"/>
                <a:gd name="T13" fmla="*/ 2 h 645"/>
                <a:gd name="T14" fmla="*/ 23623832 w 462"/>
                <a:gd name="T15" fmla="*/ 2 h 645"/>
                <a:gd name="T16" fmla="*/ 19681707 w 462"/>
                <a:gd name="T17" fmla="*/ 0 h 645"/>
                <a:gd name="T18" fmla="*/ 10544905 w 462"/>
                <a:gd name="T19" fmla="*/ 2 h 645"/>
                <a:gd name="T20" fmla="*/ 7880688 w 462"/>
                <a:gd name="T21" fmla="*/ 2 h 645"/>
                <a:gd name="T22" fmla="*/ 6553882 w 462"/>
                <a:gd name="T23" fmla="*/ 2 h 6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2"/>
                <a:gd name="T37" fmla="*/ 0 h 645"/>
                <a:gd name="T38" fmla="*/ 462 w 462"/>
                <a:gd name="T39" fmla="*/ 645 h 6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2" h="645">
                  <a:moveTo>
                    <a:pt x="111" y="200"/>
                  </a:moveTo>
                  <a:cubicBezTo>
                    <a:pt x="61" y="276"/>
                    <a:pt x="29" y="291"/>
                    <a:pt x="0" y="378"/>
                  </a:cubicBezTo>
                  <a:cubicBezTo>
                    <a:pt x="7" y="437"/>
                    <a:pt x="5" y="499"/>
                    <a:pt x="22" y="556"/>
                  </a:cubicBezTo>
                  <a:cubicBezTo>
                    <a:pt x="42" y="622"/>
                    <a:pt x="169" y="627"/>
                    <a:pt x="222" y="645"/>
                  </a:cubicBezTo>
                  <a:cubicBezTo>
                    <a:pt x="294" y="620"/>
                    <a:pt x="298" y="634"/>
                    <a:pt x="333" y="556"/>
                  </a:cubicBezTo>
                  <a:cubicBezTo>
                    <a:pt x="352" y="513"/>
                    <a:pt x="378" y="422"/>
                    <a:pt x="378" y="422"/>
                  </a:cubicBezTo>
                  <a:cubicBezTo>
                    <a:pt x="385" y="348"/>
                    <a:pt x="389" y="274"/>
                    <a:pt x="400" y="200"/>
                  </a:cubicBezTo>
                  <a:cubicBezTo>
                    <a:pt x="412" y="123"/>
                    <a:pt x="462" y="115"/>
                    <a:pt x="400" y="22"/>
                  </a:cubicBezTo>
                  <a:cubicBezTo>
                    <a:pt x="387" y="2"/>
                    <a:pt x="355" y="7"/>
                    <a:pt x="333" y="0"/>
                  </a:cubicBezTo>
                  <a:cubicBezTo>
                    <a:pt x="252" y="27"/>
                    <a:pt x="221" y="58"/>
                    <a:pt x="178" y="133"/>
                  </a:cubicBezTo>
                  <a:cubicBezTo>
                    <a:pt x="161" y="162"/>
                    <a:pt x="157" y="198"/>
                    <a:pt x="133" y="222"/>
                  </a:cubicBezTo>
                  <a:cubicBezTo>
                    <a:pt x="126" y="229"/>
                    <a:pt x="118" y="207"/>
                    <a:pt x="111" y="200"/>
                  </a:cubicBezTo>
                  <a:close/>
                </a:path>
              </a:pathLst>
            </a:custGeom>
            <a:solidFill>
              <a:schemeClr val="tx1"/>
            </a:solidFill>
            <a:ln w="9525">
              <a:solidFill>
                <a:schemeClr val="tx1"/>
              </a:solidFill>
              <a:round/>
              <a:headEnd/>
              <a:tailEnd/>
            </a:ln>
          </p:spPr>
          <p:txBody>
            <a:bodyPr wrap="none" anchor="ctr"/>
            <a:lstStyle/>
            <a:p>
              <a:endParaRPr lang="en-US"/>
            </a:p>
          </p:txBody>
        </p:sp>
        <p:sp>
          <p:nvSpPr>
            <p:cNvPr id="6173" name="Freeform 21"/>
            <p:cNvSpPr>
              <a:spLocks/>
            </p:cNvSpPr>
            <p:nvPr/>
          </p:nvSpPr>
          <p:spPr bwMode="auto">
            <a:xfrm>
              <a:off x="1592" y="571"/>
              <a:ext cx="2928" cy="417"/>
            </a:xfrm>
            <a:custGeom>
              <a:avLst/>
              <a:gdLst>
                <a:gd name="T0" fmla="*/ 1 w 4143"/>
                <a:gd name="T1" fmla="*/ 1 h 614"/>
                <a:gd name="T2" fmla="*/ 1 w 4143"/>
                <a:gd name="T3" fmla="*/ 1 h 614"/>
                <a:gd name="T4" fmla="*/ 1 w 4143"/>
                <a:gd name="T5" fmla="*/ 1 h 614"/>
                <a:gd name="T6" fmla="*/ 1 w 4143"/>
                <a:gd name="T7" fmla="*/ 1 h 614"/>
                <a:gd name="T8" fmla="*/ 1 w 4143"/>
                <a:gd name="T9" fmla="*/ 1 h 614"/>
                <a:gd name="T10" fmla="*/ 1 w 4143"/>
                <a:gd name="T11" fmla="*/ 1 h 614"/>
                <a:gd name="T12" fmla="*/ 1 w 4143"/>
                <a:gd name="T13" fmla="*/ 1 h 614"/>
                <a:gd name="T14" fmla="*/ 1 w 4143"/>
                <a:gd name="T15" fmla="*/ 1 h 614"/>
                <a:gd name="T16" fmla="*/ 1 w 4143"/>
                <a:gd name="T17" fmla="*/ 1 h 614"/>
                <a:gd name="T18" fmla="*/ 1 w 4143"/>
                <a:gd name="T19" fmla="*/ 1 h 614"/>
                <a:gd name="T20" fmla="*/ 1 w 4143"/>
                <a:gd name="T21" fmla="*/ 1 h 614"/>
                <a:gd name="T22" fmla="*/ 1 w 4143"/>
                <a:gd name="T23" fmla="*/ 1 h 614"/>
                <a:gd name="T24" fmla="*/ 1 w 4143"/>
                <a:gd name="T25" fmla="*/ 1 h 614"/>
                <a:gd name="T26" fmla="*/ 1 w 4143"/>
                <a:gd name="T27" fmla="*/ 1 h 614"/>
                <a:gd name="T28" fmla="*/ 1 w 4143"/>
                <a:gd name="T29" fmla="*/ 1 h 614"/>
                <a:gd name="T30" fmla="*/ 1 w 4143"/>
                <a:gd name="T31" fmla="*/ 1 h 614"/>
                <a:gd name="T32" fmla="*/ 1 w 4143"/>
                <a:gd name="T33" fmla="*/ 1 h 614"/>
                <a:gd name="T34" fmla="*/ 1 w 4143"/>
                <a:gd name="T35" fmla="*/ 1 h 614"/>
                <a:gd name="T36" fmla="*/ 1 w 4143"/>
                <a:gd name="T37" fmla="*/ 1 h 614"/>
                <a:gd name="T38" fmla="*/ 1 w 4143"/>
                <a:gd name="T39" fmla="*/ 1 h 614"/>
                <a:gd name="T40" fmla="*/ 1 w 4143"/>
                <a:gd name="T41" fmla="*/ 1 h 614"/>
                <a:gd name="T42" fmla="*/ 1 w 4143"/>
                <a:gd name="T43" fmla="*/ 1 h 614"/>
                <a:gd name="T44" fmla="*/ 1 w 4143"/>
                <a:gd name="T45" fmla="*/ 1 h 614"/>
                <a:gd name="T46" fmla="*/ 1 w 4143"/>
                <a:gd name="T47" fmla="*/ 1 h 614"/>
                <a:gd name="T48" fmla="*/ 1 w 4143"/>
                <a:gd name="T49" fmla="*/ 1 h 614"/>
                <a:gd name="T50" fmla="*/ 1 w 4143"/>
                <a:gd name="T51" fmla="*/ 1 h 614"/>
                <a:gd name="T52" fmla="*/ 1 w 4143"/>
                <a:gd name="T53" fmla="*/ 1 h 614"/>
                <a:gd name="T54" fmla="*/ 1 w 4143"/>
                <a:gd name="T55" fmla="*/ 1 h 614"/>
                <a:gd name="T56" fmla="*/ 1 w 4143"/>
                <a:gd name="T57" fmla="*/ 1 h 614"/>
                <a:gd name="T58" fmla="*/ 1 w 4143"/>
                <a:gd name="T59" fmla="*/ 1 h 614"/>
                <a:gd name="T60" fmla="*/ 1 w 4143"/>
                <a:gd name="T61" fmla="*/ 1 h 614"/>
                <a:gd name="T62" fmla="*/ 1 w 4143"/>
                <a:gd name="T63" fmla="*/ 1 h 614"/>
                <a:gd name="T64" fmla="*/ 1 w 4143"/>
                <a:gd name="T65" fmla="*/ 1 h 614"/>
                <a:gd name="T66" fmla="*/ 1 w 4143"/>
                <a:gd name="T67" fmla="*/ 1 h 614"/>
                <a:gd name="T68" fmla="*/ 1 w 4143"/>
                <a:gd name="T69" fmla="*/ 1 h 614"/>
                <a:gd name="T70" fmla="*/ 1 w 4143"/>
                <a:gd name="T71" fmla="*/ 1 h 614"/>
                <a:gd name="T72" fmla="*/ 1 w 4143"/>
                <a:gd name="T73" fmla="*/ 1 h 614"/>
                <a:gd name="T74" fmla="*/ 1 w 4143"/>
                <a:gd name="T75" fmla="*/ 1 h 614"/>
                <a:gd name="T76" fmla="*/ 1 w 4143"/>
                <a:gd name="T77" fmla="*/ 1 h 61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143"/>
                <a:gd name="T118" fmla="*/ 0 h 614"/>
                <a:gd name="T119" fmla="*/ 4143 w 4143"/>
                <a:gd name="T120" fmla="*/ 614 h 61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143" h="614">
                  <a:moveTo>
                    <a:pt x="139" y="470"/>
                  </a:moveTo>
                  <a:cubicBezTo>
                    <a:pt x="358" y="501"/>
                    <a:pt x="442" y="519"/>
                    <a:pt x="694" y="536"/>
                  </a:cubicBezTo>
                  <a:cubicBezTo>
                    <a:pt x="1001" y="614"/>
                    <a:pt x="763" y="573"/>
                    <a:pt x="1183" y="558"/>
                  </a:cubicBezTo>
                  <a:cubicBezTo>
                    <a:pt x="1487" y="547"/>
                    <a:pt x="1791" y="543"/>
                    <a:pt x="2095" y="536"/>
                  </a:cubicBezTo>
                  <a:cubicBezTo>
                    <a:pt x="2117" y="529"/>
                    <a:pt x="2138" y="519"/>
                    <a:pt x="2161" y="514"/>
                  </a:cubicBezTo>
                  <a:cubicBezTo>
                    <a:pt x="2235" y="497"/>
                    <a:pt x="2384" y="470"/>
                    <a:pt x="2384" y="470"/>
                  </a:cubicBezTo>
                  <a:cubicBezTo>
                    <a:pt x="2468" y="498"/>
                    <a:pt x="2477" y="530"/>
                    <a:pt x="2561" y="558"/>
                  </a:cubicBezTo>
                  <a:cubicBezTo>
                    <a:pt x="2973" y="477"/>
                    <a:pt x="2708" y="511"/>
                    <a:pt x="3361" y="536"/>
                  </a:cubicBezTo>
                  <a:cubicBezTo>
                    <a:pt x="3531" y="578"/>
                    <a:pt x="3854" y="523"/>
                    <a:pt x="4006" y="514"/>
                  </a:cubicBezTo>
                  <a:cubicBezTo>
                    <a:pt x="4028" y="507"/>
                    <a:pt x="4059" y="511"/>
                    <a:pt x="4073" y="492"/>
                  </a:cubicBezTo>
                  <a:cubicBezTo>
                    <a:pt x="4100" y="454"/>
                    <a:pt x="4117" y="358"/>
                    <a:pt x="4117" y="358"/>
                  </a:cubicBezTo>
                  <a:cubicBezTo>
                    <a:pt x="4066" y="0"/>
                    <a:pt x="4143" y="240"/>
                    <a:pt x="4050" y="247"/>
                  </a:cubicBezTo>
                  <a:cubicBezTo>
                    <a:pt x="3969" y="253"/>
                    <a:pt x="3887" y="232"/>
                    <a:pt x="3806" y="225"/>
                  </a:cubicBezTo>
                  <a:cubicBezTo>
                    <a:pt x="3732" y="232"/>
                    <a:pt x="3656" y="229"/>
                    <a:pt x="3584" y="247"/>
                  </a:cubicBezTo>
                  <a:cubicBezTo>
                    <a:pt x="3563" y="252"/>
                    <a:pt x="3557" y="281"/>
                    <a:pt x="3539" y="292"/>
                  </a:cubicBezTo>
                  <a:cubicBezTo>
                    <a:pt x="3519" y="304"/>
                    <a:pt x="3495" y="307"/>
                    <a:pt x="3473" y="314"/>
                  </a:cubicBezTo>
                  <a:cubicBezTo>
                    <a:pt x="3384" y="307"/>
                    <a:pt x="3295" y="287"/>
                    <a:pt x="3206" y="292"/>
                  </a:cubicBezTo>
                  <a:cubicBezTo>
                    <a:pt x="3159" y="295"/>
                    <a:pt x="3073" y="336"/>
                    <a:pt x="3073" y="336"/>
                  </a:cubicBezTo>
                  <a:cubicBezTo>
                    <a:pt x="3068" y="335"/>
                    <a:pt x="2918" y="311"/>
                    <a:pt x="2895" y="292"/>
                  </a:cubicBezTo>
                  <a:cubicBezTo>
                    <a:pt x="2874" y="275"/>
                    <a:pt x="2865" y="247"/>
                    <a:pt x="2850" y="225"/>
                  </a:cubicBezTo>
                  <a:cubicBezTo>
                    <a:pt x="2691" y="264"/>
                    <a:pt x="2537" y="232"/>
                    <a:pt x="2384" y="181"/>
                  </a:cubicBezTo>
                  <a:cubicBezTo>
                    <a:pt x="2354" y="188"/>
                    <a:pt x="2324" y="194"/>
                    <a:pt x="2295" y="203"/>
                  </a:cubicBezTo>
                  <a:cubicBezTo>
                    <a:pt x="2250" y="216"/>
                    <a:pt x="2161" y="247"/>
                    <a:pt x="2161" y="247"/>
                  </a:cubicBezTo>
                  <a:cubicBezTo>
                    <a:pt x="2139" y="262"/>
                    <a:pt x="2121" y="288"/>
                    <a:pt x="2095" y="292"/>
                  </a:cubicBezTo>
                  <a:cubicBezTo>
                    <a:pt x="2028" y="303"/>
                    <a:pt x="1980" y="199"/>
                    <a:pt x="1939" y="158"/>
                  </a:cubicBezTo>
                  <a:cubicBezTo>
                    <a:pt x="1784" y="211"/>
                    <a:pt x="1850" y="188"/>
                    <a:pt x="1739" y="225"/>
                  </a:cubicBezTo>
                  <a:cubicBezTo>
                    <a:pt x="1717" y="232"/>
                    <a:pt x="1694" y="240"/>
                    <a:pt x="1672" y="247"/>
                  </a:cubicBezTo>
                  <a:cubicBezTo>
                    <a:pt x="1650" y="254"/>
                    <a:pt x="1606" y="269"/>
                    <a:pt x="1606" y="269"/>
                  </a:cubicBezTo>
                  <a:cubicBezTo>
                    <a:pt x="1584" y="262"/>
                    <a:pt x="1557" y="262"/>
                    <a:pt x="1539" y="247"/>
                  </a:cubicBezTo>
                  <a:cubicBezTo>
                    <a:pt x="1392" y="131"/>
                    <a:pt x="1600" y="217"/>
                    <a:pt x="1428" y="158"/>
                  </a:cubicBezTo>
                  <a:cubicBezTo>
                    <a:pt x="1391" y="166"/>
                    <a:pt x="1352" y="166"/>
                    <a:pt x="1317" y="181"/>
                  </a:cubicBezTo>
                  <a:cubicBezTo>
                    <a:pt x="1298" y="189"/>
                    <a:pt x="1290" y="214"/>
                    <a:pt x="1272" y="225"/>
                  </a:cubicBezTo>
                  <a:cubicBezTo>
                    <a:pt x="1252" y="237"/>
                    <a:pt x="1228" y="240"/>
                    <a:pt x="1206" y="247"/>
                  </a:cubicBezTo>
                  <a:cubicBezTo>
                    <a:pt x="1124" y="329"/>
                    <a:pt x="1118" y="351"/>
                    <a:pt x="1006" y="314"/>
                  </a:cubicBezTo>
                  <a:cubicBezTo>
                    <a:pt x="832" y="140"/>
                    <a:pt x="761" y="219"/>
                    <a:pt x="428" y="203"/>
                  </a:cubicBezTo>
                  <a:cubicBezTo>
                    <a:pt x="378" y="153"/>
                    <a:pt x="322" y="119"/>
                    <a:pt x="272" y="69"/>
                  </a:cubicBezTo>
                  <a:cubicBezTo>
                    <a:pt x="180" y="101"/>
                    <a:pt x="123" y="171"/>
                    <a:pt x="28" y="203"/>
                  </a:cubicBezTo>
                  <a:cubicBezTo>
                    <a:pt x="43" y="277"/>
                    <a:pt x="0" y="401"/>
                    <a:pt x="72" y="425"/>
                  </a:cubicBezTo>
                  <a:cubicBezTo>
                    <a:pt x="146" y="449"/>
                    <a:pt x="139" y="423"/>
                    <a:pt x="139" y="470"/>
                  </a:cubicBezTo>
                  <a:close/>
                </a:path>
              </a:pathLst>
            </a:custGeom>
            <a:solidFill>
              <a:srgbClr val="993300">
                <a:alpha val="50195"/>
              </a:srgbClr>
            </a:solidFill>
            <a:ln w="9525">
              <a:solidFill>
                <a:schemeClr val="tx1"/>
              </a:solidFill>
              <a:round/>
              <a:headEnd/>
              <a:tailEnd/>
            </a:ln>
          </p:spPr>
          <p:txBody>
            <a:bodyPr wrap="none" anchor="ctr"/>
            <a:lstStyle/>
            <a:p>
              <a:endParaRPr lang="en-US"/>
            </a:p>
          </p:txBody>
        </p:sp>
        <p:sp>
          <p:nvSpPr>
            <p:cNvPr id="6174" name="Freeform 22"/>
            <p:cNvSpPr>
              <a:spLocks/>
            </p:cNvSpPr>
            <p:nvPr/>
          </p:nvSpPr>
          <p:spPr bwMode="auto">
            <a:xfrm>
              <a:off x="1544" y="920"/>
              <a:ext cx="3083" cy="745"/>
            </a:xfrm>
            <a:custGeom>
              <a:avLst/>
              <a:gdLst>
                <a:gd name="T0" fmla="*/ 1 w 4363"/>
                <a:gd name="T1" fmla="*/ 1 h 1097"/>
                <a:gd name="T2" fmla="*/ 1 w 4363"/>
                <a:gd name="T3" fmla="*/ 1 h 1097"/>
                <a:gd name="T4" fmla="*/ 1 w 4363"/>
                <a:gd name="T5" fmla="*/ 1 h 1097"/>
                <a:gd name="T6" fmla="*/ 1 w 4363"/>
                <a:gd name="T7" fmla="*/ 1 h 1097"/>
                <a:gd name="T8" fmla="*/ 1 w 4363"/>
                <a:gd name="T9" fmla="*/ 1 h 1097"/>
                <a:gd name="T10" fmla="*/ 1 w 4363"/>
                <a:gd name="T11" fmla="*/ 1 h 1097"/>
                <a:gd name="T12" fmla="*/ 1 w 4363"/>
                <a:gd name="T13" fmla="*/ 1 h 1097"/>
                <a:gd name="T14" fmla="*/ 1 w 4363"/>
                <a:gd name="T15" fmla="*/ 1 h 1097"/>
                <a:gd name="T16" fmla="*/ 1 w 4363"/>
                <a:gd name="T17" fmla="*/ 1 h 1097"/>
                <a:gd name="T18" fmla="*/ 1 w 4363"/>
                <a:gd name="T19" fmla="*/ 1 h 1097"/>
                <a:gd name="T20" fmla="*/ 1 w 4363"/>
                <a:gd name="T21" fmla="*/ 1 h 1097"/>
                <a:gd name="T22" fmla="*/ 1 w 4363"/>
                <a:gd name="T23" fmla="*/ 1 h 1097"/>
                <a:gd name="T24" fmla="*/ 1 w 4363"/>
                <a:gd name="T25" fmla="*/ 1 h 1097"/>
                <a:gd name="T26" fmla="*/ 1 w 4363"/>
                <a:gd name="T27" fmla="*/ 1 h 1097"/>
                <a:gd name="T28" fmla="*/ 1 w 4363"/>
                <a:gd name="T29" fmla="*/ 1 h 1097"/>
                <a:gd name="T30" fmla="*/ 1 w 4363"/>
                <a:gd name="T31" fmla="*/ 1 h 1097"/>
                <a:gd name="T32" fmla="*/ 1 w 4363"/>
                <a:gd name="T33" fmla="*/ 1 h 1097"/>
                <a:gd name="T34" fmla="*/ 1 w 4363"/>
                <a:gd name="T35" fmla="*/ 1 h 1097"/>
                <a:gd name="T36" fmla="*/ 1 w 4363"/>
                <a:gd name="T37" fmla="*/ 1 h 1097"/>
                <a:gd name="T38" fmla="*/ 1 w 4363"/>
                <a:gd name="T39" fmla="*/ 1 h 1097"/>
                <a:gd name="T40" fmla="*/ 1 w 4363"/>
                <a:gd name="T41" fmla="*/ 1 h 1097"/>
                <a:gd name="T42" fmla="*/ 1 w 4363"/>
                <a:gd name="T43" fmla="*/ 1 h 1097"/>
                <a:gd name="T44" fmla="*/ 1 w 4363"/>
                <a:gd name="T45" fmla="*/ 1 h 1097"/>
                <a:gd name="T46" fmla="*/ 1 w 4363"/>
                <a:gd name="T47" fmla="*/ 1 h 1097"/>
                <a:gd name="T48" fmla="*/ 1 w 4363"/>
                <a:gd name="T49" fmla="*/ 1 h 1097"/>
                <a:gd name="T50" fmla="*/ 1 w 4363"/>
                <a:gd name="T51" fmla="*/ 1 h 1097"/>
                <a:gd name="T52" fmla="*/ 1 w 4363"/>
                <a:gd name="T53" fmla="*/ 1 h 1097"/>
                <a:gd name="T54" fmla="*/ 1 w 4363"/>
                <a:gd name="T55" fmla="*/ 1 h 1097"/>
                <a:gd name="T56" fmla="*/ 1 w 4363"/>
                <a:gd name="T57" fmla="*/ 1 h 1097"/>
                <a:gd name="T58" fmla="*/ 1 w 4363"/>
                <a:gd name="T59" fmla="*/ 1 h 1097"/>
                <a:gd name="T60" fmla="*/ 1 w 4363"/>
                <a:gd name="T61" fmla="*/ 1 h 1097"/>
                <a:gd name="T62" fmla="*/ 1 w 4363"/>
                <a:gd name="T63" fmla="*/ 1 h 1097"/>
                <a:gd name="T64" fmla="*/ 1 w 4363"/>
                <a:gd name="T65" fmla="*/ 0 h 1097"/>
                <a:gd name="T66" fmla="*/ 1 w 4363"/>
                <a:gd name="T67" fmla="*/ 1 h 10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363"/>
                <a:gd name="T103" fmla="*/ 0 h 1097"/>
                <a:gd name="T104" fmla="*/ 4363 w 4363"/>
                <a:gd name="T105" fmla="*/ 1097 h 10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363" h="1097">
                  <a:moveTo>
                    <a:pt x="296" y="67"/>
                  </a:moveTo>
                  <a:cubicBezTo>
                    <a:pt x="274" y="74"/>
                    <a:pt x="246" y="72"/>
                    <a:pt x="229" y="89"/>
                  </a:cubicBezTo>
                  <a:cubicBezTo>
                    <a:pt x="133" y="185"/>
                    <a:pt x="101" y="314"/>
                    <a:pt x="29" y="422"/>
                  </a:cubicBezTo>
                  <a:cubicBezTo>
                    <a:pt x="22" y="459"/>
                    <a:pt x="0" y="497"/>
                    <a:pt x="7" y="534"/>
                  </a:cubicBezTo>
                  <a:cubicBezTo>
                    <a:pt x="40" y="701"/>
                    <a:pt x="120" y="816"/>
                    <a:pt x="274" y="867"/>
                  </a:cubicBezTo>
                  <a:cubicBezTo>
                    <a:pt x="635" y="807"/>
                    <a:pt x="450" y="816"/>
                    <a:pt x="829" y="845"/>
                  </a:cubicBezTo>
                  <a:cubicBezTo>
                    <a:pt x="1062" y="921"/>
                    <a:pt x="1323" y="853"/>
                    <a:pt x="1563" y="823"/>
                  </a:cubicBezTo>
                  <a:cubicBezTo>
                    <a:pt x="1837" y="842"/>
                    <a:pt x="2112" y="839"/>
                    <a:pt x="2385" y="867"/>
                  </a:cubicBezTo>
                  <a:cubicBezTo>
                    <a:pt x="2431" y="872"/>
                    <a:pt x="2518" y="911"/>
                    <a:pt x="2518" y="911"/>
                  </a:cubicBezTo>
                  <a:cubicBezTo>
                    <a:pt x="2540" y="926"/>
                    <a:pt x="2560" y="945"/>
                    <a:pt x="2585" y="956"/>
                  </a:cubicBezTo>
                  <a:cubicBezTo>
                    <a:pt x="2628" y="975"/>
                    <a:pt x="2718" y="1000"/>
                    <a:pt x="2718" y="1000"/>
                  </a:cubicBezTo>
                  <a:cubicBezTo>
                    <a:pt x="2957" y="986"/>
                    <a:pt x="3176" y="1084"/>
                    <a:pt x="3096" y="845"/>
                  </a:cubicBezTo>
                  <a:cubicBezTo>
                    <a:pt x="3131" y="705"/>
                    <a:pt x="3096" y="778"/>
                    <a:pt x="3229" y="645"/>
                  </a:cubicBezTo>
                  <a:cubicBezTo>
                    <a:pt x="3244" y="630"/>
                    <a:pt x="3254" y="607"/>
                    <a:pt x="3274" y="600"/>
                  </a:cubicBezTo>
                  <a:cubicBezTo>
                    <a:pt x="3318" y="585"/>
                    <a:pt x="3363" y="571"/>
                    <a:pt x="3407" y="556"/>
                  </a:cubicBezTo>
                  <a:cubicBezTo>
                    <a:pt x="3429" y="549"/>
                    <a:pt x="3474" y="534"/>
                    <a:pt x="3474" y="534"/>
                  </a:cubicBezTo>
                  <a:cubicBezTo>
                    <a:pt x="3496" y="549"/>
                    <a:pt x="3536" y="552"/>
                    <a:pt x="3541" y="578"/>
                  </a:cubicBezTo>
                  <a:cubicBezTo>
                    <a:pt x="3635" y="1097"/>
                    <a:pt x="3427" y="932"/>
                    <a:pt x="3629" y="1067"/>
                  </a:cubicBezTo>
                  <a:cubicBezTo>
                    <a:pt x="3725" y="1043"/>
                    <a:pt x="3822" y="1025"/>
                    <a:pt x="3918" y="1000"/>
                  </a:cubicBezTo>
                  <a:cubicBezTo>
                    <a:pt x="4018" y="902"/>
                    <a:pt x="3905" y="985"/>
                    <a:pt x="4007" y="1067"/>
                  </a:cubicBezTo>
                  <a:cubicBezTo>
                    <a:pt x="4025" y="1082"/>
                    <a:pt x="4052" y="1052"/>
                    <a:pt x="4074" y="1045"/>
                  </a:cubicBezTo>
                  <a:cubicBezTo>
                    <a:pt x="4096" y="1030"/>
                    <a:pt x="4132" y="1026"/>
                    <a:pt x="4141" y="1000"/>
                  </a:cubicBezTo>
                  <a:cubicBezTo>
                    <a:pt x="4172" y="908"/>
                    <a:pt x="4155" y="804"/>
                    <a:pt x="4185" y="711"/>
                  </a:cubicBezTo>
                  <a:cubicBezTo>
                    <a:pt x="4159" y="9"/>
                    <a:pt x="4363" y="141"/>
                    <a:pt x="3941" y="89"/>
                  </a:cubicBezTo>
                  <a:cubicBezTo>
                    <a:pt x="3896" y="83"/>
                    <a:pt x="3852" y="74"/>
                    <a:pt x="3807" y="67"/>
                  </a:cubicBezTo>
                  <a:cubicBezTo>
                    <a:pt x="3618" y="80"/>
                    <a:pt x="3469" y="76"/>
                    <a:pt x="3296" y="133"/>
                  </a:cubicBezTo>
                  <a:cubicBezTo>
                    <a:pt x="3127" y="118"/>
                    <a:pt x="3044" y="104"/>
                    <a:pt x="2896" y="67"/>
                  </a:cubicBezTo>
                  <a:cubicBezTo>
                    <a:pt x="2408" y="84"/>
                    <a:pt x="2335" y="79"/>
                    <a:pt x="1963" y="156"/>
                  </a:cubicBezTo>
                  <a:cubicBezTo>
                    <a:pt x="1806" y="124"/>
                    <a:pt x="1656" y="105"/>
                    <a:pt x="1496" y="89"/>
                  </a:cubicBezTo>
                  <a:cubicBezTo>
                    <a:pt x="1286" y="18"/>
                    <a:pt x="1440" y="47"/>
                    <a:pt x="1207" y="67"/>
                  </a:cubicBezTo>
                  <a:cubicBezTo>
                    <a:pt x="1081" y="78"/>
                    <a:pt x="955" y="82"/>
                    <a:pt x="829" y="89"/>
                  </a:cubicBezTo>
                  <a:cubicBezTo>
                    <a:pt x="649" y="59"/>
                    <a:pt x="739" y="81"/>
                    <a:pt x="562" y="22"/>
                  </a:cubicBezTo>
                  <a:cubicBezTo>
                    <a:pt x="540" y="15"/>
                    <a:pt x="496" y="0"/>
                    <a:pt x="496" y="0"/>
                  </a:cubicBezTo>
                  <a:cubicBezTo>
                    <a:pt x="385" y="37"/>
                    <a:pt x="451" y="14"/>
                    <a:pt x="296" y="67"/>
                  </a:cubicBezTo>
                  <a:close/>
                </a:path>
              </a:pathLst>
            </a:custGeom>
            <a:solidFill>
              <a:srgbClr val="969696">
                <a:alpha val="50195"/>
              </a:srgbClr>
            </a:solidFill>
            <a:ln w="9525">
              <a:solidFill>
                <a:schemeClr val="tx1"/>
              </a:solidFill>
              <a:round/>
              <a:headEnd/>
              <a:tailEnd/>
            </a:ln>
          </p:spPr>
          <p:txBody>
            <a:bodyPr wrap="none" anchor="ctr"/>
            <a:lstStyle/>
            <a:p>
              <a:endParaRPr lang="en-US"/>
            </a:p>
          </p:txBody>
        </p:sp>
        <p:sp>
          <p:nvSpPr>
            <p:cNvPr id="6175" name="Freeform 23"/>
            <p:cNvSpPr>
              <a:spLocks/>
            </p:cNvSpPr>
            <p:nvPr/>
          </p:nvSpPr>
          <p:spPr bwMode="auto">
            <a:xfrm>
              <a:off x="1438" y="1460"/>
              <a:ext cx="3033" cy="1184"/>
            </a:xfrm>
            <a:custGeom>
              <a:avLst/>
              <a:gdLst>
                <a:gd name="T0" fmla="*/ 1 w 4291"/>
                <a:gd name="T1" fmla="*/ 1 h 1744"/>
                <a:gd name="T2" fmla="*/ 1 w 4291"/>
                <a:gd name="T3" fmla="*/ 1 h 1744"/>
                <a:gd name="T4" fmla="*/ 1 w 4291"/>
                <a:gd name="T5" fmla="*/ 1 h 1744"/>
                <a:gd name="T6" fmla="*/ 1 w 4291"/>
                <a:gd name="T7" fmla="*/ 1 h 1744"/>
                <a:gd name="T8" fmla="*/ 1 w 4291"/>
                <a:gd name="T9" fmla="*/ 1 h 1744"/>
                <a:gd name="T10" fmla="*/ 1 w 4291"/>
                <a:gd name="T11" fmla="*/ 1 h 1744"/>
                <a:gd name="T12" fmla="*/ 1 w 4291"/>
                <a:gd name="T13" fmla="*/ 1 h 1744"/>
                <a:gd name="T14" fmla="*/ 1 w 4291"/>
                <a:gd name="T15" fmla="*/ 1 h 1744"/>
                <a:gd name="T16" fmla="*/ 1 w 4291"/>
                <a:gd name="T17" fmla="*/ 1 h 1744"/>
                <a:gd name="T18" fmla="*/ 1 w 4291"/>
                <a:gd name="T19" fmla="*/ 1 h 1744"/>
                <a:gd name="T20" fmla="*/ 1 w 4291"/>
                <a:gd name="T21" fmla="*/ 1 h 1744"/>
                <a:gd name="T22" fmla="*/ 1 w 4291"/>
                <a:gd name="T23" fmla="*/ 1 h 1744"/>
                <a:gd name="T24" fmla="*/ 1 w 4291"/>
                <a:gd name="T25" fmla="*/ 1 h 1744"/>
                <a:gd name="T26" fmla="*/ 1 w 4291"/>
                <a:gd name="T27" fmla="*/ 1 h 1744"/>
                <a:gd name="T28" fmla="*/ 1 w 4291"/>
                <a:gd name="T29" fmla="*/ 1 h 1744"/>
                <a:gd name="T30" fmla="*/ 1 w 4291"/>
                <a:gd name="T31" fmla="*/ 1 h 1744"/>
                <a:gd name="T32" fmla="*/ 1 w 4291"/>
                <a:gd name="T33" fmla="*/ 1 h 1744"/>
                <a:gd name="T34" fmla="*/ 1 w 4291"/>
                <a:gd name="T35" fmla="*/ 1 h 1744"/>
                <a:gd name="T36" fmla="*/ 1 w 4291"/>
                <a:gd name="T37" fmla="*/ 1 h 1744"/>
                <a:gd name="T38" fmla="*/ 1 w 4291"/>
                <a:gd name="T39" fmla="*/ 1 h 1744"/>
                <a:gd name="T40" fmla="*/ 1 w 4291"/>
                <a:gd name="T41" fmla="*/ 1 h 1744"/>
                <a:gd name="T42" fmla="*/ 1 w 4291"/>
                <a:gd name="T43" fmla="*/ 1 h 1744"/>
                <a:gd name="T44" fmla="*/ 1 w 4291"/>
                <a:gd name="T45" fmla="*/ 1 h 1744"/>
                <a:gd name="T46" fmla="*/ 1 w 4291"/>
                <a:gd name="T47" fmla="*/ 1 h 1744"/>
                <a:gd name="T48" fmla="*/ 1 w 4291"/>
                <a:gd name="T49" fmla="*/ 1 h 1744"/>
                <a:gd name="T50" fmla="*/ 1 w 4291"/>
                <a:gd name="T51" fmla="*/ 1 h 1744"/>
                <a:gd name="T52" fmla="*/ 1 w 4291"/>
                <a:gd name="T53" fmla="*/ 1 h 1744"/>
                <a:gd name="T54" fmla="*/ 1 w 4291"/>
                <a:gd name="T55" fmla="*/ 1 h 1744"/>
                <a:gd name="T56" fmla="*/ 1 w 4291"/>
                <a:gd name="T57" fmla="*/ 1 h 1744"/>
                <a:gd name="T58" fmla="*/ 1 w 4291"/>
                <a:gd name="T59" fmla="*/ 1 h 1744"/>
                <a:gd name="T60" fmla="*/ 1 w 4291"/>
                <a:gd name="T61" fmla="*/ 1 h 1744"/>
                <a:gd name="T62" fmla="*/ 1 w 4291"/>
                <a:gd name="T63" fmla="*/ 1 h 1744"/>
                <a:gd name="T64" fmla="*/ 1 w 4291"/>
                <a:gd name="T65" fmla="*/ 1 h 1744"/>
                <a:gd name="T66" fmla="*/ 1 w 4291"/>
                <a:gd name="T67" fmla="*/ 1 h 1744"/>
                <a:gd name="T68" fmla="*/ 1 w 4291"/>
                <a:gd name="T69" fmla="*/ 1 h 1744"/>
                <a:gd name="T70" fmla="*/ 1 w 4291"/>
                <a:gd name="T71" fmla="*/ 1 h 1744"/>
                <a:gd name="T72" fmla="*/ 1 w 4291"/>
                <a:gd name="T73" fmla="*/ 1 h 1744"/>
                <a:gd name="T74" fmla="*/ 1 w 4291"/>
                <a:gd name="T75" fmla="*/ 1 h 1744"/>
                <a:gd name="T76" fmla="*/ 1 w 4291"/>
                <a:gd name="T77" fmla="*/ 1 h 1744"/>
                <a:gd name="T78" fmla="*/ 1 w 4291"/>
                <a:gd name="T79" fmla="*/ 1 h 1744"/>
                <a:gd name="T80" fmla="*/ 1 w 4291"/>
                <a:gd name="T81" fmla="*/ 1 h 1744"/>
                <a:gd name="T82" fmla="*/ 1 w 4291"/>
                <a:gd name="T83" fmla="*/ 1 h 1744"/>
                <a:gd name="T84" fmla="*/ 1 w 4291"/>
                <a:gd name="T85" fmla="*/ 1 h 1744"/>
                <a:gd name="T86" fmla="*/ 1 w 4291"/>
                <a:gd name="T87" fmla="*/ 1 h 1744"/>
                <a:gd name="T88" fmla="*/ 1 w 4291"/>
                <a:gd name="T89" fmla="*/ 1 h 1744"/>
                <a:gd name="T90" fmla="*/ 1 w 4291"/>
                <a:gd name="T91" fmla="*/ 1 h 1744"/>
                <a:gd name="T92" fmla="*/ 1 w 4291"/>
                <a:gd name="T93" fmla="*/ 1 h 1744"/>
                <a:gd name="T94" fmla="*/ 1 w 4291"/>
                <a:gd name="T95" fmla="*/ 1 h 17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91"/>
                <a:gd name="T145" fmla="*/ 0 h 1744"/>
                <a:gd name="T146" fmla="*/ 4291 w 4291"/>
                <a:gd name="T147" fmla="*/ 1744 h 17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91" h="1744">
                  <a:moveTo>
                    <a:pt x="3535" y="316"/>
                  </a:moveTo>
                  <a:cubicBezTo>
                    <a:pt x="3550" y="301"/>
                    <a:pt x="3558" y="271"/>
                    <a:pt x="3579" y="271"/>
                  </a:cubicBezTo>
                  <a:cubicBezTo>
                    <a:pt x="3626" y="271"/>
                    <a:pt x="3713" y="316"/>
                    <a:pt x="3713" y="316"/>
                  </a:cubicBezTo>
                  <a:cubicBezTo>
                    <a:pt x="3916" y="247"/>
                    <a:pt x="3799" y="266"/>
                    <a:pt x="4068" y="293"/>
                  </a:cubicBezTo>
                  <a:cubicBezTo>
                    <a:pt x="4119" y="306"/>
                    <a:pt x="4187" y="313"/>
                    <a:pt x="4224" y="360"/>
                  </a:cubicBezTo>
                  <a:cubicBezTo>
                    <a:pt x="4271" y="419"/>
                    <a:pt x="4287" y="722"/>
                    <a:pt x="4291" y="760"/>
                  </a:cubicBezTo>
                  <a:cubicBezTo>
                    <a:pt x="4283" y="968"/>
                    <a:pt x="4282" y="1176"/>
                    <a:pt x="4268" y="1383"/>
                  </a:cubicBezTo>
                  <a:cubicBezTo>
                    <a:pt x="4264" y="1448"/>
                    <a:pt x="4243" y="1464"/>
                    <a:pt x="4180" y="1471"/>
                  </a:cubicBezTo>
                  <a:cubicBezTo>
                    <a:pt x="4062" y="1484"/>
                    <a:pt x="3943" y="1489"/>
                    <a:pt x="3824" y="1494"/>
                  </a:cubicBezTo>
                  <a:cubicBezTo>
                    <a:pt x="3617" y="1504"/>
                    <a:pt x="3409" y="1509"/>
                    <a:pt x="3202" y="1516"/>
                  </a:cubicBezTo>
                  <a:cubicBezTo>
                    <a:pt x="3069" y="1509"/>
                    <a:pt x="2927" y="1540"/>
                    <a:pt x="2802" y="1494"/>
                  </a:cubicBezTo>
                  <a:cubicBezTo>
                    <a:pt x="2759" y="1478"/>
                    <a:pt x="2788" y="1404"/>
                    <a:pt x="2779" y="1360"/>
                  </a:cubicBezTo>
                  <a:cubicBezTo>
                    <a:pt x="2774" y="1336"/>
                    <a:pt x="2749" y="1234"/>
                    <a:pt x="2735" y="1205"/>
                  </a:cubicBezTo>
                  <a:cubicBezTo>
                    <a:pt x="2723" y="1181"/>
                    <a:pt x="2713" y="1152"/>
                    <a:pt x="2690" y="1138"/>
                  </a:cubicBezTo>
                  <a:cubicBezTo>
                    <a:pt x="2650" y="1113"/>
                    <a:pt x="2557" y="1094"/>
                    <a:pt x="2557" y="1094"/>
                  </a:cubicBezTo>
                  <a:cubicBezTo>
                    <a:pt x="2535" y="1079"/>
                    <a:pt x="2514" y="1061"/>
                    <a:pt x="2490" y="1049"/>
                  </a:cubicBezTo>
                  <a:cubicBezTo>
                    <a:pt x="2469" y="1039"/>
                    <a:pt x="2444" y="1039"/>
                    <a:pt x="2424" y="1027"/>
                  </a:cubicBezTo>
                  <a:cubicBezTo>
                    <a:pt x="2406" y="1016"/>
                    <a:pt x="2398" y="991"/>
                    <a:pt x="2379" y="982"/>
                  </a:cubicBezTo>
                  <a:cubicBezTo>
                    <a:pt x="2337" y="961"/>
                    <a:pt x="2246" y="938"/>
                    <a:pt x="2246" y="938"/>
                  </a:cubicBezTo>
                  <a:cubicBezTo>
                    <a:pt x="2110" y="965"/>
                    <a:pt x="2051" y="998"/>
                    <a:pt x="1957" y="1094"/>
                  </a:cubicBezTo>
                  <a:cubicBezTo>
                    <a:pt x="1987" y="1101"/>
                    <a:pt x="2026" y="1093"/>
                    <a:pt x="2046" y="1116"/>
                  </a:cubicBezTo>
                  <a:cubicBezTo>
                    <a:pt x="2076" y="1151"/>
                    <a:pt x="2079" y="1204"/>
                    <a:pt x="2090" y="1249"/>
                  </a:cubicBezTo>
                  <a:cubicBezTo>
                    <a:pt x="2105" y="1308"/>
                    <a:pt x="2077" y="1408"/>
                    <a:pt x="2135" y="1427"/>
                  </a:cubicBezTo>
                  <a:cubicBezTo>
                    <a:pt x="2157" y="1434"/>
                    <a:pt x="2180" y="1442"/>
                    <a:pt x="2202" y="1449"/>
                  </a:cubicBezTo>
                  <a:cubicBezTo>
                    <a:pt x="2209" y="1471"/>
                    <a:pt x="2224" y="1492"/>
                    <a:pt x="2224" y="1516"/>
                  </a:cubicBezTo>
                  <a:cubicBezTo>
                    <a:pt x="2224" y="1628"/>
                    <a:pt x="2102" y="1646"/>
                    <a:pt x="2024" y="1672"/>
                  </a:cubicBezTo>
                  <a:cubicBezTo>
                    <a:pt x="1907" y="1711"/>
                    <a:pt x="1791" y="1723"/>
                    <a:pt x="1668" y="1738"/>
                  </a:cubicBezTo>
                  <a:cubicBezTo>
                    <a:pt x="1361" y="1713"/>
                    <a:pt x="1482" y="1744"/>
                    <a:pt x="1268" y="1672"/>
                  </a:cubicBezTo>
                  <a:cubicBezTo>
                    <a:pt x="1246" y="1664"/>
                    <a:pt x="1223" y="1657"/>
                    <a:pt x="1201" y="1649"/>
                  </a:cubicBezTo>
                  <a:cubicBezTo>
                    <a:pt x="1179" y="1642"/>
                    <a:pt x="1135" y="1627"/>
                    <a:pt x="1135" y="1627"/>
                  </a:cubicBezTo>
                  <a:cubicBezTo>
                    <a:pt x="819" y="1641"/>
                    <a:pt x="506" y="1683"/>
                    <a:pt x="201" y="1583"/>
                  </a:cubicBezTo>
                  <a:cubicBezTo>
                    <a:pt x="186" y="1568"/>
                    <a:pt x="168" y="1556"/>
                    <a:pt x="157" y="1538"/>
                  </a:cubicBezTo>
                  <a:cubicBezTo>
                    <a:pt x="118" y="1472"/>
                    <a:pt x="129" y="1382"/>
                    <a:pt x="90" y="1316"/>
                  </a:cubicBezTo>
                  <a:cubicBezTo>
                    <a:pt x="79" y="1298"/>
                    <a:pt x="61" y="1286"/>
                    <a:pt x="46" y="1271"/>
                  </a:cubicBezTo>
                  <a:cubicBezTo>
                    <a:pt x="0" y="1093"/>
                    <a:pt x="3" y="1145"/>
                    <a:pt x="46" y="849"/>
                  </a:cubicBezTo>
                  <a:cubicBezTo>
                    <a:pt x="65" y="720"/>
                    <a:pt x="138" y="603"/>
                    <a:pt x="157" y="471"/>
                  </a:cubicBezTo>
                  <a:cubicBezTo>
                    <a:pt x="178" y="324"/>
                    <a:pt x="166" y="234"/>
                    <a:pt x="246" y="115"/>
                  </a:cubicBezTo>
                  <a:cubicBezTo>
                    <a:pt x="276" y="123"/>
                    <a:pt x="304" y="138"/>
                    <a:pt x="335" y="138"/>
                  </a:cubicBezTo>
                  <a:cubicBezTo>
                    <a:pt x="513" y="138"/>
                    <a:pt x="288" y="76"/>
                    <a:pt x="468" y="138"/>
                  </a:cubicBezTo>
                  <a:cubicBezTo>
                    <a:pt x="710" y="107"/>
                    <a:pt x="936" y="91"/>
                    <a:pt x="1179" y="115"/>
                  </a:cubicBezTo>
                  <a:cubicBezTo>
                    <a:pt x="1201" y="123"/>
                    <a:pt x="1223" y="141"/>
                    <a:pt x="1246" y="138"/>
                  </a:cubicBezTo>
                  <a:cubicBezTo>
                    <a:pt x="1293" y="133"/>
                    <a:pt x="1335" y="108"/>
                    <a:pt x="1379" y="93"/>
                  </a:cubicBezTo>
                  <a:cubicBezTo>
                    <a:pt x="1443" y="72"/>
                    <a:pt x="1512" y="78"/>
                    <a:pt x="1579" y="71"/>
                  </a:cubicBezTo>
                  <a:cubicBezTo>
                    <a:pt x="1796" y="0"/>
                    <a:pt x="2085" y="74"/>
                    <a:pt x="2313" y="93"/>
                  </a:cubicBezTo>
                  <a:cubicBezTo>
                    <a:pt x="2434" y="133"/>
                    <a:pt x="2565" y="157"/>
                    <a:pt x="2690" y="182"/>
                  </a:cubicBezTo>
                  <a:cubicBezTo>
                    <a:pt x="2712" y="197"/>
                    <a:pt x="2730" y="223"/>
                    <a:pt x="2757" y="227"/>
                  </a:cubicBezTo>
                  <a:cubicBezTo>
                    <a:pt x="2889" y="246"/>
                    <a:pt x="3024" y="238"/>
                    <a:pt x="3157" y="249"/>
                  </a:cubicBezTo>
                  <a:cubicBezTo>
                    <a:pt x="3272" y="259"/>
                    <a:pt x="3426" y="371"/>
                    <a:pt x="3535" y="316"/>
                  </a:cubicBezTo>
                  <a:close/>
                </a:path>
              </a:pathLst>
            </a:custGeom>
            <a:solidFill>
              <a:srgbClr val="C0C0C0">
                <a:alpha val="50195"/>
              </a:srgbClr>
            </a:solidFill>
            <a:ln w="9525">
              <a:solidFill>
                <a:schemeClr val="tx1"/>
              </a:solidFill>
              <a:round/>
              <a:headEnd/>
              <a:tailEnd/>
            </a:ln>
          </p:spPr>
          <p:txBody>
            <a:bodyPr wrap="none" anchor="ctr"/>
            <a:lstStyle/>
            <a:p>
              <a:endParaRPr lang="en-US"/>
            </a:p>
          </p:txBody>
        </p:sp>
        <p:sp>
          <p:nvSpPr>
            <p:cNvPr id="6176" name="Freeform 24"/>
            <p:cNvSpPr>
              <a:spLocks/>
            </p:cNvSpPr>
            <p:nvPr/>
          </p:nvSpPr>
          <p:spPr bwMode="auto">
            <a:xfrm>
              <a:off x="1469" y="2463"/>
              <a:ext cx="3002" cy="501"/>
            </a:xfrm>
            <a:custGeom>
              <a:avLst/>
              <a:gdLst>
                <a:gd name="T0" fmla="*/ 1 w 4248"/>
                <a:gd name="T1" fmla="*/ 1 h 738"/>
                <a:gd name="T2" fmla="*/ 1 w 4248"/>
                <a:gd name="T3" fmla="*/ 1 h 738"/>
                <a:gd name="T4" fmla="*/ 1 w 4248"/>
                <a:gd name="T5" fmla="*/ 1 h 738"/>
                <a:gd name="T6" fmla="*/ 1 w 4248"/>
                <a:gd name="T7" fmla="*/ 1 h 738"/>
                <a:gd name="T8" fmla="*/ 1 w 4248"/>
                <a:gd name="T9" fmla="*/ 1 h 738"/>
                <a:gd name="T10" fmla="*/ 1 w 4248"/>
                <a:gd name="T11" fmla="*/ 1 h 738"/>
                <a:gd name="T12" fmla="*/ 1 w 4248"/>
                <a:gd name="T13" fmla="*/ 1 h 738"/>
                <a:gd name="T14" fmla="*/ 1 w 4248"/>
                <a:gd name="T15" fmla="*/ 1 h 738"/>
                <a:gd name="T16" fmla="*/ 1 w 4248"/>
                <a:gd name="T17" fmla="*/ 1 h 738"/>
                <a:gd name="T18" fmla="*/ 1 w 4248"/>
                <a:gd name="T19" fmla="*/ 1 h 738"/>
                <a:gd name="T20" fmla="*/ 1 w 4248"/>
                <a:gd name="T21" fmla="*/ 1 h 738"/>
                <a:gd name="T22" fmla="*/ 1 w 4248"/>
                <a:gd name="T23" fmla="*/ 1 h 738"/>
                <a:gd name="T24" fmla="*/ 1 w 4248"/>
                <a:gd name="T25" fmla="*/ 1 h 738"/>
                <a:gd name="T26" fmla="*/ 1 w 4248"/>
                <a:gd name="T27" fmla="*/ 1 h 738"/>
                <a:gd name="T28" fmla="*/ 1 w 4248"/>
                <a:gd name="T29" fmla="*/ 1 h 738"/>
                <a:gd name="T30" fmla="*/ 1 w 4248"/>
                <a:gd name="T31" fmla="*/ 1 h 738"/>
                <a:gd name="T32" fmla="*/ 1 w 4248"/>
                <a:gd name="T33" fmla="*/ 1 h 738"/>
                <a:gd name="T34" fmla="*/ 1 w 4248"/>
                <a:gd name="T35" fmla="*/ 1 h 738"/>
                <a:gd name="T36" fmla="*/ 1 w 4248"/>
                <a:gd name="T37" fmla="*/ 1 h 738"/>
                <a:gd name="T38" fmla="*/ 1 w 4248"/>
                <a:gd name="T39" fmla="*/ 1 h 738"/>
                <a:gd name="T40" fmla="*/ 1 w 4248"/>
                <a:gd name="T41" fmla="*/ 1 h 738"/>
                <a:gd name="T42" fmla="*/ 1 w 4248"/>
                <a:gd name="T43" fmla="*/ 1 h 738"/>
                <a:gd name="T44" fmla="*/ 1 w 4248"/>
                <a:gd name="T45" fmla="*/ 1 h 738"/>
                <a:gd name="T46" fmla="*/ 1 w 4248"/>
                <a:gd name="T47" fmla="*/ 1 h 738"/>
                <a:gd name="T48" fmla="*/ 1 w 4248"/>
                <a:gd name="T49" fmla="*/ 1 h 7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48"/>
                <a:gd name="T76" fmla="*/ 0 h 738"/>
                <a:gd name="T77" fmla="*/ 4248 w 4248"/>
                <a:gd name="T78" fmla="*/ 738 h 7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48" h="738">
                  <a:moveTo>
                    <a:pt x="114" y="217"/>
                  </a:moveTo>
                  <a:cubicBezTo>
                    <a:pt x="455" y="179"/>
                    <a:pt x="478" y="172"/>
                    <a:pt x="958" y="172"/>
                  </a:cubicBezTo>
                  <a:cubicBezTo>
                    <a:pt x="1087" y="172"/>
                    <a:pt x="1214" y="231"/>
                    <a:pt x="1336" y="261"/>
                  </a:cubicBezTo>
                  <a:cubicBezTo>
                    <a:pt x="1497" y="301"/>
                    <a:pt x="1395" y="280"/>
                    <a:pt x="1647" y="306"/>
                  </a:cubicBezTo>
                  <a:cubicBezTo>
                    <a:pt x="1743" y="298"/>
                    <a:pt x="1841" y="302"/>
                    <a:pt x="1936" y="283"/>
                  </a:cubicBezTo>
                  <a:cubicBezTo>
                    <a:pt x="1957" y="279"/>
                    <a:pt x="1965" y="252"/>
                    <a:pt x="1981" y="239"/>
                  </a:cubicBezTo>
                  <a:cubicBezTo>
                    <a:pt x="2043" y="190"/>
                    <a:pt x="2043" y="196"/>
                    <a:pt x="2114" y="172"/>
                  </a:cubicBezTo>
                  <a:cubicBezTo>
                    <a:pt x="2178" y="236"/>
                    <a:pt x="2226" y="306"/>
                    <a:pt x="2292" y="372"/>
                  </a:cubicBezTo>
                  <a:cubicBezTo>
                    <a:pt x="2319" y="399"/>
                    <a:pt x="2366" y="387"/>
                    <a:pt x="2403" y="395"/>
                  </a:cubicBezTo>
                  <a:cubicBezTo>
                    <a:pt x="2492" y="387"/>
                    <a:pt x="2587" y="404"/>
                    <a:pt x="2670" y="372"/>
                  </a:cubicBezTo>
                  <a:cubicBezTo>
                    <a:pt x="2720" y="353"/>
                    <a:pt x="2686" y="263"/>
                    <a:pt x="2714" y="217"/>
                  </a:cubicBezTo>
                  <a:cubicBezTo>
                    <a:pt x="2746" y="164"/>
                    <a:pt x="2831" y="113"/>
                    <a:pt x="2892" y="106"/>
                  </a:cubicBezTo>
                  <a:cubicBezTo>
                    <a:pt x="3289" y="61"/>
                    <a:pt x="3693" y="62"/>
                    <a:pt x="4092" y="39"/>
                  </a:cubicBezTo>
                  <a:cubicBezTo>
                    <a:pt x="4114" y="32"/>
                    <a:pt x="4142" y="0"/>
                    <a:pt x="4159" y="17"/>
                  </a:cubicBezTo>
                  <a:cubicBezTo>
                    <a:pt x="4192" y="50"/>
                    <a:pt x="4203" y="150"/>
                    <a:pt x="4203" y="150"/>
                  </a:cubicBezTo>
                  <a:cubicBezTo>
                    <a:pt x="4214" y="248"/>
                    <a:pt x="4248" y="404"/>
                    <a:pt x="4203" y="506"/>
                  </a:cubicBezTo>
                  <a:cubicBezTo>
                    <a:pt x="4176" y="568"/>
                    <a:pt x="4005" y="586"/>
                    <a:pt x="3959" y="595"/>
                  </a:cubicBezTo>
                  <a:cubicBezTo>
                    <a:pt x="3666" y="534"/>
                    <a:pt x="3423" y="559"/>
                    <a:pt x="3114" y="572"/>
                  </a:cubicBezTo>
                  <a:cubicBezTo>
                    <a:pt x="2638" y="738"/>
                    <a:pt x="1603" y="572"/>
                    <a:pt x="1603" y="572"/>
                  </a:cubicBezTo>
                  <a:cubicBezTo>
                    <a:pt x="1287" y="494"/>
                    <a:pt x="952" y="539"/>
                    <a:pt x="647" y="639"/>
                  </a:cubicBezTo>
                  <a:cubicBezTo>
                    <a:pt x="447" y="624"/>
                    <a:pt x="247" y="610"/>
                    <a:pt x="47" y="595"/>
                  </a:cubicBezTo>
                  <a:cubicBezTo>
                    <a:pt x="0" y="592"/>
                    <a:pt x="3" y="461"/>
                    <a:pt x="3" y="461"/>
                  </a:cubicBezTo>
                  <a:cubicBezTo>
                    <a:pt x="10" y="431"/>
                    <a:pt x="8" y="397"/>
                    <a:pt x="25" y="372"/>
                  </a:cubicBezTo>
                  <a:cubicBezTo>
                    <a:pt x="40" y="350"/>
                    <a:pt x="80" y="352"/>
                    <a:pt x="92" y="328"/>
                  </a:cubicBezTo>
                  <a:cubicBezTo>
                    <a:pt x="115" y="282"/>
                    <a:pt x="114" y="135"/>
                    <a:pt x="114" y="217"/>
                  </a:cubicBezTo>
                  <a:close/>
                </a:path>
              </a:pathLst>
            </a:custGeom>
            <a:solidFill>
              <a:srgbClr val="FFCC99"/>
            </a:solidFill>
            <a:ln w="9525">
              <a:solidFill>
                <a:schemeClr val="tx1"/>
              </a:solidFill>
              <a:round/>
              <a:headEnd/>
              <a:tailEnd/>
            </a:ln>
          </p:spPr>
          <p:txBody>
            <a:bodyPr wrap="none" anchor="ctr"/>
            <a:lstStyle/>
            <a:p>
              <a:endParaRPr lang="en-US"/>
            </a:p>
          </p:txBody>
        </p:sp>
        <p:sp>
          <p:nvSpPr>
            <p:cNvPr id="6177" name="Freeform 25"/>
            <p:cNvSpPr>
              <a:spLocks/>
            </p:cNvSpPr>
            <p:nvPr/>
          </p:nvSpPr>
          <p:spPr bwMode="auto">
            <a:xfrm>
              <a:off x="3432" y="860"/>
              <a:ext cx="332" cy="1647"/>
            </a:xfrm>
            <a:custGeom>
              <a:avLst/>
              <a:gdLst>
                <a:gd name="T0" fmla="*/ 1 w 470"/>
                <a:gd name="T1" fmla="*/ 0 h 2427"/>
                <a:gd name="T2" fmla="*/ 1 w 470"/>
                <a:gd name="T3" fmla="*/ 1 h 2427"/>
                <a:gd name="T4" fmla="*/ 1 w 470"/>
                <a:gd name="T5" fmla="*/ 1 h 2427"/>
                <a:gd name="T6" fmla="*/ 1 w 470"/>
                <a:gd name="T7" fmla="*/ 1 h 2427"/>
                <a:gd name="T8" fmla="*/ 1 w 470"/>
                <a:gd name="T9" fmla="*/ 1 h 2427"/>
                <a:gd name="T10" fmla="*/ 1 w 470"/>
                <a:gd name="T11" fmla="*/ 1 h 2427"/>
                <a:gd name="T12" fmla="*/ 1 w 470"/>
                <a:gd name="T13" fmla="*/ 1 h 2427"/>
                <a:gd name="T14" fmla="*/ 1 w 470"/>
                <a:gd name="T15" fmla="*/ 1 h 2427"/>
                <a:gd name="T16" fmla="*/ 1 w 470"/>
                <a:gd name="T17" fmla="*/ 1 h 2427"/>
                <a:gd name="T18" fmla="*/ 1 w 470"/>
                <a:gd name="T19" fmla="*/ 1 h 2427"/>
                <a:gd name="T20" fmla="*/ 1 w 470"/>
                <a:gd name="T21" fmla="*/ 1 h 2427"/>
                <a:gd name="T22" fmla="*/ 1 w 470"/>
                <a:gd name="T23" fmla="*/ 1 h 2427"/>
                <a:gd name="T24" fmla="*/ 1 w 470"/>
                <a:gd name="T25" fmla="*/ 1 h 2427"/>
                <a:gd name="T26" fmla="*/ 1 w 470"/>
                <a:gd name="T27" fmla="*/ 1 h 2427"/>
                <a:gd name="T28" fmla="*/ 1 w 470"/>
                <a:gd name="T29" fmla="*/ 1 h 2427"/>
                <a:gd name="T30" fmla="*/ 1 w 470"/>
                <a:gd name="T31" fmla="*/ 1 h 2427"/>
                <a:gd name="T32" fmla="*/ 1 w 470"/>
                <a:gd name="T33" fmla="*/ 1 h 2427"/>
                <a:gd name="T34" fmla="*/ 1 w 470"/>
                <a:gd name="T35" fmla="*/ 1 h 2427"/>
                <a:gd name="T36" fmla="*/ 1 w 470"/>
                <a:gd name="T37" fmla="*/ 1 h 2427"/>
                <a:gd name="T38" fmla="*/ 1 w 470"/>
                <a:gd name="T39" fmla="*/ 1 h 2427"/>
                <a:gd name="T40" fmla="*/ 1 w 470"/>
                <a:gd name="T41" fmla="*/ 1 h 2427"/>
                <a:gd name="T42" fmla="*/ 1 w 470"/>
                <a:gd name="T43" fmla="*/ 1 h 2427"/>
                <a:gd name="T44" fmla="*/ 1 w 470"/>
                <a:gd name="T45" fmla="*/ 1 h 2427"/>
                <a:gd name="T46" fmla="*/ 1 w 470"/>
                <a:gd name="T47" fmla="*/ 1 h 2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70"/>
                <a:gd name="T73" fmla="*/ 0 h 2427"/>
                <a:gd name="T74" fmla="*/ 470 w 470"/>
                <a:gd name="T75" fmla="*/ 2427 h 24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70" h="2427">
                  <a:moveTo>
                    <a:pt x="292" y="0"/>
                  </a:moveTo>
                  <a:cubicBezTo>
                    <a:pt x="369" y="78"/>
                    <a:pt x="342" y="25"/>
                    <a:pt x="292" y="178"/>
                  </a:cubicBezTo>
                  <a:cubicBezTo>
                    <a:pt x="285" y="200"/>
                    <a:pt x="270" y="245"/>
                    <a:pt x="270" y="245"/>
                  </a:cubicBezTo>
                  <a:cubicBezTo>
                    <a:pt x="255" y="423"/>
                    <a:pt x="231" y="600"/>
                    <a:pt x="225" y="778"/>
                  </a:cubicBezTo>
                  <a:cubicBezTo>
                    <a:pt x="218" y="993"/>
                    <a:pt x="220" y="1209"/>
                    <a:pt x="203" y="1423"/>
                  </a:cubicBezTo>
                  <a:cubicBezTo>
                    <a:pt x="194" y="1528"/>
                    <a:pt x="151" y="1719"/>
                    <a:pt x="69" y="1801"/>
                  </a:cubicBezTo>
                  <a:cubicBezTo>
                    <a:pt x="29" y="1921"/>
                    <a:pt x="0" y="1941"/>
                    <a:pt x="47" y="2067"/>
                  </a:cubicBezTo>
                  <a:cubicBezTo>
                    <a:pt x="54" y="2087"/>
                    <a:pt x="79" y="2095"/>
                    <a:pt x="92" y="2112"/>
                  </a:cubicBezTo>
                  <a:cubicBezTo>
                    <a:pt x="109" y="2133"/>
                    <a:pt x="119" y="2159"/>
                    <a:pt x="136" y="2179"/>
                  </a:cubicBezTo>
                  <a:cubicBezTo>
                    <a:pt x="163" y="2211"/>
                    <a:pt x="225" y="2268"/>
                    <a:pt x="225" y="2268"/>
                  </a:cubicBezTo>
                  <a:cubicBezTo>
                    <a:pt x="232" y="2305"/>
                    <a:pt x="226" y="2348"/>
                    <a:pt x="247" y="2379"/>
                  </a:cubicBezTo>
                  <a:cubicBezTo>
                    <a:pt x="279" y="2427"/>
                    <a:pt x="349" y="2390"/>
                    <a:pt x="381" y="2379"/>
                  </a:cubicBezTo>
                  <a:cubicBezTo>
                    <a:pt x="396" y="2364"/>
                    <a:pt x="422" y="2355"/>
                    <a:pt x="425" y="2334"/>
                  </a:cubicBezTo>
                  <a:cubicBezTo>
                    <a:pt x="449" y="2141"/>
                    <a:pt x="363" y="2197"/>
                    <a:pt x="203" y="2179"/>
                  </a:cubicBezTo>
                  <a:cubicBezTo>
                    <a:pt x="147" y="2123"/>
                    <a:pt x="117" y="2076"/>
                    <a:pt x="92" y="2001"/>
                  </a:cubicBezTo>
                  <a:cubicBezTo>
                    <a:pt x="111" y="1885"/>
                    <a:pt x="118" y="1828"/>
                    <a:pt x="181" y="1734"/>
                  </a:cubicBezTo>
                  <a:cubicBezTo>
                    <a:pt x="213" y="1638"/>
                    <a:pt x="237" y="1540"/>
                    <a:pt x="270" y="1445"/>
                  </a:cubicBezTo>
                  <a:cubicBezTo>
                    <a:pt x="290" y="1140"/>
                    <a:pt x="317" y="1084"/>
                    <a:pt x="292" y="800"/>
                  </a:cubicBezTo>
                  <a:cubicBezTo>
                    <a:pt x="299" y="719"/>
                    <a:pt x="303" y="637"/>
                    <a:pt x="314" y="556"/>
                  </a:cubicBezTo>
                  <a:cubicBezTo>
                    <a:pt x="318" y="526"/>
                    <a:pt x="332" y="497"/>
                    <a:pt x="336" y="467"/>
                  </a:cubicBezTo>
                  <a:cubicBezTo>
                    <a:pt x="347" y="386"/>
                    <a:pt x="339" y="302"/>
                    <a:pt x="358" y="222"/>
                  </a:cubicBezTo>
                  <a:cubicBezTo>
                    <a:pt x="363" y="202"/>
                    <a:pt x="388" y="193"/>
                    <a:pt x="403" y="178"/>
                  </a:cubicBezTo>
                  <a:cubicBezTo>
                    <a:pt x="410" y="141"/>
                    <a:pt x="410" y="102"/>
                    <a:pt x="425" y="67"/>
                  </a:cubicBezTo>
                  <a:cubicBezTo>
                    <a:pt x="433" y="48"/>
                    <a:pt x="470" y="22"/>
                    <a:pt x="470" y="22"/>
                  </a:cubicBezTo>
                </a:path>
              </a:pathLst>
            </a:custGeom>
            <a:solidFill>
              <a:srgbClr val="000000"/>
            </a:solidFill>
            <a:ln w="9525">
              <a:solidFill>
                <a:schemeClr val="tx1"/>
              </a:solidFill>
              <a:round/>
              <a:headEnd/>
              <a:tailEnd/>
            </a:ln>
          </p:spPr>
          <p:txBody>
            <a:bodyPr wrap="none" anchor="ctr"/>
            <a:lstStyle/>
            <a:p>
              <a:endParaRPr lang="en-US"/>
            </a:p>
          </p:txBody>
        </p:sp>
        <p:sp>
          <p:nvSpPr>
            <p:cNvPr id="6178" name="Line 26"/>
            <p:cNvSpPr>
              <a:spLocks noChangeShapeType="1"/>
            </p:cNvSpPr>
            <p:nvPr/>
          </p:nvSpPr>
          <p:spPr bwMode="auto">
            <a:xfrm>
              <a:off x="4612" y="814"/>
              <a:ext cx="0" cy="1890"/>
            </a:xfrm>
            <a:prstGeom prst="line">
              <a:avLst/>
            </a:prstGeom>
            <a:noFill/>
            <a:ln w="9525">
              <a:solidFill>
                <a:schemeClr val="tx1"/>
              </a:solidFill>
              <a:round/>
              <a:headEnd type="triangle" w="med" len="lg"/>
              <a:tailEnd type="triangle" w="med" len="lg"/>
            </a:ln>
          </p:spPr>
          <p:txBody>
            <a:bodyPr wrap="none" anchor="ctr"/>
            <a:lstStyle/>
            <a:p>
              <a:endParaRPr lang="en-US"/>
            </a:p>
          </p:txBody>
        </p:sp>
        <p:sp>
          <p:nvSpPr>
            <p:cNvPr id="6179" name="Text Box 27"/>
            <p:cNvSpPr txBox="1">
              <a:spLocks noChangeArrowheads="1"/>
            </p:cNvSpPr>
            <p:nvPr/>
          </p:nvSpPr>
          <p:spPr bwMode="auto">
            <a:xfrm>
              <a:off x="4679" y="924"/>
              <a:ext cx="713" cy="1864"/>
            </a:xfrm>
            <a:prstGeom prst="rect">
              <a:avLst/>
            </a:prstGeom>
            <a:noFill/>
            <a:ln w="9525">
              <a:noFill/>
              <a:miter lim="800000"/>
              <a:headEnd/>
              <a:tailEnd/>
            </a:ln>
          </p:spPr>
          <p:txBody>
            <a:bodyPr wrap="none">
              <a:spAutoFit/>
            </a:bodyPr>
            <a:lstStyle/>
            <a:p>
              <a:r>
                <a:rPr lang="en-US" sz="1600" u="sng"/>
                <a:t>Zones and</a:t>
              </a:r>
            </a:p>
            <a:p>
              <a:r>
                <a:rPr lang="en-US" sz="1600" u="sng"/>
                <a:t>Gradients:</a:t>
              </a:r>
            </a:p>
            <a:p>
              <a:endParaRPr lang="en-US" sz="1600"/>
            </a:p>
            <a:p>
              <a:r>
                <a:rPr lang="en-US" sz="1600"/>
                <a:t>texture</a:t>
              </a:r>
            </a:p>
            <a:p>
              <a:r>
                <a:rPr lang="en-US" sz="1600"/>
                <a:t>structure</a:t>
              </a:r>
            </a:p>
            <a:p>
              <a:r>
                <a:rPr lang="en-US" sz="1600"/>
                <a:t>temperature</a:t>
              </a:r>
            </a:p>
            <a:p>
              <a:r>
                <a:rPr lang="en-US" sz="1600"/>
                <a:t>water</a:t>
              </a:r>
            </a:p>
            <a:p>
              <a:r>
                <a:rPr lang="en-US" sz="1600"/>
                <a:t>O</a:t>
              </a:r>
              <a:r>
                <a:rPr lang="en-US" sz="1600" baseline="-25000"/>
                <a:t>2</a:t>
              </a:r>
              <a:endParaRPr lang="en-US" sz="1600"/>
            </a:p>
            <a:p>
              <a:r>
                <a:rPr lang="en-US" sz="1600"/>
                <a:t>CO</a:t>
              </a:r>
              <a:r>
                <a:rPr lang="en-US" sz="1600" baseline="-25000"/>
                <a:t>2</a:t>
              </a:r>
              <a:endParaRPr lang="en-US" sz="1600"/>
            </a:p>
            <a:p>
              <a:r>
                <a:rPr lang="en-US" sz="1600"/>
                <a:t>NO</a:t>
              </a:r>
              <a:r>
                <a:rPr lang="en-US" sz="1600" baseline="-25000"/>
                <a:t>3</a:t>
              </a:r>
              <a:endParaRPr lang="en-US" sz="1600"/>
            </a:p>
            <a:p>
              <a:r>
                <a:rPr lang="en-US" sz="1600"/>
                <a:t>NH</a:t>
              </a:r>
              <a:r>
                <a:rPr lang="en-US" sz="1600" baseline="-25000"/>
                <a:t>4</a:t>
              </a:r>
              <a:endParaRPr lang="en-US" sz="1600"/>
            </a:p>
            <a:p>
              <a:r>
                <a:rPr lang="en-US" sz="1600"/>
                <a:t>minerals</a:t>
              </a:r>
            </a:p>
            <a:p>
              <a:endParaRPr lang="en-US" sz="1600" u="sng"/>
            </a:p>
          </p:txBody>
        </p:sp>
      </p:grpSp>
      <p:sp>
        <p:nvSpPr>
          <p:cNvPr id="6148" name="Rectangle 28"/>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sz="2400" dirty="0">
                <a:solidFill>
                  <a:schemeClr val="tx2"/>
                </a:solidFill>
              </a:rPr>
              <a:t>Soil </a:t>
            </a:r>
            <a:r>
              <a:rPr lang="en-US" sz="2400" dirty="0" smtClean="0">
                <a:solidFill>
                  <a:schemeClr val="tx2"/>
                </a:solidFill>
              </a:rPr>
              <a:t>Ecosystem </a:t>
            </a:r>
            <a:r>
              <a:rPr lang="en-US" sz="3200" dirty="0" smtClean="0">
                <a:solidFill>
                  <a:schemeClr val="tx2"/>
                </a:solidFill>
              </a:rPr>
              <a:t>– </a:t>
            </a:r>
            <a:r>
              <a:rPr lang="en-US" sz="2400" dirty="0">
                <a:solidFill>
                  <a:schemeClr val="tx2"/>
                </a:solidFill>
              </a:rPr>
              <a:t>environmental factors affecting Structure</a:t>
            </a:r>
          </a:p>
        </p:txBody>
      </p:sp>
      <p:sp>
        <p:nvSpPr>
          <p:cNvPr id="6149" name="Freeform 29"/>
          <p:cNvSpPr>
            <a:spLocks/>
          </p:cNvSpPr>
          <p:nvPr/>
        </p:nvSpPr>
        <p:spPr bwMode="auto">
          <a:xfrm>
            <a:off x="990600" y="2362200"/>
            <a:ext cx="4953000" cy="228600"/>
          </a:xfrm>
          <a:custGeom>
            <a:avLst/>
            <a:gdLst>
              <a:gd name="T0" fmla="*/ 0 w 3120"/>
              <a:gd name="T1" fmla="*/ 0 h 144"/>
              <a:gd name="T2" fmla="*/ 2147483647 w 3120"/>
              <a:gd name="T3" fmla="*/ 2147483647 h 144"/>
              <a:gd name="T4" fmla="*/ 2147483647 w 3120"/>
              <a:gd name="T5" fmla="*/ 2147483647 h 144"/>
              <a:gd name="T6" fmla="*/ 2147483647 w 3120"/>
              <a:gd name="T7" fmla="*/ 2147483647 h 144"/>
              <a:gd name="T8" fmla="*/ 2147483647 w 3120"/>
              <a:gd name="T9" fmla="*/ 2147483647 h 144"/>
              <a:gd name="T10" fmla="*/ 2147483647 w 3120"/>
              <a:gd name="T11" fmla="*/ 2147483647 h 144"/>
              <a:gd name="T12" fmla="*/ 2147483647 w 3120"/>
              <a:gd name="T13" fmla="*/ 2147483647 h 144"/>
              <a:gd name="T14" fmla="*/ 2147483647 w 3120"/>
              <a:gd name="T15" fmla="*/ 2147483647 h 144"/>
              <a:gd name="T16" fmla="*/ 2147483647 w 3120"/>
              <a:gd name="T17" fmla="*/ 2147483647 h 144"/>
              <a:gd name="T18" fmla="*/ 2147483647 w 3120"/>
              <a:gd name="T19" fmla="*/ 2147483647 h 144"/>
              <a:gd name="T20" fmla="*/ 2147483647 w 3120"/>
              <a:gd name="T21" fmla="*/ 2147483647 h 144"/>
              <a:gd name="T22" fmla="*/ 2147483647 w 3120"/>
              <a:gd name="T23" fmla="*/ 2147483647 h 144"/>
              <a:gd name="T24" fmla="*/ 2147483647 w 3120"/>
              <a:gd name="T25" fmla="*/ 2147483647 h 144"/>
              <a:gd name="T26" fmla="*/ 2147483647 w 3120"/>
              <a:gd name="T27" fmla="*/ 2147483647 h 144"/>
              <a:gd name="T28" fmla="*/ 2147483647 w 3120"/>
              <a:gd name="T29" fmla="*/ 2147483647 h 144"/>
              <a:gd name="T30" fmla="*/ 2147483647 w 3120"/>
              <a:gd name="T31" fmla="*/ 2147483647 h 144"/>
              <a:gd name="T32" fmla="*/ 2147483647 w 3120"/>
              <a:gd name="T33" fmla="*/ 2147483647 h 144"/>
              <a:gd name="T34" fmla="*/ 2147483647 w 3120"/>
              <a:gd name="T35" fmla="*/ 2147483647 h 144"/>
              <a:gd name="T36" fmla="*/ 2147483647 w 3120"/>
              <a:gd name="T37" fmla="*/ 2147483647 h 144"/>
              <a:gd name="T38" fmla="*/ 2147483647 w 3120"/>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0"/>
              <a:gd name="T61" fmla="*/ 0 h 144"/>
              <a:gd name="T62" fmla="*/ 3120 w 312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0" h="144">
                <a:moveTo>
                  <a:pt x="0" y="0"/>
                </a:moveTo>
                <a:cubicBezTo>
                  <a:pt x="152" y="20"/>
                  <a:pt x="304" y="40"/>
                  <a:pt x="384" y="48"/>
                </a:cubicBezTo>
                <a:cubicBezTo>
                  <a:pt x="464" y="56"/>
                  <a:pt x="448" y="40"/>
                  <a:pt x="480" y="48"/>
                </a:cubicBezTo>
                <a:cubicBezTo>
                  <a:pt x="512" y="56"/>
                  <a:pt x="544" y="80"/>
                  <a:pt x="576" y="96"/>
                </a:cubicBezTo>
                <a:cubicBezTo>
                  <a:pt x="608" y="112"/>
                  <a:pt x="616" y="144"/>
                  <a:pt x="672" y="144"/>
                </a:cubicBezTo>
                <a:cubicBezTo>
                  <a:pt x="728" y="144"/>
                  <a:pt x="832" y="112"/>
                  <a:pt x="912" y="96"/>
                </a:cubicBezTo>
                <a:cubicBezTo>
                  <a:pt x="992" y="80"/>
                  <a:pt x="1096" y="48"/>
                  <a:pt x="1152" y="48"/>
                </a:cubicBezTo>
                <a:cubicBezTo>
                  <a:pt x="1208" y="48"/>
                  <a:pt x="1200" y="88"/>
                  <a:pt x="1248" y="96"/>
                </a:cubicBezTo>
                <a:cubicBezTo>
                  <a:pt x="1296" y="104"/>
                  <a:pt x="1376" y="104"/>
                  <a:pt x="1440" y="96"/>
                </a:cubicBezTo>
                <a:cubicBezTo>
                  <a:pt x="1504" y="88"/>
                  <a:pt x="1568" y="56"/>
                  <a:pt x="1632" y="48"/>
                </a:cubicBezTo>
                <a:cubicBezTo>
                  <a:pt x="1696" y="40"/>
                  <a:pt x="1760" y="32"/>
                  <a:pt x="1824" y="48"/>
                </a:cubicBezTo>
                <a:cubicBezTo>
                  <a:pt x="1888" y="64"/>
                  <a:pt x="1968" y="144"/>
                  <a:pt x="2016" y="144"/>
                </a:cubicBezTo>
                <a:cubicBezTo>
                  <a:pt x="2064" y="144"/>
                  <a:pt x="2072" y="56"/>
                  <a:pt x="2112" y="48"/>
                </a:cubicBezTo>
                <a:cubicBezTo>
                  <a:pt x="2152" y="40"/>
                  <a:pt x="2200" y="88"/>
                  <a:pt x="2256" y="96"/>
                </a:cubicBezTo>
                <a:cubicBezTo>
                  <a:pt x="2312" y="104"/>
                  <a:pt x="2384" y="96"/>
                  <a:pt x="2448" y="96"/>
                </a:cubicBezTo>
                <a:cubicBezTo>
                  <a:pt x="2512" y="96"/>
                  <a:pt x="2592" y="104"/>
                  <a:pt x="2640" y="96"/>
                </a:cubicBezTo>
                <a:cubicBezTo>
                  <a:pt x="2688" y="88"/>
                  <a:pt x="2696" y="48"/>
                  <a:pt x="2736" y="48"/>
                </a:cubicBezTo>
                <a:cubicBezTo>
                  <a:pt x="2776" y="48"/>
                  <a:pt x="2832" y="96"/>
                  <a:pt x="2880" y="96"/>
                </a:cubicBezTo>
                <a:cubicBezTo>
                  <a:pt x="2928" y="96"/>
                  <a:pt x="2984" y="56"/>
                  <a:pt x="3024" y="48"/>
                </a:cubicBezTo>
                <a:cubicBezTo>
                  <a:pt x="3064" y="40"/>
                  <a:pt x="3104" y="48"/>
                  <a:pt x="3120" y="48"/>
                </a:cubicBezTo>
              </a:path>
            </a:pathLst>
          </a:custGeom>
          <a:noFill/>
          <a:ln w="9525">
            <a:solidFill>
              <a:schemeClr val="tx1"/>
            </a:solidFill>
            <a:round/>
            <a:headEnd/>
            <a:tailEnd/>
          </a:ln>
        </p:spPr>
        <p:txBody>
          <a:bodyPr wrap="none" anchor="ctr"/>
          <a:lstStyle/>
          <a:p>
            <a:endParaRPr lang="en-US"/>
          </a:p>
        </p:txBody>
      </p:sp>
      <p:sp>
        <p:nvSpPr>
          <p:cNvPr id="6150" name="Freeform 30"/>
          <p:cNvSpPr>
            <a:spLocks/>
          </p:cNvSpPr>
          <p:nvPr/>
        </p:nvSpPr>
        <p:spPr bwMode="auto">
          <a:xfrm>
            <a:off x="1066800" y="2514600"/>
            <a:ext cx="4953000" cy="228600"/>
          </a:xfrm>
          <a:custGeom>
            <a:avLst/>
            <a:gdLst>
              <a:gd name="T0" fmla="*/ 0 w 3120"/>
              <a:gd name="T1" fmla="*/ 0 h 144"/>
              <a:gd name="T2" fmla="*/ 2147483647 w 3120"/>
              <a:gd name="T3" fmla="*/ 2147483647 h 144"/>
              <a:gd name="T4" fmla="*/ 2147483647 w 3120"/>
              <a:gd name="T5" fmla="*/ 2147483647 h 144"/>
              <a:gd name="T6" fmla="*/ 2147483647 w 3120"/>
              <a:gd name="T7" fmla="*/ 2147483647 h 144"/>
              <a:gd name="T8" fmla="*/ 2147483647 w 3120"/>
              <a:gd name="T9" fmla="*/ 2147483647 h 144"/>
              <a:gd name="T10" fmla="*/ 2147483647 w 3120"/>
              <a:gd name="T11" fmla="*/ 2147483647 h 144"/>
              <a:gd name="T12" fmla="*/ 2147483647 w 3120"/>
              <a:gd name="T13" fmla="*/ 2147483647 h 144"/>
              <a:gd name="T14" fmla="*/ 2147483647 w 3120"/>
              <a:gd name="T15" fmla="*/ 2147483647 h 144"/>
              <a:gd name="T16" fmla="*/ 2147483647 w 3120"/>
              <a:gd name="T17" fmla="*/ 2147483647 h 144"/>
              <a:gd name="T18" fmla="*/ 2147483647 w 3120"/>
              <a:gd name="T19" fmla="*/ 2147483647 h 144"/>
              <a:gd name="T20" fmla="*/ 2147483647 w 3120"/>
              <a:gd name="T21" fmla="*/ 2147483647 h 144"/>
              <a:gd name="T22" fmla="*/ 2147483647 w 3120"/>
              <a:gd name="T23" fmla="*/ 2147483647 h 144"/>
              <a:gd name="T24" fmla="*/ 2147483647 w 3120"/>
              <a:gd name="T25" fmla="*/ 2147483647 h 144"/>
              <a:gd name="T26" fmla="*/ 2147483647 w 3120"/>
              <a:gd name="T27" fmla="*/ 2147483647 h 144"/>
              <a:gd name="T28" fmla="*/ 2147483647 w 3120"/>
              <a:gd name="T29" fmla="*/ 2147483647 h 144"/>
              <a:gd name="T30" fmla="*/ 2147483647 w 3120"/>
              <a:gd name="T31" fmla="*/ 2147483647 h 144"/>
              <a:gd name="T32" fmla="*/ 2147483647 w 3120"/>
              <a:gd name="T33" fmla="*/ 2147483647 h 144"/>
              <a:gd name="T34" fmla="*/ 2147483647 w 3120"/>
              <a:gd name="T35" fmla="*/ 2147483647 h 144"/>
              <a:gd name="T36" fmla="*/ 2147483647 w 3120"/>
              <a:gd name="T37" fmla="*/ 2147483647 h 144"/>
              <a:gd name="T38" fmla="*/ 2147483647 w 3120"/>
              <a:gd name="T39" fmla="*/ 21474836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20"/>
              <a:gd name="T61" fmla="*/ 0 h 144"/>
              <a:gd name="T62" fmla="*/ 3120 w 3120"/>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20" h="144">
                <a:moveTo>
                  <a:pt x="0" y="0"/>
                </a:moveTo>
                <a:cubicBezTo>
                  <a:pt x="152" y="20"/>
                  <a:pt x="304" y="40"/>
                  <a:pt x="384" y="48"/>
                </a:cubicBezTo>
                <a:cubicBezTo>
                  <a:pt x="464" y="56"/>
                  <a:pt x="448" y="40"/>
                  <a:pt x="480" y="48"/>
                </a:cubicBezTo>
                <a:cubicBezTo>
                  <a:pt x="512" y="56"/>
                  <a:pt x="544" y="80"/>
                  <a:pt x="576" y="96"/>
                </a:cubicBezTo>
                <a:cubicBezTo>
                  <a:pt x="608" y="112"/>
                  <a:pt x="616" y="144"/>
                  <a:pt x="672" y="144"/>
                </a:cubicBezTo>
                <a:cubicBezTo>
                  <a:pt x="728" y="144"/>
                  <a:pt x="832" y="112"/>
                  <a:pt x="912" y="96"/>
                </a:cubicBezTo>
                <a:cubicBezTo>
                  <a:pt x="992" y="80"/>
                  <a:pt x="1096" y="48"/>
                  <a:pt x="1152" y="48"/>
                </a:cubicBezTo>
                <a:cubicBezTo>
                  <a:pt x="1208" y="48"/>
                  <a:pt x="1200" y="88"/>
                  <a:pt x="1248" y="96"/>
                </a:cubicBezTo>
                <a:cubicBezTo>
                  <a:pt x="1296" y="104"/>
                  <a:pt x="1376" y="104"/>
                  <a:pt x="1440" y="96"/>
                </a:cubicBezTo>
                <a:cubicBezTo>
                  <a:pt x="1504" y="88"/>
                  <a:pt x="1568" y="56"/>
                  <a:pt x="1632" y="48"/>
                </a:cubicBezTo>
                <a:cubicBezTo>
                  <a:pt x="1696" y="40"/>
                  <a:pt x="1760" y="32"/>
                  <a:pt x="1824" y="48"/>
                </a:cubicBezTo>
                <a:cubicBezTo>
                  <a:pt x="1888" y="64"/>
                  <a:pt x="1968" y="144"/>
                  <a:pt x="2016" y="144"/>
                </a:cubicBezTo>
                <a:cubicBezTo>
                  <a:pt x="2064" y="144"/>
                  <a:pt x="2072" y="56"/>
                  <a:pt x="2112" y="48"/>
                </a:cubicBezTo>
                <a:cubicBezTo>
                  <a:pt x="2152" y="40"/>
                  <a:pt x="2200" y="88"/>
                  <a:pt x="2256" y="96"/>
                </a:cubicBezTo>
                <a:cubicBezTo>
                  <a:pt x="2312" y="104"/>
                  <a:pt x="2384" y="96"/>
                  <a:pt x="2448" y="96"/>
                </a:cubicBezTo>
                <a:cubicBezTo>
                  <a:pt x="2512" y="96"/>
                  <a:pt x="2592" y="104"/>
                  <a:pt x="2640" y="96"/>
                </a:cubicBezTo>
                <a:cubicBezTo>
                  <a:pt x="2688" y="88"/>
                  <a:pt x="2696" y="48"/>
                  <a:pt x="2736" y="48"/>
                </a:cubicBezTo>
                <a:cubicBezTo>
                  <a:pt x="2776" y="48"/>
                  <a:pt x="2832" y="96"/>
                  <a:pt x="2880" y="96"/>
                </a:cubicBezTo>
                <a:cubicBezTo>
                  <a:pt x="2928" y="96"/>
                  <a:pt x="2984" y="56"/>
                  <a:pt x="3024" y="48"/>
                </a:cubicBezTo>
                <a:cubicBezTo>
                  <a:pt x="3064" y="40"/>
                  <a:pt x="3104" y="48"/>
                  <a:pt x="3120" y="48"/>
                </a:cubicBezTo>
              </a:path>
            </a:pathLst>
          </a:custGeom>
          <a:noFill/>
          <a:ln w="9525">
            <a:solidFill>
              <a:schemeClr val="tx1"/>
            </a:solidFill>
            <a:round/>
            <a:headEnd/>
            <a:tailEnd/>
          </a:ln>
        </p:spPr>
        <p:txBody>
          <a:bodyPr wrap="none" anchor="ctr"/>
          <a:lstStyle/>
          <a:p>
            <a:endParaRPr lang="en-US"/>
          </a:p>
        </p:txBody>
      </p:sp>
      <p:sp>
        <p:nvSpPr>
          <p:cNvPr id="6151" name="Oval 31"/>
          <p:cNvSpPr>
            <a:spLocks noChangeArrowheads="1"/>
          </p:cNvSpPr>
          <p:nvPr/>
        </p:nvSpPr>
        <p:spPr bwMode="auto">
          <a:xfrm>
            <a:off x="2743200" y="2514600"/>
            <a:ext cx="1752600" cy="685800"/>
          </a:xfrm>
          <a:prstGeom prst="ellipse">
            <a:avLst/>
          </a:prstGeom>
          <a:noFill/>
          <a:ln w="15875">
            <a:solidFill>
              <a:schemeClr val="tx1"/>
            </a:solidFill>
            <a:prstDash val="dash"/>
            <a:round/>
            <a:headEnd/>
            <a:tailEnd/>
          </a:ln>
        </p:spPr>
        <p:txBody>
          <a:bodyPr wrap="none" anchor="ctr"/>
          <a:lstStyle/>
          <a:p>
            <a:endParaRPr lang="en-US"/>
          </a:p>
        </p:txBody>
      </p:sp>
      <p:sp>
        <p:nvSpPr>
          <p:cNvPr id="6152" name="Oval 32"/>
          <p:cNvSpPr>
            <a:spLocks noChangeArrowheads="1"/>
          </p:cNvSpPr>
          <p:nvPr/>
        </p:nvSpPr>
        <p:spPr bwMode="auto">
          <a:xfrm>
            <a:off x="762000" y="3962400"/>
            <a:ext cx="1752600" cy="1752600"/>
          </a:xfrm>
          <a:prstGeom prst="ellipse">
            <a:avLst/>
          </a:prstGeom>
          <a:noFill/>
          <a:ln w="15875">
            <a:solidFill>
              <a:schemeClr val="tx1"/>
            </a:solidFill>
            <a:prstDash val="dash"/>
            <a:round/>
            <a:headEnd/>
            <a:tailEnd/>
          </a:ln>
        </p:spPr>
        <p:txBody>
          <a:bodyPr wrap="none" anchor="ctr"/>
          <a:lstStyle/>
          <a:p>
            <a:endParaRPr lang="en-US"/>
          </a:p>
        </p:txBody>
      </p:sp>
      <p:sp>
        <p:nvSpPr>
          <p:cNvPr id="6153" name="Line 33"/>
          <p:cNvSpPr>
            <a:spLocks noChangeShapeType="1"/>
          </p:cNvSpPr>
          <p:nvPr/>
        </p:nvSpPr>
        <p:spPr bwMode="auto">
          <a:xfrm flipH="1">
            <a:off x="1752600" y="1828800"/>
            <a:ext cx="4114800" cy="2971800"/>
          </a:xfrm>
          <a:prstGeom prst="line">
            <a:avLst/>
          </a:prstGeom>
          <a:noFill/>
          <a:ln w="9525">
            <a:solidFill>
              <a:schemeClr val="tx1"/>
            </a:solidFill>
            <a:round/>
            <a:headEnd/>
            <a:tailEnd type="triangle" w="med" len="med"/>
          </a:ln>
        </p:spPr>
        <p:txBody>
          <a:bodyPr wrap="none" anchor="ctr"/>
          <a:lstStyle/>
          <a:p>
            <a:endParaRPr lang="en-US"/>
          </a:p>
        </p:txBody>
      </p:sp>
      <p:sp>
        <p:nvSpPr>
          <p:cNvPr id="6154" name="Line 34"/>
          <p:cNvSpPr>
            <a:spLocks noChangeShapeType="1"/>
          </p:cNvSpPr>
          <p:nvPr/>
        </p:nvSpPr>
        <p:spPr bwMode="auto">
          <a:xfrm flipH="1">
            <a:off x="3886200" y="1752600"/>
            <a:ext cx="1905000" cy="990600"/>
          </a:xfrm>
          <a:prstGeom prst="line">
            <a:avLst/>
          </a:prstGeom>
          <a:noFill/>
          <a:ln w="9525">
            <a:solidFill>
              <a:schemeClr val="tx1"/>
            </a:solidFill>
            <a:round/>
            <a:headEnd/>
            <a:tailEnd type="triangle" w="med" len="med"/>
          </a:ln>
        </p:spPr>
        <p:txBody>
          <a:bodyPr wrap="none" anchor="ctr"/>
          <a:lstStyle/>
          <a:p>
            <a:endParaRPr lang="en-US"/>
          </a:p>
        </p:txBody>
      </p:sp>
      <p:sp>
        <p:nvSpPr>
          <p:cNvPr id="6155" name="Text Box 35"/>
          <p:cNvSpPr txBox="1">
            <a:spLocks noChangeArrowheads="1"/>
          </p:cNvSpPr>
          <p:nvPr/>
        </p:nvSpPr>
        <p:spPr bwMode="auto">
          <a:xfrm>
            <a:off x="5851525" y="1335088"/>
            <a:ext cx="2744788" cy="822325"/>
          </a:xfrm>
          <a:prstGeom prst="rect">
            <a:avLst/>
          </a:prstGeom>
          <a:noFill/>
          <a:ln w="9525">
            <a:noFill/>
            <a:miter lim="800000"/>
            <a:headEnd/>
            <a:tailEnd/>
          </a:ln>
        </p:spPr>
        <p:txBody>
          <a:bodyPr wrap="none">
            <a:spAutoFit/>
          </a:bodyPr>
          <a:lstStyle/>
          <a:p>
            <a:r>
              <a:rPr lang="en-US" sz="2400"/>
              <a:t>Separate</a:t>
            </a:r>
          </a:p>
          <a:p>
            <a:r>
              <a:rPr lang="en-US" sz="2400"/>
              <a:t>metacommunities?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4" name="TextBox 6"/>
          <p:cNvSpPr txBox="1">
            <a:spLocks noChangeArrowheads="1"/>
          </p:cNvSpPr>
          <p:nvPr/>
        </p:nvSpPr>
        <p:spPr bwMode="auto">
          <a:xfrm>
            <a:off x="3336030" y="4670209"/>
            <a:ext cx="184731" cy="307777"/>
          </a:xfrm>
          <a:prstGeom prst="rect">
            <a:avLst/>
          </a:prstGeom>
          <a:noFill/>
          <a:ln w="9525">
            <a:noFill/>
            <a:miter lim="800000"/>
            <a:headEnd/>
            <a:tailEnd/>
          </a:ln>
        </p:spPr>
        <p:txBody>
          <a:bodyPr wrap="none">
            <a:spAutoFit/>
          </a:bodyPr>
          <a:lstStyle/>
          <a:p>
            <a:pPr algn="ctr"/>
            <a:endParaRPr lang="en-US" sz="1400" b="1" dirty="0">
              <a:latin typeface="Calibri" pitchFamily="34" charset="0"/>
            </a:endParaRPr>
          </a:p>
        </p:txBody>
      </p:sp>
      <p:pic>
        <p:nvPicPr>
          <p:cNvPr id="9" name="Picture 1" descr="DSC09225.JPG"/>
          <p:cNvPicPr>
            <a:picLocks noChangeAspect="1" noChangeArrowheads="1"/>
          </p:cNvPicPr>
          <p:nvPr/>
        </p:nvPicPr>
        <p:blipFill>
          <a:blip r:embed="rId2" cstate="print"/>
          <a:srcRect/>
          <a:stretch>
            <a:fillRect/>
          </a:stretch>
        </p:blipFill>
        <p:spPr bwMode="auto">
          <a:xfrm>
            <a:off x="914400" y="381000"/>
            <a:ext cx="7387058" cy="5486400"/>
          </a:xfrm>
          <a:prstGeom prst="rect">
            <a:avLst/>
          </a:prstGeom>
          <a:noFill/>
          <a:ln w="9525">
            <a:noFill/>
            <a:miter lim="800000"/>
            <a:headEnd/>
            <a:tailEnd/>
          </a:ln>
        </p:spPr>
      </p:pic>
      <p:sp>
        <p:nvSpPr>
          <p:cNvPr id="10" name="TextBox 9"/>
          <p:cNvSpPr txBox="1"/>
          <p:nvPr/>
        </p:nvSpPr>
        <p:spPr>
          <a:xfrm>
            <a:off x="1219200" y="6019800"/>
            <a:ext cx="5044971" cy="646331"/>
          </a:xfrm>
          <a:prstGeom prst="rect">
            <a:avLst/>
          </a:prstGeom>
          <a:noFill/>
        </p:spPr>
        <p:txBody>
          <a:bodyPr wrap="none" rtlCol="0">
            <a:spAutoFit/>
          </a:bodyPr>
          <a:lstStyle/>
          <a:p>
            <a:r>
              <a:rPr lang="en-US" dirty="0" smtClean="0"/>
              <a:t>Predator-prey </a:t>
            </a:r>
            <a:r>
              <a:rPr lang="en-US" dirty="0" err="1" smtClean="0"/>
              <a:t>Connectance</a:t>
            </a:r>
            <a:endParaRPr lang="en-US" dirty="0" smtClean="0"/>
          </a:p>
          <a:p>
            <a:r>
              <a:rPr lang="en-US" dirty="0" smtClean="0"/>
              <a:t>Organic Bananas and Cover Crop – Costa Rica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dennisBryantFOD4"/>
          <p:cNvPicPr>
            <a:picLocks noChangeAspect="1" noChangeArrowheads="1"/>
          </p:cNvPicPr>
          <p:nvPr/>
        </p:nvPicPr>
        <p:blipFill>
          <a:blip r:embed="rId2" cstate="print"/>
          <a:srcRect/>
          <a:stretch>
            <a:fillRect/>
          </a:stretch>
        </p:blipFill>
        <p:spPr bwMode="auto">
          <a:xfrm>
            <a:off x="3046413" y="0"/>
            <a:ext cx="6097587" cy="4573588"/>
          </a:xfrm>
          <a:prstGeom prst="rect">
            <a:avLst/>
          </a:prstGeom>
          <a:noFill/>
          <a:ln w="9525">
            <a:noFill/>
            <a:miter lim="800000"/>
            <a:headEnd/>
            <a:tailEnd/>
          </a:ln>
        </p:spPr>
      </p:pic>
      <p:pic>
        <p:nvPicPr>
          <p:cNvPr id="25603" name="Picture 6" descr="No-till MitchellTrilla07´-22"/>
          <p:cNvPicPr>
            <a:picLocks noChangeAspect="1" noChangeArrowheads="1"/>
          </p:cNvPicPr>
          <p:nvPr/>
        </p:nvPicPr>
        <p:blipFill>
          <a:blip r:embed="rId3" cstate="print"/>
          <a:srcRect/>
          <a:stretch>
            <a:fillRect/>
          </a:stretch>
        </p:blipFill>
        <p:spPr bwMode="auto">
          <a:xfrm>
            <a:off x="0" y="2286000"/>
            <a:ext cx="6097588" cy="4572000"/>
          </a:xfrm>
          <a:prstGeom prst="rect">
            <a:avLst/>
          </a:prstGeom>
          <a:noFill/>
          <a:ln w="9525">
            <a:noFill/>
            <a:miter lim="800000"/>
            <a:headEnd/>
            <a:tailEnd/>
          </a:ln>
        </p:spPr>
      </p:pic>
      <p:sp>
        <p:nvSpPr>
          <p:cNvPr id="25604" name="Text Box 7"/>
          <p:cNvSpPr txBox="1">
            <a:spLocks noChangeArrowheads="1"/>
          </p:cNvSpPr>
          <p:nvPr/>
        </p:nvSpPr>
        <p:spPr bwMode="auto">
          <a:xfrm>
            <a:off x="0" y="411163"/>
            <a:ext cx="3133725" cy="549275"/>
          </a:xfrm>
          <a:prstGeom prst="rect">
            <a:avLst/>
          </a:prstGeom>
          <a:noFill/>
          <a:ln w="9525">
            <a:noFill/>
            <a:miter lim="800000"/>
            <a:headEnd/>
            <a:tailEnd/>
          </a:ln>
        </p:spPr>
        <p:txBody>
          <a:bodyPr wrap="none">
            <a:spAutoFit/>
          </a:bodyPr>
          <a:lstStyle/>
          <a:p>
            <a:r>
              <a:rPr lang="en-US" sz="1600" b="1"/>
              <a:t>Winter cover crop – bell beans</a:t>
            </a:r>
          </a:p>
          <a:p>
            <a:r>
              <a:rPr lang="en-US" sz="1400"/>
              <a:t>California, 2006</a:t>
            </a:r>
          </a:p>
        </p:txBody>
      </p:sp>
      <p:sp>
        <p:nvSpPr>
          <p:cNvPr id="25605" name="Text Box 8"/>
          <p:cNvSpPr txBox="1">
            <a:spLocks noChangeArrowheads="1"/>
          </p:cNvSpPr>
          <p:nvPr/>
        </p:nvSpPr>
        <p:spPr bwMode="auto">
          <a:xfrm>
            <a:off x="6246813" y="6292850"/>
            <a:ext cx="2805112" cy="336550"/>
          </a:xfrm>
          <a:prstGeom prst="rect">
            <a:avLst/>
          </a:prstGeom>
          <a:noFill/>
          <a:ln w="9525">
            <a:noFill/>
            <a:miter lim="800000"/>
            <a:headEnd/>
            <a:tailEnd/>
          </a:ln>
        </p:spPr>
        <p:txBody>
          <a:bodyPr wrap="none">
            <a:spAutoFit/>
          </a:bodyPr>
          <a:lstStyle/>
          <a:p>
            <a:r>
              <a:rPr lang="en-US" sz="1600" b="1"/>
              <a:t>No-till soybeans, </a:t>
            </a:r>
            <a:r>
              <a:rPr lang="en-US" sz="1400"/>
              <a:t>Brazil, 2006</a:t>
            </a:r>
          </a:p>
        </p:txBody>
      </p:sp>
      <p:sp>
        <p:nvSpPr>
          <p:cNvPr id="25606" name="Text Box 9"/>
          <p:cNvSpPr txBox="1">
            <a:spLocks noChangeArrowheads="1"/>
          </p:cNvSpPr>
          <p:nvPr/>
        </p:nvSpPr>
        <p:spPr bwMode="auto">
          <a:xfrm>
            <a:off x="1092200" y="1069975"/>
            <a:ext cx="1833563" cy="1079500"/>
          </a:xfrm>
          <a:prstGeom prst="rect">
            <a:avLst/>
          </a:prstGeom>
          <a:noFill/>
          <a:ln w="9525">
            <a:solidFill>
              <a:schemeClr val="tx1"/>
            </a:solidFill>
            <a:miter lim="800000"/>
            <a:headEnd/>
            <a:tailEnd/>
          </a:ln>
        </p:spPr>
        <p:txBody>
          <a:bodyPr wrap="none">
            <a:spAutoFit/>
          </a:bodyPr>
          <a:lstStyle/>
          <a:p>
            <a:pPr>
              <a:buFontTx/>
              <a:buChar char="•"/>
            </a:pPr>
            <a:r>
              <a:rPr lang="en-US" sz="1600" i="1"/>
              <a:t>Soil fertility</a:t>
            </a:r>
          </a:p>
          <a:p>
            <a:pPr>
              <a:buFontTx/>
              <a:buChar char="•"/>
            </a:pPr>
            <a:r>
              <a:rPr lang="en-US" sz="1600" i="1"/>
              <a:t>Organic matter</a:t>
            </a:r>
          </a:p>
          <a:p>
            <a:pPr>
              <a:buFontTx/>
              <a:buChar char="•"/>
            </a:pPr>
            <a:r>
              <a:rPr lang="en-US" sz="1600" i="1"/>
              <a:t>Food web activity</a:t>
            </a:r>
          </a:p>
          <a:p>
            <a:pPr>
              <a:buFontTx/>
              <a:buChar char="•"/>
            </a:pPr>
            <a:r>
              <a:rPr lang="en-US" sz="1600" i="1"/>
              <a:t>Soil structure</a:t>
            </a:r>
          </a:p>
        </p:txBody>
      </p:sp>
      <p:sp>
        <p:nvSpPr>
          <p:cNvPr id="25607" name="Text Box 10"/>
          <p:cNvSpPr txBox="1">
            <a:spLocks noChangeArrowheads="1"/>
          </p:cNvSpPr>
          <p:nvPr/>
        </p:nvSpPr>
        <p:spPr bwMode="auto">
          <a:xfrm>
            <a:off x="6218238" y="5000625"/>
            <a:ext cx="2173287" cy="1079500"/>
          </a:xfrm>
          <a:prstGeom prst="rect">
            <a:avLst/>
          </a:prstGeom>
          <a:noFill/>
          <a:ln w="9525">
            <a:solidFill>
              <a:schemeClr val="tx1"/>
            </a:solidFill>
            <a:miter lim="800000"/>
            <a:headEnd/>
            <a:tailEnd/>
          </a:ln>
        </p:spPr>
        <p:txBody>
          <a:bodyPr wrap="none">
            <a:spAutoFit/>
          </a:bodyPr>
          <a:lstStyle/>
          <a:p>
            <a:pPr>
              <a:buFontTx/>
              <a:buChar char="•"/>
            </a:pPr>
            <a:r>
              <a:rPr lang="en-US" sz="1600" i="1" dirty="0"/>
              <a:t>Fossil fuel reduction</a:t>
            </a:r>
            <a:r>
              <a:rPr lang="en-US" sz="1600" dirty="0"/>
              <a:t> </a:t>
            </a:r>
          </a:p>
          <a:p>
            <a:pPr>
              <a:buFontTx/>
              <a:buChar char="•"/>
            </a:pPr>
            <a:r>
              <a:rPr lang="en-US" sz="1600" i="1" dirty="0"/>
              <a:t>Habitat conservation</a:t>
            </a:r>
            <a:r>
              <a:rPr lang="en-US" sz="1600" dirty="0"/>
              <a:t> </a:t>
            </a:r>
          </a:p>
          <a:p>
            <a:pPr>
              <a:buFontTx/>
              <a:buChar char="•"/>
            </a:pPr>
            <a:r>
              <a:rPr lang="en-US" sz="1600" i="1" dirty="0"/>
              <a:t>Food web activity</a:t>
            </a:r>
          </a:p>
          <a:p>
            <a:pPr>
              <a:buFontTx/>
              <a:buChar char="•"/>
            </a:pPr>
            <a:r>
              <a:rPr lang="en-US" sz="1600" i="1" dirty="0"/>
              <a:t>Soil structure</a:t>
            </a:r>
          </a:p>
        </p:txBody>
      </p:sp>
      <p:sp>
        <p:nvSpPr>
          <p:cNvPr id="25608" name="TextBox 8"/>
          <p:cNvSpPr txBox="1">
            <a:spLocks noChangeArrowheads="1"/>
          </p:cNvSpPr>
          <p:nvPr/>
        </p:nvSpPr>
        <p:spPr bwMode="auto">
          <a:xfrm>
            <a:off x="5791200" y="228600"/>
            <a:ext cx="3121025" cy="369888"/>
          </a:xfrm>
          <a:prstGeom prst="rect">
            <a:avLst/>
          </a:prstGeom>
          <a:solidFill>
            <a:srgbClr val="FFFF00"/>
          </a:solidFill>
          <a:ln w="9525">
            <a:solidFill>
              <a:srgbClr val="0070C0"/>
            </a:solidFill>
            <a:miter lim="800000"/>
            <a:headEnd/>
            <a:tailEnd/>
          </a:ln>
        </p:spPr>
        <p:txBody>
          <a:bodyPr wrap="none">
            <a:spAutoFit/>
          </a:bodyPr>
          <a:lstStyle/>
          <a:p>
            <a:r>
              <a:rPr lang="en-US"/>
              <a:t>Feeding the Amplifiable Prey</a:t>
            </a:r>
          </a:p>
        </p:txBody>
      </p:sp>
      <p:sp>
        <p:nvSpPr>
          <p:cNvPr id="9" name="Right Arrow 8"/>
          <p:cNvSpPr/>
          <p:nvPr/>
        </p:nvSpPr>
        <p:spPr>
          <a:xfrm>
            <a:off x="2133600" y="838200"/>
            <a:ext cx="838200" cy="1524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flipH="1">
            <a:off x="6172200" y="6172200"/>
            <a:ext cx="990600" cy="152400"/>
          </a:xfrm>
          <a:prstGeom prst="rightArrow">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0" y="0"/>
            <a:ext cx="9144000" cy="6858000"/>
            <a:chOff x="0" y="0"/>
            <a:chExt cx="5760" cy="4320"/>
          </a:xfrm>
        </p:grpSpPr>
        <p:pic>
          <p:nvPicPr>
            <p:cNvPr id="25623" name="Picture 23" descr="foofweb.jpg"/>
            <p:cNvPicPr>
              <a:picLocks noChangeAspect="1"/>
            </p:cNvPicPr>
            <p:nvPr/>
          </p:nvPicPr>
          <p:blipFill>
            <a:blip r:embed="rId2" cstate="print"/>
            <a:srcRect l="6667" r="9167" b="5556"/>
            <a:stretch>
              <a:fillRect/>
            </a:stretch>
          </p:blipFill>
          <p:spPr bwMode="auto">
            <a:xfrm>
              <a:off x="0" y="0"/>
              <a:ext cx="5760" cy="4320"/>
            </a:xfrm>
            <a:prstGeom prst="rect">
              <a:avLst/>
            </a:prstGeom>
            <a:noFill/>
            <a:ln w="9525">
              <a:noFill/>
              <a:miter lim="800000"/>
              <a:headEnd/>
              <a:tailEnd/>
            </a:ln>
          </p:spPr>
        </p:pic>
        <p:grpSp>
          <p:nvGrpSpPr>
            <p:cNvPr id="25624" name="Group 24"/>
            <p:cNvGrpSpPr>
              <a:grpSpLocks/>
            </p:cNvGrpSpPr>
            <p:nvPr/>
          </p:nvGrpSpPr>
          <p:grpSpPr bwMode="auto">
            <a:xfrm>
              <a:off x="1632" y="45"/>
              <a:ext cx="3481" cy="1005"/>
              <a:chOff x="2590800" y="71735"/>
              <a:chExt cx="5525534" cy="1594485"/>
            </a:xfrm>
          </p:grpSpPr>
          <p:sp>
            <p:nvSpPr>
              <p:cNvPr id="25626" name="TextBox 17"/>
              <p:cNvSpPr txBox="1">
                <a:spLocks noChangeArrowheads="1"/>
              </p:cNvSpPr>
              <p:nvPr/>
            </p:nvSpPr>
            <p:spPr bwMode="auto">
              <a:xfrm>
                <a:off x="2590800" y="457200"/>
                <a:ext cx="1239442" cy="523220"/>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a:solidFill>
                      <a:srgbClr val="002060"/>
                    </a:solidFill>
                  </a:rPr>
                  <a:t>Plant-feeding</a:t>
                </a:r>
              </a:p>
              <a:p>
                <a:pPr algn="ctr"/>
                <a:r>
                  <a:rPr lang="en-US" sz="1400">
                    <a:solidFill>
                      <a:srgbClr val="002060"/>
                    </a:solidFill>
                  </a:rPr>
                  <a:t>nematodes</a:t>
                </a:r>
              </a:p>
            </p:txBody>
          </p:sp>
          <p:sp>
            <p:nvSpPr>
              <p:cNvPr id="25627" name="TextBox 18"/>
              <p:cNvSpPr txBox="1">
                <a:spLocks noChangeArrowheads="1"/>
              </p:cNvSpPr>
              <p:nvPr/>
            </p:nvSpPr>
            <p:spPr bwMode="auto">
              <a:xfrm>
                <a:off x="3990477" y="71735"/>
                <a:ext cx="1426994" cy="523220"/>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a:solidFill>
                      <a:srgbClr val="002060"/>
                    </a:solidFill>
                  </a:rPr>
                  <a:t>Fungus-feeding</a:t>
                </a:r>
              </a:p>
              <a:p>
                <a:pPr algn="ctr"/>
                <a:r>
                  <a:rPr lang="en-US" sz="1400">
                    <a:solidFill>
                      <a:srgbClr val="002060"/>
                    </a:solidFill>
                  </a:rPr>
                  <a:t>nematodes</a:t>
                </a:r>
              </a:p>
            </p:txBody>
          </p:sp>
          <p:sp>
            <p:nvSpPr>
              <p:cNvPr id="25628" name="TextBox 19"/>
              <p:cNvSpPr txBox="1">
                <a:spLocks noChangeArrowheads="1"/>
              </p:cNvSpPr>
              <p:nvPr/>
            </p:nvSpPr>
            <p:spPr bwMode="auto">
              <a:xfrm>
                <a:off x="3947997" y="605135"/>
                <a:ext cx="1487908" cy="523220"/>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a:solidFill>
                      <a:srgbClr val="002060"/>
                    </a:solidFill>
                  </a:rPr>
                  <a:t>Bacteria-feeding</a:t>
                </a:r>
              </a:p>
              <a:p>
                <a:pPr algn="ctr"/>
                <a:r>
                  <a:rPr lang="en-US" sz="1400">
                    <a:solidFill>
                      <a:srgbClr val="002060"/>
                    </a:solidFill>
                  </a:rPr>
                  <a:t>nematodes</a:t>
                </a:r>
              </a:p>
            </p:txBody>
          </p:sp>
          <p:sp>
            <p:nvSpPr>
              <p:cNvPr id="25629" name="TextBox 20"/>
              <p:cNvSpPr txBox="1">
                <a:spLocks noChangeArrowheads="1"/>
              </p:cNvSpPr>
              <p:nvPr/>
            </p:nvSpPr>
            <p:spPr bwMode="auto">
              <a:xfrm>
                <a:off x="6400800" y="71735"/>
                <a:ext cx="1715534" cy="523220"/>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a:solidFill>
                      <a:srgbClr val="002060"/>
                    </a:solidFill>
                  </a:rPr>
                  <a:t>Generalist predator</a:t>
                </a:r>
              </a:p>
              <a:p>
                <a:pPr algn="ctr"/>
                <a:r>
                  <a:rPr lang="en-US" sz="1400">
                    <a:solidFill>
                      <a:srgbClr val="002060"/>
                    </a:solidFill>
                  </a:rPr>
                  <a:t>nematodes</a:t>
                </a:r>
              </a:p>
            </p:txBody>
          </p:sp>
          <p:sp>
            <p:nvSpPr>
              <p:cNvPr id="25630" name="TextBox 21"/>
              <p:cNvSpPr txBox="1">
                <a:spLocks noChangeArrowheads="1"/>
              </p:cNvSpPr>
              <p:nvPr/>
            </p:nvSpPr>
            <p:spPr bwMode="auto">
              <a:xfrm>
                <a:off x="6422441" y="605135"/>
                <a:ext cx="1667444" cy="523220"/>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a:solidFill>
                      <a:srgbClr val="002060"/>
                    </a:solidFill>
                  </a:rPr>
                  <a:t>Specialist predator</a:t>
                </a:r>
              </a:p>
              <a:p>
                <a:pPr algn="ctr"/>
                <a:r>
                  <a:rPr lang="en-US" sz="1400">
                    <a:solidFill>
                      <a:srgbClr val="002060"/>
                    </a:solidFill>
                  </a:rPr>
                  <a:t>nematodes</a:t>
                </a:r>
              </a:p>
            </p:txBody>
          </p:sp>
          <p:sp>
            <p:nvSpPr>
              <p:cNvPr id="25631" name="TextBox 22"/>
              <p:cNvSpPr txBox="1">
                <a:spLocks noChangeArrowheads="1"/>
              </p:cNvSpPr>
              <p:nvPr/>
            </p:nvSpPr>
            <p:spPr bwMode="auto">
              <a:xfrm>
                <a:off x="3939181" y="1143000"/>
                <a:ext cx="1547219" cy="523220"/>
              </a:xfrm>
              <a:prstGeom prst="rect">
                <a:avLst/>
              </a:prstGeom>
              <a:solidFill>
                <a:srgbClr val="FFFF00"/>
              </a:solidFill>
              <a:ln w="9525">
                <a:solidFill>
                  <a:srgbClr val="0070C0"/>
                </a:solidFill>
                <a:miter lim="800000"/>
                <a:headEnd/>
                <a:tailEnd/>
              </a:ln>
            </p:spPr>
            <p:txBody>
              <a:bodyPr wrap="none" anchor="ctr">
                <a:spAutoFit/>
              </a:bodyPr>
              <a:lstStyle/>
              <a:p>
                <a:pPr algn="ctr"/>
                <a:r>
                  <a:rPr lang="en-US" sz="1400">
                    <a:solidFill>
                      <a:srgbClr val="002060"/>
                    </a:solidFill>
                  </a:rPr>
                  <a:t>Protozoa-feeding</a:t>
                </a:r>
              </a:p>
              <a:p>
                <a:pPr algn="ctr"/>
                <a:r>
                  <a:rPr lang="en-US" sz="1400">
                    <a:solidFill>
                      <a:srgbClr val="002060"/>
                    </a:solidFill>
                  </a:rPr>
                  <a:t>nematodes</a:t>
                </a:r>
              </a:p>
            </p:txBody>
          </p:sp>
        </p:grpSp>
        <p:sp>
          <p:nvSpPr>
            <p:cNvPr id="25625" name="TextBox 22">
              <a:hlinkClick r:id="" action="ppaction://noaction" highlightClick="1"/>
            </p:cNvPr>
            <p:cNvSpPr txBox="1">
              <a:spLocks noChangeArrowheads="1"/>
            </p:cNvSpPr>
            <p:nvPr/>
          </p:nvSpPr>
          <p:spPr bwMode="auto">
            <a:xfrm>
              <a:off x="1139" y="2976"/>
              <a:ext cx="4554" cy="371"/>
            </a:xfrm>
            <a:prstGeom prst="rect">
              <a:avLst/>
            </a:prstGeom>
            <a:solidFill>
              <a:srgbClr val="FFFF00">
                <a:alpha val="92155"/>
              </a:srgbClr>
            </a:solidFill>
            <a:ln w="9525">
              <a:solidFill>
                <a:schemeClr val="tx1"/>
              </a:solidFill>
              <a:miter lim="800000"/>
              <a:headEnd/>
              <a:tailEnd/>
            </a:ln>
          </p:spPr>
          <p:txBody>
            <a:bodyPr wrap="none">
              <a:spAutoFit/>
            </a:bodyPr>
            <a:lstStyle/>
            <a:p>
              <a:pPr algn="ctr"/>
              <a:r>
                <a:rPr lang="en-US" sz="3200"/>
                <a:t>     Nematodes at each trophic level      </a:t>
              </a:r>
            </a:p>
          </p:txBody>
        </p:sp>
      </p:grpSp>
      <p:grpSp>
        <p:nvGrpSpPr>
          <p:cNvPr id="4" name="Group 20"/>
          <p:cNvGrpSpPr>
            <a:grpSpLocks/>
          </p:cNvGrpSpPr>
          <p:nvPr/>
        </p:nvGrpSpPr>
        <p:grpSpPr bwMode="auto">
          <a:xfrm>
            <a:off x="274638" y="304800"/>
            <a:ext cx="8869362" cy="6324600"/>
            <a:chOff x="173" y="192"/>
            <a:chExt cx="5587" cy="3984"/>
          </a:xfrm>
        </p:grpSpPr>
        <p:grpSp>
          <p:nvGrpSpPr>
            <p:cNvPr id="25604" name="Group 2"/>
            <p:cNvGrpSpPr>
              <a:grpSpLocks/>
            </p:cNvGrpSpPr>
            <p:nvPr/>
          </p:nvGrpSpPr>
          <p:grpSpPr bwMode="auto">
            <a:xfrm>
              <a:off x="173" y="192"/>
              <a:ext cx="5344" cy="3951"/>
              <a:chOff x="173" y="224"/>
              <a:chExt cx="5344" cy="3951"/>
            </a:xfrm>
          </p:grpSpPr>
          <p:sp>
            <p:nvSpPr>
              <p:cNvPr id="25612" name="Text Box 3"/>
              <p:cNvSpPr txBox="1">
                <a:spLocks noChangeArrowheads="1"/>
              </p:cNvSpPr>
              <p:nvPr/>
            </p:nvSpPr>
            <p:spPr bwMode="auto">
              <a:xfrm>
                <a:off x="269" y="713"/>
                <a:ext cx="1775" cy="2378"/>
              </a:xfrm>
              <a:prstGeom prst="rect">
                <a:avLst/>
              </a:prstGeom>
              <a:solidFill>
                <a:srgbClr val="FFFF99"/>
              </a:solidFill>
              <a:ln w="25400">
                <a:solidFill>
                  <a:schemeClr val="accent2"/>
                </a:solidFill>
                <a:miter lim="800000"/>
                <a:headEnd/>
                <a:tailEnd/>
              </a:ln>
            </p:spPr>
            <p:txBody>
              <a:bodyPr anchor="ctr">
                <a:spAutoFit/>
              </a:bodyPr>
              <a:lstStyle/>
              <a:p>
                <a:pPr algn="ctr"/>
                <a:r>
                  <a:rPr lang="en-US" sz="2400" i="1"/>
                  <a:t>Rhabditidae</a:t>
                </a:r>
              </a:p>
              <a:p>
                <a:pPr algn="ctr"/>
                <a:r>
                  <a:rPr lang="en-US" sz="2400" i="1"/>
                  <a:t>Panagrolaimidae</a:t>
                </a:r>
              </a:p>
              <a:p>
                <a:pPr algn="ctr"/>
                <a:r>
                  <a:rPr lang="en-US" sz="2400" i="1"/>
                  <a:t>etc.</a:t>
                </a:r>
                <a:endParaRPr lang="en-US" sz="2400" b="1"/>
              </a:p>
              <a:p>
                <a:endParaRPr lang="en-US" sz="2400" b="1"/>
              </a:p>
              <a:p>
                <a:pPr>
                  <a:buFont typeface="Symbol" pitchFamily="18" charset="2"/>
                  <a:buChar char="¨"/>
                </a:pPr>
                <a:r>
                  <a:rPr lang="en-US"/>
                  <a:t>Short lifecycle</a:t>
                </a:r>
              </a:p>
              <a:p>
                <a:pPr>
                  <a:buFont typeface="Symbol" pitchFamily="18" charset="2"/>
                  <a:buChar char="¨"/>
                </a:pPr>
                <a:r>
                  <a:rPr lang="en-US"/>
                  <a:t>Small/ Mod. body size</a:t>
                </a:r>
              </a:p>
              <a:p>
                <a:pPr>
                  <a:buFont typeface="Symbol" pitchFamily="18" charset="2"/>
                  <a:buChar char="¨"/>
                </a:pPr>
                <a:r>
                  <a:rPr lang="en-US"/>
                  <a:t>High fecundity</a:t>
                </a:r>
              </a:p>
              <a:p>
                <a:pPr>
                  <a:buFont typeface="Symbol" pitchFamily="18" charset="2"/>
                  <a:buChar char="¨"/>
                </a:pPr>
                <a:r>
                  <a:rPr lang="en-US"/>
                  <a:t>Small eggs</a:t>
                </a:r>
              </a:p>
              <a:p>
                <a:pPr>
                  <a:buFont typeface="Symbol" pitchFamily="18" charset="2"/>
                  <a:buChar char="¨"/>
                </a:pPr>
                <a:r>
                  <a:rPr lang="en-US"/>
                  <a:t>Dauer stages</a:t>
                </a:r>
              </a:p>
              <a:p>
                <a:pPr>
                  <a:buFont typeface="Symbol" pitchFamily="18" charset="2"/>
                  <a:buChar char="¨"/>
                </a:pPr>
                <a:r>
                  <a:rPr lang="en-US"/>
                  <a:t>Wide amplitude</a:t>
                </a:r>
              </a:p>
              <a:p>
                <a:pPr>
                  <a:buFont typeface="Symbol" pitchFamily="18" charset="2"/>
                  <a:buChar char="¨"/>
                </a:pPr>
                <a:r>
                  <a:rPr lang="en-US"/>
                  <a:t>Opportunists</a:t>
                </a:r>
              </a:p>
              <a:p>
                <a:pPr>
                  <a:buFont typeface="Symbol" pitchFamily="18" charset="2"/>
                  <a:buChar char="¨"/>
                </a:pPr>
                <a:r>
                  <a:rPr lang="en-US"/>
                  <a:t>Disturbed conditions</a:t>
                </a:r>
                <a:endParaRPr lang="en-US" sz="2400" b="1"/>
              </a:p>
            </p:txBody>
          </p:sp>
          <p:sp>
            <p:nvSpPr>
              <p:cNvPr id="25613" name="Text Box 4"/>
              <p:cNvSpPr txBox="1">
                <a:spLocks noChangeArrowheads="1"/>
              </p:cNvSpPr>
              <p:nvPr/>
            </p:nvSpPr>
            <p:spPr bwMode="auto">
              <a:xfrm>
                <a:off x="3653" y="727"/>
                <a:ext cx="1775" cy="2205"/>
              </a:xfrm>
              <a:prstGeom prst="rect">
                <a:avLst/>
              </a:prstGeom>
              <a:solidFill>
                <a:srgbClr val="FFFF99"/>
              </a:solidFill>
              <a:ln w="25400">
                <a:solidFill>
                  <a:srgbClr val="993366"/>
                </a:solidFill>
                <a:miter lim="800000"/>
                <a:headEnd/>
                <a:tailEnd/>
              </a:ln>
            </p:spPr>
            <p:txBody>
              <a:bodyPr anchor="ctr">
                <a:spAutoFit/>
              </a:bodyPr>
              <a:lstStyle/>
              <a:p>
                <a:pPr algn="ctr"/>
                <a:r>
                  <a:rPr lang="en-US" sz="2400" i="1"/>
                  <a:t>Aporcelaimidae</a:t>
                </a:r>
              </a:p>
              <a:p>
                <a:pPr algn="ctr"/>
                <a:r>
                  <a:rPr lang="en-US" sz="2400" i="1"/>
                  <a:t>Nygolaimidae</a:t>
                </a:r>
              </a:p>
              <a:p>
                <a:pPr algn="ctr"/>
                <a:r>
                  <a:rPr lang="en-US" sz="2400" i="1"/>
                  <a:t>etc.</a:t>
                </a:r>
                <a:endParaRPr lang="en-US" sz="2400" b="1"/>
              </a:p>
              <a:p>
                <a:endParaRPr lang="en-US" sz="2400" b="1"/>
              </a:p>
              <a:p>
                <a:pPr>
                  <a:buFont typeface="Symbol" pitchFamily="18" charset="2"/>
                  <a:buChar char="¨"/>
                </a:pPr>
                <a:r>
                  <a:rPr lang="en-US"/>
                  <a:t>Long lifecycle</a:t>
                </a:r>
              </a:p>
              <a:p>
                <a:pPr>
                  <a:buFont typeface="Symbol" pitchFamily="18" charset="2"/>
                  <a:buChar char="¨"/>
                </a:pPr>
                <a:r>
                  <a:rPr lang="en-US"/>
                  <a:t>Large body size</a:t>
                </a:r>
              </a:p>
              <a:p>
                <a:pPr>
                  <a:buFont typeface="Symbol" pitchFamily="18" charset="2"/>
                  <a:buChar char="¨"/>
                </a:pPr>
                <a:r>
                  <a:rPr lang="en-US"/>
                  <a:t>Low fecundity</a:t>
                </a:r>
              </a:p>
              <a:p>
                <a:pPr>
                  <a:buFont typeface="Symbol" pitchFamily="18" charset="2"/>
                  <a:buChar char="¨"/>
                </a:pPr>
                <a:r>
                  <a:rPr lang="en-US"/>
                  <a:t>Large eggs</a:t>
                </a:r>
              </a:p>
              <a:p>
                <a:pPr>
                  <a:buFont typeface="Symbol" pitchFamily="18" charset="2"/>
                  <a:buChar char="¨"/>
                </a:pPr>
                <a:r>
                  <a:rPr lang="en-US"/>
                  <a:t>Stress intolerant</a:t>
                </a:r>
              </a:p>
              <a:p>
                <a:pPr>
                  <a:buFont typeface="Symbol" pitchFamily="18" charset="2"/>
                  <a:buChar char="¨"/>
                </a:pPr>
                <a:r>
                  <a:rPr lang="en-US"/>
                  <a:t>Narrow amplitude</a:t>
                </a:r>
              </a:p>
              <a:p>
                <a:pPr>
                  <a:buFont typeface="Symbol" pitchFamily="18" charset="2"/>
                  <a:buChar char="¨"/>
                </a:pPr>
                <a:r>
                  <a:rPr lang="en-US"/>
                  <a:t>Undisturbed conditions</a:t>
                </a:r>
                <a:endParaRPr lang="en-US" b="1"/>
              </a:p>
            </p:txBody>
          </p:sp>
          <p:sp>
            <p:nvSpPr>
              <p:cNvPr id="25614" name="Rectangle 5"/>
              <p:cNvSpPr>
                <a:spLocks noChangeArrowheads="1"/>
              </p:cNvSpPr>
              <p:nvPr/>
            </p:nvSpPr>
            <p:spPr bwMode="auto">
              <a:xfrm>
                <a:off x="648" y="1020"/>
                <a:ext cx="1752" cy="1896"/>
              </a:xfrm>
              <a:prstGeom prst="rect">
                <a:avLst/>
              </a:prstGeom>
              <a:noFill/>
              <a:ln w="12700">
                <a:solidFill>
                  <a:schemeClr val="tx1"/>
                </a:solidFill>
                <a:prstDash val="dash"/>
                <a:miter lim="800000"/>
                <a:headEnd/>
                <a:tailEnd/>
              </a:ln>
            </p:spPr>
            <p:txBody>
              <a:bodyPr wrap="none" anchor="ctr"/>
              <a:lstStyle/>
              <a:p>
                <a:pPr algn="ctr"/>
                <a:endParaRPr lang="en-US" sz="2400" b="1"/>
              </a:p>
            </p:txBody>
          </p:sp>
          <p:sp>
            <p:nvSpPr>
              <p:cNvPr id="25615" name="Rectangle 6"/>
              <p:cNvSpPr>
                <a:spLocks noChangeArrowheads="1"/>
              </p:cNvSpPr>
              <p:nvPr/>
            </p:nvSpPr>
            <p:spPr bwMode="auto">
              <a:xfrm>
                <a:off x="2616" y="1464"/>
                <a:ext cx="1752" cy="1896"/>
              </a:xfrm>
              <a:prstGeom prst="rect">
                <a:avLst/>
              </a:prstGeom>
              <a:noFill/>
              <a:ln w="12700">
                <a:solidFill>
                  <a:schemeClr val="tx1"/>
                </a:solidFill>
                <a:prstDash val="dash"/>
                <a:miter lim="800000"/>
                <a:headEnd/>
                <a:tailEnd/>
              </a:ln>
            </p:spPr>
            <p:txBody>
              <a:bodyPr wrap="none" anchor="ctr"/>
              <a:lstStyle/>
              <a:p>
                <a:pPr algn="ctr"/>
                <a:endParaRPr lang="en-US" sz="2400" b="1"/>
              </a:p>
            </p:txBody>
          </p:sp>
          <p:sp>
            <p:nvSpPr>
              <p:cNvPr id="25616" name="Rectangle 7"/>
              <p:cNvSpPr>
                <a:spLocks noChangeArrowheads="1"/>
              </p:cNvSpPr>
              <p:nvPr/>
            </p:nvSpPr>
            <p:spPr bwMode="auto">
              <a:xfrm>
                <a:off x="3156" y="1032"/>
                <a:ext cx="1752" cy="1896"/>
              </a:xfrm>
              <a:prstGeom prst="rect">
                <a:avLst/>
              </a:prstGeom>
              <a:noFill/>
              <a:ln w="12700">
                <a:solidFill>
                  <a:schemeClr val="tx1"/>
                </a:solidFill>
                <a:prstDash val="dash"/>
                <a:miter lim="800000"/>
                <a:headEnd/>
                <a:tailEnd/>
              </a:ln>
            </p:spPr>
            <p:txBody>
              <a:bodyPr wrap="none" anchor="ctr"/>
              <a:lstStyle/>
              <a:p>
                <a:pPr algn="ctr"/>
                <a:endParaRPr lang="en-US" sz="2400" b="1"/>
              </a:p>
            </p:txBody>
          </p:sp>
          <p:sp>
            <p:nvSpPr>
              <p:cNvPr id="25617" name="Text Box 8"/>
              <p:cNvSpPr txBox="1">
                <a:spLocks noChangeArrowheads="1"/>
              </p:cNvSpPr>
              <p:nvPr/>
            </p:nvSpPr>
            <p:spPr bwMode="auto">
              <a:xfrm>
                <a:off x="173" y="224"/>
                <a:ext cx="2150" cy="296"/>
              </a:xfrm>
              <a:prstGeom prst="rect">
                <a:avLst/>
              </a:prstGeom>
              <a:solidFill>
                <a:srgbClr val="CCFFFF"/>
              </a:solidFill>
              <a:ln w="12700">
                <a:solidFill>
                  <a:schemeClr val="tx1"/>
                </a:solidFill>
                <a:miter lim="800000"/>
                <a:headEnd/>
                <a:tailEnd/>
              </a:ln>
            </p:spPr>
            <p:txBody>
              <a:bodyPr wrap="none" anchor="ctr">
                <a:spAutoFit/>
              </a:bodyPr>
              <a:lstStyle/>
              <a:p>
                <a:r>
                  <a:rPr lang="en-US" sz="2400" b="1"/>
                  <a:t>Enrichment Indicators</a:t>
                </a:r>
              </a:p>
            </p:txBody>
          </p:sp>
          <p:sp>
            <p:nvSpPr>
              <p:cNvPr id="25618" name="Text Box 9"/>
              <p:cNvSpPr txBox="1">
                <a:spLocks noChangeArrowheads="1"/>
              </p:cNvSpPr>
              <p:nvPr/>
            </p:nvSpPr>
            <p:spPr bwMode="auto">
              <a:xfrm>
                <a:off x="3569" y="260"/>
                <a:ext cx="1948" cy="296"/>
              </a:xfrm>
              <a:prstGeom prst="rect">
                <a:avLst/>
              </a:prstGeom>
              <a:solidFill>
                <a:srgbClr val="CCFFFF"/>
              </a:solidFill>
              <a:ln w="12700">
                <a:solidFill>
                  <a:schemeClr val="tx1"/>
                </a:solidFill>
                <a:miter lim="800000"/>
                <a:headEnd/>
                <a:tailEnd/>
              </a:ln>
            </p:spPr>
            <p:txBody>
              <a:bodyPr wrap="none" anchor="ctr">
                <a:spAutoFit/>
              </a:bodyPr>
              <a:lstStyle/>
              <a:p>
                <a:r>
                  <a:rPr lang="en-US" sz="2400" b="1"/>
                  <a:t>Structure Indicators</a:t>
                </a:r>
              </a:p>
            </p:txBody>
          </p:sp>
          <p:sp>
            <p:nvSpPr>
              <p:cNvPr id="25619" name="Text Box 10"/>
              <p:cNvSpPr txBox="1">
                <a:spLocks noChangeArrowheads="1"/>
              </p:cNvSpPr>
              <p:nvPr/>
            </p:nvSpPr>
            <p:spPr bwMode="auto">
              <a:xfrm>
                <a:off x="1877" y="2316"/>
                <a:ext cx="1775" cy="1859"/>
              </a:xfrm>
              <a:prstGeom prst="rect">
                <a:avLst/>
              </a:prstGeom>
              <a:solidFill>
                <a:srgbClr val="FFFF99"/>
              </a:solidFill>
              <a:ln w="25400">
                <a:solidFill>
                  <a:srgbClr val="FC0128"/>
                </a:solidFill>
                <a:miter lim="800000"/>
                <a:headEnd/>
                <a:tailEnd/>
              </a:ln>
            </p:spPr>
            <p:txBody>
              <a:bodyPr anchor="ctr">
                <a:spAutoFit/>
              </a:bodyPr>
              <a:lstStyle/>
              <a:p>
                <a:pPr algn="ctr"/>
                <a:r>
                  <a:rPr lang="en-US" sz="2400" i="1"/>
                  <a:t>Cephalobidae</a:t>
                </a:r>
              </a:p>
              <a:p>
                <a:pPr algn="ctr"/>
                <a:r>
                  <a:rPr lang="en-US" sz="2400" i="1"/>
                  <a:t>Aphelenchidae, etc.</a:t>
                </a:r>
                <a:endParaRPr lang="en-US" sz="2400" b="1"/>
              </a:p>
              <a:p>
                <a:endParaRPr lang="en-US" sz="2400" b="1"/>
              </a:p>
              <a:p>
                <a:pPr>
                  <a:buFont typeface="Symbol" pitchFamily="18" charset="2"/>
                  <a:buChar char="¨"/>
                </a:pPr>
                <a:r>
                  <a:rPr lang="en-US"/>
                  <a:t>Moderate lifecycle</a:t>
                </a:r>
              </a:p>
              <a:p>
                <a:pPr>
                  <a:buFont typeface="Symbol" pitchFamily="18" charset="2"/>
                  <a:buChar char="¨"/>
                </a:pPr>
                <a:r>
                  <a:rPr lang="en-US"/>
                  <a:t>Small body size</a:t>
                </a:r>
              </a:p>
              <a:p>
                <a:pPr>
                  <a:buFont typeface="Symbol" pitchFamily="18" charset="2"/>
                  <a:buChar char="¨"/>
                </a:pPr>
                <a:r>
                  <a:rPr lang="en-US"/>
                  <a:t>Stress tolerant</a:t>
                </a:r>
              </a:p>
              <a:p>
                <a:pPr>
                  <a:buFont typeface="Symbol" pitchFamily="18" charset="2"/>
                  <a:buChar char="¨"/>
                </a:pPr>
                <a:r>
                  <a:rPr lang="en-US"/>
                  <a:t>Feeding adaptations</a:t>
                </a:r>
              </a:p>
              <a:p>
                <a:pPr>
                  <a:buFont typeface="Symbol" pitchFamily="18" charset="2"/>
                  <a:buChar char="¨"/>
                </a:pPr>
                <a:r>
                  <a:rPr lang="en-US"/>
                  <a:t>Present in all soils</a:t>
                </a:r>
                <a:endParaRPr lang="en-US" b="1"/>
              </a:p>
            </p:txBody>
          </p:sp>
          <p:sp>
            <p:nvSpPr>
              <p:cNvPr id="25620" name="Line 11"/>
              <p:cNvSpPr>
                <a:spLocks noChangeShapeType="1"/>
              </p:cNvSpPr>
              <p:nvPr/>
            </p:nvSpPr>
            <p:spPr bwMode="auto">
              <a:xfrm flipV="1">
                <a:off x="2784" y="600"/>
                <a:ext cx="1656" cy="1296"/>
              </a:xfrm>
              <a:prstGeom prst="line">
                <a:avLst/>
              </a:prstGeom>
              <a:noFill/>
              <a:ln w="25400">
                <a:solidFill>
                  <a:schemeClr val="tx1"/>
                </a:solidFill>
                <a:round/>
                <a:headEnd/>
                <a:tailEnd type="stealth" w="lg" len="med"/>
              </a:ln>
            </p:spPr>
            <p:txBody>
              <a:bodyPr wrap="none" anchor="ctr"/>
              <a:lstStyle/>
              <a:p>
                <a:endParaRPr lang="en-US"/>
              </a:p>
            </p:txBody>
          </p:sp>
          <p:sp>
            <p:nvSpPr>
              <p:cNvPr id="25621" name="Text Box 12"/>
              <p:cNvSpPr txBox="1">
                <a:spLocks noChangeArrowheads="1"/>
              </p:cNvSpPr>
              <p:nvPr/>
            </p:nvSpPr>
            <p:spPr bwMode="auto">
              <a:xfrm>
                <a:off x="2148" y="1988"/>
                <a:ext cx="1255" cy="296"/>
              </a:xfrm>
              <a:prstGeom prst="rect">
                <a:avLst/>
              </a:prstGeom>
              <a:solidFill>
                <a:srgbClr val="CCFFFF"/>
              </a:solidFill>
              <a:ln w="12700">
                <a:solidFill>
                  <a:schemeClr val="tx1"/>
                </a:solidFill>
                <a:miter lim="800000"/>
                <a:headEnd/>
                <a:tailEnd/>
              </a:ln>
            </p:spPr>
            <p:txBody>
              <a:bodyPr wrap="none" anchor="ctr">
                <a:spAutoFit/>
              </a:bodyPr>
              <a:lstStyle/>
              <a:p>
                <a:pPr algn="ctr"/>
                <a:r>
                  <a:rPr lang="en-US" sz="2400" b="1"/>
                  <a:t>Basal Fauna</a:t>
                </a:r>
                <a:endParaRPr lang="en-US" sz="2400"/>
              </a:p>
            </p:txBody>
          </p:sp>
          <p:sp>
            <p:nvSpPr>
              <p:cNvPr id="25622" name="Line 13"/>
              <p:cNvSpPr>
                <a:spLocks noChangeShapeType="1"/>
              </p:cNvSpPr>
              <p:nvPr/>
            </p:nvSpPr>
            <p:spPr bwMode="auto">
              <a:xfrm flipH="1" flipV="1">
                <a:off x="1116" y="564"/>
                <a:ext cx="1668" cy="1332"/>
              </a:xfrm>
              <a:prstGeom prst="line">
                <a:avLst/>
              </a:prstGeom>
              <a:noFill/>
              <a:ln w="25400">
                <a:solidFill>
                  <a:schemeClr val="tx1"/>
                </a:solidFill>
                <a:round/>
                <a:headEnd/>
                <a:tailEnd type="stealth" w="lg" len="med"/>
              </a:ln>
            </p:spPr>
            <p:txBody>
              <a:bodyPr wrap="none" anchor="ctr"/>
              <a:lstStyle/>
              <a:p>
                <a:endParaRPr lang="en-US"/>
              </a:p>
            </p:txBody>
          </p:sp>
        </p:grpSp>
        <p:grpSp>
          <p:nvGrpSpPr>
            <p:cNvPr id="25605" name="Group 14"/>
            <p:cNvGrpSpPr>
              <a:grpSpLocks/>
            </p:cNvGrpSpPr>
            <p:nvPr/>
          </p:nvGrpSpPr>
          <p:grpSpPr bwMode="auto">
            <a:xfrm>
              <a:off x="1392" y="2736"/>
              <a:ext cx="2400" cy="1440"/>
              <a:chOff x="1536" y="3024"/>
              <a:chExt cx="2400" cy="1440"/>
            </a:xfrm>
          </p:grpSpPr>
          <p:pic>
            <p:nvPicPr>
              <p:cNvPr id="25610" name="Picture 15"/>
              <p:cNvPicPr>
                <a:picLocks noChangeAspect="1" noChangeArrowheads="1"/>
              </p:cNvPicPr>
              <p:nvPr/>
            </p:nvPicPr>
            <p:blipFill>
              <a:blip r:embed="rId3" cstate="print">
                <a:lum bright="6000"/>
              </a:blip>
              <a:srcRect/>
              <a:stretch>
                <a:fillRect/>
              </a:stretch>
            </p:blipFill>
            <p:spPr bwMode="auto">
              <a:xfrm rot="5400000">
                <a:off x="1390" y="3746"/>
                <a:ext cx="864" cy="572"/>
              </a:xfrm>
              <a:prstGeom prst="rect">
                <a:avLst/>
              </a:prstGeom>
              <a:noFill/>
              <a:ln w="12700">
                <a:noFill/>
                <a:miter lim="800000"/>
                <a:headEnd/>
                <a:tailEnd/>
              </a:ln>
            </p:spPr>
          </p:pic>
          <p:pic>
            <p:nvPicPr>
              <p:cNvPr id="25611" name="Picture 16"/>
              <p:cNvPicPr>
                <a:picLocks noChangeAspect="1" noChangeArrowheads="1"/>
              </p:cNvPicPr>
              <p:nvPr/>
            </p:nvPicPr>
            <p:blipFill>
              <a:blip r:embed="rId4" cstate="print"/>
              <a:srcRect/>
              <a:stretch>
                <a:fillRect/>
              </a:stretch>
            </p:blipFill>
            <p:spPr bwMode="auto">
              <a:xfrm>
                <a:off x="3072" y="3024"/>
                <a:ext cx="864" cy="704"/>
              </a:xfrm>
              <a:prstGeom prst="rect">
                <a:avLst/>
              </a:prstGeom>
              <a:noFill/>
              <a:ln w="12700">
                <a:noFill/>
                <a:miter lim="800000"/>
                <a:headEnd/>
                <a:tailEnd/>
              </a:ln>
            </p:spPr>
          </p:pic>
        </p:grpSp>
        <p:grpSp>
          <p:nvGrpSpPr>
            <p:cNvPr id="25606" name="Group 17"/>
            <p:cNvGrpSpPr>
              <a:grpSpLocks/>
            </p:cNvGrpSpPr>
            <p:nvPr/>
          </p:nvGrpSpPr>
          <p:grpSpPr bwMode="auto">
            <a:xfrm>
              <a:off x="4896" y="1152"/>
              <a:ext cx="864" cy="1390"/>
              <a:chOff x="5136" y="1358"/>
              <a:chExt cx="1044" cy="1552"/>
            </a:xfrm>
          </p:grpSpPr>
          <p:pic>
            <p:nvPicPr>
              <p:cNvPr id="25608" name="Picture 18"/>
              <p:cNvPicPr>
                <a:picLocks noChangeAspect="1" noChangeArrowheads="1"/>
              </p:cNvPicPr>
              <p:nvPr/>
            </p:nvPicPr>
            <p:blipFill>
              <a:blip r:embed="rId5" cstate="print">
                <a:lum bright="24000"/>
              </a:blip>
              <a:srcRect/>
              <a:stretch>
                <a:fillRect/>
              </a:stretch>
            </p:blipFill>
            <p:spPr bwMode="auto">
              <a:xfrm>
                <a:off x="5136" y="2141"/>
                <a:ext cx="1044" cy="769"/>
              </a:xfrm>
              <a:prstGeom prst="rect">
                <a:avLst/>
              </a:prstGeom>
              <a:noFill/>
              <a:ln w="12700">
                <a:noFill/>
                <a:miter lim="800000"/>
                <a:headEnd/>
                <a:tailEnd/>
              </a:ln>
            </p:spPr>
          </p:pic>
          <p:pic>
            <p:nvPicPr>
              <p:cNvPr id="25609" name="Picture 19" descr="Dorylaimus"/>
              <p:cNvPicPr>
                <a:picLocks noChangeAspect="1" noChangeArrowheads="1"/>
              </p:cNvPicPr>
              <p:nvPr/>
            </p:nvPicPr>
            <p:blipFill>
              <a:blip r:embed="rId6" cstate="print"/>
              <a:srcRect/>
              <a:stretch>
                <a:fillRect/>
              </a:stretch>
            </p:blipFill>
            <p:spPr bwMode="auto">
              <a:xfrm>
                <a:off x="5136" y="1358"/>
                <a:ext cx="1044" cy="783"/>
              </a:xfrm>
              <a:prstGeom prst="rect">
                <a:avLst/>
              </a:prstGeom>
              <a:noFill/>
              <a:ln w="9525">
                <a:noFill/>
                <a:miter lim="800000"/>
                <a:headEnd/>
                <a:tailEnd/>
              </a:ln>
            </p:spPr>
          </p:pic>
        </p:grpSp>
        <p:pic>
          <p:nvPicPr>
            <p:cNvPr id="25607" name="Picture 20" descr="cruznema"/>
            <p:cNvPicPr>
              <a:picLocks noChangeAspect="1" noChangeArrowheads="1"/>
            </p:cNvPicPr>
            <p:nvPr/>
          </p:nvPicPr>
          <p:blipFill>
            <a:blip r:embed="rId7" cstate="print"/>
            <a:srcRect/>
            <a:stretch>
              <a:fillRect/>
            </a:stretch>
          </p:blipFill>
          <p:spPr bwMode="auto">
            <a:xfrm>
              <a:off x="1344" y="1152"/>
              <a:ext cx="864" cy="556"/>
            </a:xfrm>
            <a:prstGeom prst="rect">
              <a:avLst/>
            </a:prstGeom>
            <a:noFill/>
            <a:ln w="19050">
              <a:solidFill>
                <a:srgbClr val="000000"/>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xit" presetSubtype="0" fill="hold" nodeType="withEffect">
                                  <p:stCondLst>
                                    <p:cond delay="0"/>
                                  </p:stCondLst>
                                  <p:childTnLst>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590800" y="1066800"/>
            <a:ext cx="5943600" cy="3276600"/>
          </a:xfrm>
          <a:prstGeom prst="parallelogram">
            <a:avLst>
              <a:gd name="adj" fmla="val 60994"/>
            </a:avLst>
          </a:prstGeom>
          <a:gradFill rotWithShape="0">
            <a:gsLst>
              <a:gs pos="0">
                <a:schemeClr val="accent1"/>
              </a:gs>
              <a:gs pos="100000">
                <a:srgbClr val="CC6600"/>
              </a:gs>
            </a:gsLst>
            <a:lin ang="2700000" scaled="1"/>
          </a:gradFill>
          <a:ln w="9525">
            <a:solidFill>
              <a:schemeClr val="tx1"/>
            </a:solidFill>
            <a:miter lim="800000"/>
            <a:headEnd/>
            <a:tailEnd/>
          </a:ln>
        </p:spPr>
        <p:txBody>
          <a:bodyPr wrap="none" anchor="ctr"/>
          <a:lstStyle/>
          <a:p>
            <a:pPr eaLnBrk="0" hangingPunct="0"/>
            <a:endParaRPr lang="en-US" sz="2800"/>
          </a:p>
        </p:txBody>
      </p:sp>
      <p:sp>
        <p:nvSpPr>
          <p:cNvPr id="28675" name="AutoShape 3"/>
          <p:cNvSpPr>
            <a:spLocks noChangeArrowheads="1"/>
          </p:cNvSpPr>
          <p:nvPr/>
        </p:nvSpPr>
        <p:spPr bwMode="auto">
          <a:xfrm rot="7296498">
            <a:off x="192881" y="2186782"/>
            <a:ext cx="4725987" cy="882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0">
            <a:gsLst>
              <a:gs pos="0">
                <a:srgbClr val="535600"/>
              </a:gs>
              <a:gs pos="100000">
                <a:srgbClr val="B3B900"/>
              </a:gs>
            </a:gsLst>
            <a:lin ang="5400000" scaled="1"/>
          </a:gradFill>
          <a:ln w="12700">
            <a:solidFill>
              <a:schemeClr val="tx1"/>
            </a:solidFill>
            <a:miter lim="800000"/>
            <a:headEnd/>
            <a:tailEnd/>
          </a:ln>
        </p:spPr>
        <p:txBody>
          <a:bodyPr wrap="none" anchor="ctr"/>
          <a:lstStyle/>
          <a:p>
            <a:endParaRPr lang="en-US"/>
          </a:p>
        </p:txBody>
      </p:sp>
      <p:sp>
        <p:nvSpPr>
          <p:cNvPr id="28676" name="AutoShape 4"/>
          <p:cNvSpPr>
            <a:spLocks noChangeArrowheads="1"/>
          </p:cNvSpPr>
          <p:nvPr/>
        </p:nvSpPr>
        <p:spPr bwMode="auto">
          <a:xfrm rot="3523702">
            <a:off x="477838" y="4219575"/>
            <a:ext cx="2546350" cy="11049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998 w 21600"/>
              <a:gd name="T13" fmla="*/ 3998 h 21600"/>
              <a:gd name="T14" fmla="*/ 17602 w 21600"/>
              <a:gd name="T15" fmla="*/ 17602 h 21600"/>
            </a:gdLst>
            <a:ahLst/>
            <a:cxnLst>
              <a:cxn ang="T8">
                <a:pos x="T0" y="T1"/>
              </a:cxn>
              <a:cxn ang="T9">
                <a:pos x="T2" y="T3"/>
              </a:cxn>
              <a:cxn ang="T10">
                <a:pos x="T4" y="T5"/>
              </a:cxn>
              <a:cxn ang="T11">
                <a:pos x="T6" y="T7"/>
              </a:cxn>
            </a:cxnLst>
            <a:rect l="T12" t="T13" r="T14" b="T15"/>
            <a:pathLst>
              <a:path w="21600" h="21600">
                <a:moveTo>
                  <a:pt x="0" y="0"/>
                </a:moveTo>
                <a:lnTo>
                  <a:pt x="4395" y="21600"/>
                </a:lnTo>
                <a:lnTo>
                  <a:pt x="17205" y="21600"/>
                </a:lnTo>
                <a:lnTo>
                  <a:pt x="21600" y="0"/>
                </a:lnTo>
                <a:close/>
              </a:path>
            </a:pathLst>
          </a:custGeom>
          <a:solidFill>
            <a:srgbClr val="FFFF00"/>
          </a:solidFill>
          <a:ln w="12700">
            <a:solidFill>
              <a:schemeClr val="tx1"/>
            </a:solidFill>
            <a:miter lim="800000"/>
            <a:headEnd/>
            <a:tailEnd/>
          </a:ln>
        </p:spPr>
        <p:txBody>
          <a:bodyPr rot="10800000" vert="eaVert" wrap="none" anchor="ctr"/>
          <a:lstStyle/>
          <a:p>
            <a:endParaRPr lang="en-US"/>
          </a:p>
        </p:txBody>
      </p:sp>
      <p:sp>
        <p:nvSpPr>
          <p:cNvPr id="28677" name="AutoShape 5"/>
          <p:cNvSpPr>
            <a:spLocks noChangeArrowheads="1"/>
          </p:cNvSpPr>
          <p:nvPr/>
        </p:nvSpPr>
        <p:spPr bwMode="auto">
          <a:xfrm rot="10800000">
            <a:off x="1668463" y="4745038"/>
            <a:ext cx="4991100" cy="958850"/>
          </a:xfrm>
          <a:prstGeom prst="parallelogram">
            <a:avLst>
              <a:gd name="adj" fmla="val 74489"/>
            </a:avLst>
          </a:prstGeom>
          <a:gradFill rotWithShape="0">
            <a:gsLst>
              <a:gs pos="0">
                <a:srgbClr val="FF9900"/>
              </a:gs>
              <a:gs pos="100000">
                <a:srgbClr val="764700"/>
              </a:gs>
            </a:gsLst>
            <a:lin ang="0" scaled="1"/>
          </a:gradFill>
          <a:ln w="12700">
            <a:solidFill>
              <a:schemeClr val="tx1"/>
            </a:solidFill>
            <a:miter lim="800000"/>
            <a:headEnd/>
            <a:tailEnd/>
          </a:ln>
        </p:spPr>
        <p:txBody>
          <a:bodyPr wrap="none" anchor="ctr"/>
          <a:lstStyle/>
          <a:p>
            <a:pPr eaLnBrk="0" hangingPunct="0"/>
            <a:endParaRPr lang="en-US" sz="2800"/>
          </a:p>
        </p:txBody>
      </p:sp>
      <p:sp>
        <p:nvSpPr>
          <p:cNvPr id="28678" name="Line 6"/>
          <p:cNvSpPr>
            <a:spLocks noChangeShapeType="1"/>
          </p:cNvSpPr>
          <p:nvPr/>
        </p:nvSpPr>
        <p:spPr bwMode="auto">
          <a:xfrm>
            <a:off x="1230313" y="3894138"/>
            <a:ext cx="787400" cy="1339850"/>
          </a:xfrm>
          <a:prstGeom prst="line">
            <a:avLst/>
          </a:prstGeom>
          <a:noFill/>
          <a:ln w="12700">
            <a:solidFill>
              <a:schemeClr val="tx1"/>
            </a:solidFill>
            <a:round/>
            <a:headEnd/>
            <a:tailEnd/>
          </a:ln>
        </p:spPr>
        <p:txBody>
          <a:bodyPr wrap="none" anchor="ctr"/>
          <a:lstStyle/>
          <a:p>
            <a:endParaRPr lang="en-US"/>
          </a:p>
        </p:txBody>
      </p:sp>
      <p:sp>
        <p:nvSpPr>
          <p:cNvPr id="28679" name="Line 7"/>
          <p:cNvSpPr>
            <a:spLocks noChangeShapeType="1"/>
          </p:cNvSpPr>
          <p:nvPr/>
        </p:nvSpPr>
        <p:spPr bwMode="auto">
          <a:xfrm>
            <a:off x="2030413" y="5237163"/>
            <a:ext cx="4257675" cy="6350"/>
          </a:xfrm>
          <a:prstGeom prst="line">
            <a:avLst/>
          </a:prstGeom>
          <a:noFill/>
          <a:ln w="12700">
            <a:solidFill>
              <a:schemeClr val="tx1"/>
            </a:solidFill>
            <a:round/>
            <a:headEnd/>
            <a:tailEnd/>
          </a:ln>
        </p:spPr>
        <p:txBody>
          <a:bodyPr wrap="none" anchor="ctr"/>
          <a:lstStyle/>
          <a:p>
            <a:endParaRPr lang="en-US"/>
          </a:p>
        </p:txBody>
      </p:sp>
      <p:sp>
        <p:nvSpPr>
          <p:cNvPr id="28680" name="Line 8"/>
          <p:cNvSpPr>
            <a:spLocks noChangeShapeType="1"/>
          </p:cNvSpPr>
          <p:nvPr/>
        </p:nvSpPr>
        <p:spPr bwMode="auto">
          <a:xfrm>
            <a:off x="2201863" y="4999038"/>
            <a:ext cx="4276725" cy="0"/>
          </a:xfrm>
          <a:prstGeom prst="line">
            <a:avLst/>
          </a:prstGeom>
          <a:noFill/>
          <a:ln w="12700">
            <a:solidFill>
              <a:schemeClr val="tx1"/>
            </a:solidFill>
            <a:round/>
            <a:headEnd/>
            <a:tailEnd/>
          </a:ln>
        </p:spPr>
        <p:txBody>
          <a:bodyPr wrap="none" anchor="ctr"/>
          <a:lstStyle/>
          <a:p>
            <a:endParaRPr lang="en-US"/>
          </a:p>
        </p:txBody>
      </p:sp>
      <p:sp>
        <p:nvSpPr>
          <p:cNvPr id="28681" name="Line 9"/>
          <p:cNvSpPr>
            <a:spLocks noChangeShapeType="1"/>
          </p:cNvSpPr>
          <p:nvPr/>
        </p:nvSpPr>
        <p:spPr bwMode="auto">
          <a:xfrm>
            <a:off x="1858963" y="5465763"/>
            <a:ext cx="4276725" cy="0"/>
          </a:xfrm>
          <a:prstGeom prst="line">
            <a:avLst/>
          </a:prstGeom>
          <a:noFill/>
          <a:ln w="12700">
            <a:solidFill>
              <a:schemeClr val="tx1"/>
            </a:solidFill>
            <a:round/>
            <a:headEnd/>
            <a:tailEnd/>
          </a:ln>
        </p:spPr>
        <p:txBody>
          <a:bodyPr wrap="none" anchor="ctr"/>
          <a:lstStyle/>
          <a:p>
            <a:endParaRPr lang="en-US"/>
          </a:p>
        </p:txBody>
      </p:sp>
      <p:sp>
        <p:nvSpPr>
          <p:cNvPr id="28682" name="Line 10"/>
          <p:cNvSpPr>
            <a:spLocks noChangeShapeType="1"/>
          </p:cNvSpPr>
          <p:nvPr/>
        </p:nvSpPr>
        <p:spPr bwMode="auto">
          <a:xfrm flipH="1">
            <a:off x="4335463" y="4751388"/>
            <a:ext cx="714375" cy="952500"/>
          </a:xfrm>
          <a:prstGeom prst="line">
            <a:avLst/>
          </a:prstGeom>
          <a:noFill/>
          <a:ln w="12700">
            <a:solidFill>
              <a:schemeClr val="tx1"/>
            </a:solidFill>
            <a:round/>
            <a:headEnd/>
            <a:tailEnd/>
          </a:ln>
        </p:spPr>
        <p:txBody>
          <a:bodyPr wrap="none" anchor="ctr"/>
          <a:lstStyle/>
          <a:p>
            <a:endParaRPr lang="en-US"/>
          </a:p>
        </p:txBody>
      </p:sp>
      <p:sp>
        <p:nvSpPr>
          <p:cNvPr id="28683" name="Line 11"/>
          <p:cNvSpPr>
            <a:spLocks noChangeShapeType="1"/>
          </p:cNvSpPr>
          <p:nvPr/>
        </p:nvSpPr>
        <p:spPr bwMode="auto">
          <a:xfrm flipH="1">
            <a:off x="2954338" y="4760913"/>
            <a:ext cx="714375" cy="952500"/>
          </a:xfrm>
          <a:prstGeom prst="line">
            <a:avLst/>
          </a:prstGeom>
          <a:noFill/>
          <a:ln w="12700">
            <a:solidFill>
              <a:schemeClr val="tx1"/>
            </a:solidFill>
            <a:round/>
            <a:headEnd/>
            <a:tailEnd/>
          </a:ln>
        </p:spPr>
        <p:txBody>
          <a:bodyPr wrap="none" anchor="ctr"/>
          <a:lstStyle/>
          <a:p>
            <a:endParaRPr lang="en-US"/>
          </a:p>
        </p:txBody>
      </p:sp>
      <p:sp>
        <p:nvSpPr>
          <p:cNvPr id="28684" name="Line 12"/>
          <p:cNvSpPr>
            <a:spLocks noChangeShapeType="1"/>
          </p:cNvSpPr>
          <p:nvPr/>
        </p:nvSpPr>
        <p:spPr bwMode="auto">
          <a:xfrm flipV="1">
            <a:off x="1878013" y="2332038"/>
            <a:ext cx="1371600" cy="552450"/>
          </a:xfrm>
          <a:prstGeom prst="line">
            <a:avLst/>
          </a:prstGeom>
          <a:noFill/>
          <a:ln w="12700">
            <a:solidFill>
              <a:schemeClr val="tx1"/>
            </a:solidFill>
            <a:round/>
            <a:headEnd/>
            <a:tailEnd/>
          </a:ln>
        </p:spPr>
        <p:txBody>
          <a:bodyPr wrap="none" anchor="ctr"/>
          <a:lstStyle/>
          <a:p>
            <a:endParaRPr lang="en-US"/>
          </a:p>
        </p:txBody>
      </p:sp>
      <p:sp>
        <p:nvSpPr>
          <p:cNvPr id="28685" name="Text Box 13"/>
          <p:cNvSpPr txBox="1">
            <a:spLocks noChangeArrowheads="1"/>
          </p:cNvSpPr>
          <p:nvPr/>
        </p:nvSpPr>
        <p:spPr bwMode="auto">
          <a:xfrm>
            <a:off x="1223963" y="458311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2</a:t>
            </a:r>
            <a:endParaRPr lang="en-US" sz="2400"/>
          </a:p>
        </p:txBody>
      </p:sp>
      <p:sp>
        <p:nvSpPr>
          <p:cNvPr id="28686" name="Text Box 14"/>
          <p:cNvSpPr txBox="1">
            <a:spLocks noChangeArrowheads="1"/>
          </p:cNvSpPr>
          <p:nvPr/>
        </p:nvSpPr>
        <p:spPr bwMode="auto">
          <a:xfrm>
            <a:off x="1590675" y="41640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28687" name="Text Box 15"/>
          <p:cNvSpPr txBox="1">
            <a:spLocks noChangeArrowheads="1"/>
          </p:cNvSpPr>
          <p:nvPr/>
        </p:nvSpPr>
        <p:spPr bwMode="auto">
          <a:xfrm>
            <a:off x="1916113" y="309721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2</a:t>
            </a:r>
            <a:endParaRPr lang="en-US" sz="2400"/>
          </a:p>
        </p:txBody>
      </p:sp>
      <p:sp>
        <p:nvSpPr>
          <p:cNvPr id="28688" name="Text Box 16"/>
          <p:cNvSpPr txBox="1">
            <a:spLocks noChangeArrowheads="1"/>
          </p:cNvSpPr>
          <p:nvPr/>
        </p:nvSpPr>
        <p:spPr bwMode="auto">
          <a:xfrm>
            <a:off x="2747963" y="17065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1</a:t>
            </a:r>
            <a:endParaRPr lang="en-US" sz="2400"/>
          </a:p>
        </p:txBody>
      </p:sp>
      <p:sp>
        <p:nvSpPr>
          <p:cNvPr id="28689" name="Text Box 17"/>
          <p:cNvSpPr txBox="1">
            <a:spLocks noChangeArrowheads="1"/>
          </p:cNvSpPr>
          <p:nvPr/>
        </p:nvSpPr>
        <p:spPr bwMode="auto">
          <a:xfrm>
            <a:off x="215741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3</a:t>
            </a:r>
            <a:endParaRPr lang="en-US" sz="2400"/>
          </a:p>
        </p:txBody>
      </p:sp>
      <p:sp>
        <p:nvSpPr>
          <p:cNvPr id="28690" name="Text Box 18"/>
          <p:cNvSpPr txBox="1">
            <a:spLocks noChangeArrowheads="1"/>
          </p:cNvSpPr>
          <p:nvPr/>
        </p:nvSpPr>
        <p:spPr bwMode="auto">
          <a:xfrm>
            <a:off x="233362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3</a:t>
            </a:r>
            <a:endParaRPr lang="en-US" sz="2400"/>
          </a:p>
        </p:txBody>
      </p:sp>
      <p:sp>
        <p:nvSpPr>
          <p:cNvPr id="28691" name="Text Box 19"/>
          <p:cNvSpPr txBox="1">
            <a:spLocks noChangeArrowheads="1"/>
          </p:cNvSpPr>
          <p:nvPr/>
        </p:nvSpPr>
        <p:spPr bwMode="auto">
          <a:xfrm>
            <a:off x="247491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3</a:t>
            </a:r>
            <a:endParaRPr lang="en-US" sz="2400"/>
          </a:p>
        </p:txBody>
      </p:sp>
      <p:sp>
        <p:nvSpPr>
          <p:cNvPr id="28692" name="Text Box 20"/>
          <p:cNvSpPr txBox="1">
            <a:spLocks noChangeArrowheads="1"/>
          </p:cNvSpPr>
          <p:nvPr/>
        </p:nvSpPr>
        <p:spPr bwMode="auto">
          <a:xfrm>
            <a:off x="34718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4</a:t>
            </a:r>
            <a:endParaRPr lang="en-US" sz="2400"/>
          </a:p>
        </p:txBody>
      </p:sp>
      <p:sp>
        <p:nvSpPr>
          <p:cNvPr id="28693" name="Text Box 21"/>
          <p:cNvSpPr txBox="1">
            <a:spLocks noChangeArrowheads="1"/>
          </p:cNvSpPr>
          <p:nvPr/>
        </p:nvSpPr>
        <p:spPr bwMode="auto">
          <a:xfrm>
            <a:off x="36480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4</a:t>
            </a:r>
            <a:endParaRPr lang="en-US" sz="2400"/>
          </a:p>
        </p:txBody>
      </p:sp>
      <p:sp>
        <p:nvSpPr>
          <p:cNvPr id="28694" name="Text Box 22"/>
          <p:cNvSpPr txBox="1">
            <a:spLocks noChangeArrowheads="1"/>
          </p:cNvSpPr>
          <p:nvPr/>
        </p:nvSpPr>
        <p:spPr bwMode="auto">
          <a:xfrm>
            <a:off x="37893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4</a:t>
            </a:r>
            <a:endParaRPr lang="en-US" sz="2400"/>
          </a:p>
        </p:txBody>
      </p:sp>
      <p:sp>
        <p:nvSpPr>
          <p:cNvPr id="28695" name="Text Box 23"/>
          <p:cNvSpPr txBox="1">
            <a:spLocks noChangeArrowheads="1"/>
          </p:cNvSpPr>
          <p:nvPr/>
        </p:nvSpPr>
        <p:spPr bwMode="auto">
          <a:xfrm>
            <a:off x="39449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4</a:t>
            </a:r>
            <a:endParaRPr lang="en-US" sz="2400"/>
          </a:p>
        </p:txBody>
      </p:sp>
      <p:sp>
        <p:nvSpPr>
          <p:cNvPr id="28696" name="Text Box 24"/>
          <p:cNvSpPr txBox="1">
            <a:spLocks noChangeArrowheads="1"/>
          </p:cNvSpPr>
          <p:nvPr/>
        </p:nvSpPr>
        <p:spPr bwMode="auto">
          <a:xfrm>
            <a:off x="4957763" y="5402263"/>
            <a:ext cx="509587" cy="336550"/>
          </a:xfrm>
          <a:prstGeom prst="rect">
            <a:avLst/>
          </a:prstGeom>
          <a:noFill/>
          <a:ln w="12700">
            <a:noFill/>
            <a:miter lim="800000"/>
            <a:headEnd/>
            <a:tailEnd/>
          </a:ln>
        </p:spPr>
        <p:txBody>
          <a:bodyPr wrap="none" anchor="ctr">
            <a:spAutoFit/>
          </a:bodyPr>
          <a:lstStyle/>
          <a:p>
            <a:pPr algn="ctr" eaLnBrk="0" hangingPunct="0"/>
            <a:r>
              <a:rPr lang="en-US" sz="1600"/>
              <a:t>Ba</a:t>
            </a:r>
            <a:r>
              <a:rPr lang="en-US" sz="1600" baseline="-25000"/>
              <a:t>5</a:t>
            </a:r>
            <a:endParaRPr lang="en-US" sz="2400"/>
          </a:p>
        </p:txBody>
      </p:sp>
      <p:sp>
        <p:nvSpPr>
          <p:cNvPr id="28697" name="Text Box 25"/>
          <p:cNvSpPr txBox="1">
            <a:spLocks noChangeArrowheads="1"/>
          </p:cNvSpPr>
          <p:nvPr/>
        </p:nvSpPr>
        <p:spPr bwMode="auto">
          <a:xfrm>
            <a:off x="5133975" y="5173663"/>
            <a:ext cx="498475" cy="336550"/>
          </a:xfrm>
          <a:prstGeom prst="rect">
            <a:avLst/>
          </a:prstGeom>
          <a:noFill/>
          <a:ln w="12700">
            <a:noFill/>
            <a:miter lim="800000"/>
            <a:headEnd/>
            <a:tailEnd/>
          </a:ln>
        </p:spPr>
        <p:txBody>
          <a:bodyPr wrap="none" anchor="ctr">
            <a:spAutoFit/>
          </a:bodyPr>
          <a:lstStyle/>
          <a:p>
            <a:pPr algn="ctr" eaLnBrk="0" hangingPunct="0"/>
            <a:r>
              <a:rPr lang="en-US" sz="1600"/>
              <a:t>Fu</a:t>
            </a:r>
            <a:r>
              <a:rPr lang="en-US" sz="1600" baseline="-25000"/>
              <a:t>5</a:t>
            </a:r>
            <a:endParaRPr lang="en-US" sz="2400"/>
          </a:p>
        </p:txBody>
      </p:sp>
      <p:sp>
        <p:nvSpPr>
          <p:cNvPr id="28698" name="Text Box 26"/>
          <p:cNvSpPr txBox="1">
            <a:spLocks noChangeArrowheads="1"/>
          </p:cNvSpPr>
          <p:nvPr/>
        </p:nvSpPr>
        <p:spPr bwMode="auto">
          <a:xfrm>
            <a:off x="5275263" y="4945063"/>
            <a:ext cx="520700" cy="336550"/>
          </a:xfrm>
          <a:prstGeom prst="rect">
            <a:avLst/>
          </a:prstGeom>
          <a:noFill/>
          <a:ln w="12700">
            <a:noFill/>
            <a:miter lim="800000"/>
            <a:headEnd/>
            <a:tailEnd/>
          </a:ln>
        </p:spPr>
        <p:txBody>
          <a:bodyPr wrap="none" anchor="ctr">
            <a:spAutoFit/>
          </a:bodyPr>
          <a:lstStyle/>
          <a:p>
            <a:pPr algn="ctr" eaLnBrk="0" hangingPunct="0"/>
            <a:r>
              <a:rPr lang="en-US" sz="1600"/>
              <a:t>Ca</a:t>
            </a:r>
            <a:r>
              <a:rPr lang="en-US" sz="1600" baseline="-25000"/>
              <a:t>5</a:t>
            </a:r>
            <a:endParaRPr lang="en-US" sz="2400"/>
          </a:p>
        </p:txBody>
      </p:sp>
      <p:sp>
        <p:nvSpPr>
          <p:cNvPr id="28699" name="Text Box 27"/>
          <p:cNvSpPr txBox="1">
            <a:spLocks noChangeArrowheads="1"/>
          </p:cNvSpPr>
          <p:nvPr/>
        </p:nvSpPr>
        <p:spPr bwMode="auto">
          <a:xfrm>
            <a:off x="5430838" y="4716463"/>
            <a:ext cx="590550" cy="336550"/>
          </a:xfrm>
          <a:prstGeom prst="rect">
            <a:avLst/>
          </a:prstGeom>
          <a:noFill/>
          <a:ln w="12700">
            <a:noFill/>
            <a:miter lim="800000"/>
            <a:headEnd/>
            <a:tailEnd/>
          </a:ln>
        </p:spPr>
        <p:txBody>
          <a:bodyPr wrap="none" anchor="ctr">
            <a:spAutoFit/>
          </a:bodyPr>
          <a:lstStyle/>
          <a:p>
            <a:pPr algn="ctr" eaLnBrk="0" hangingPunct="0"/>
            <a:r>
              <a:rPr lang="en-US" sz="1600"/>
              <a:t>Om</a:t>
            </a:r>
            <a:r>
              <a:rPr lang="en-US" sz="1600" baseline="-25000"/>
              <a:t>5</a:t>
            </a:r>
            <a:endParaRPr lang="en-US" sz="2400"/>
          </a:p>
        </p:txBody>
      </p:sp>
      <p:sp>
        <p:nvSpPr>
          <p:cNvPr id="28700" name="Line 28"/>
          <p:cNvSpPr>
            <a:spLocks noChangeShapeType="1"/>
          </p:cNvSpPr>
          <p:nvPr/>
        </p:nvSpPr>
        <p:spPr bwMode="auto">
          <a:xfrm>
            <a:off x="2487613" y="4551363"/>
            <a:ext cx="3109912" cy="0"/>
          </a:xfrm>
          <a:prstGeom prst="line">
            <a:avLst/>
          </a:prstGeom>
          <a:noFill/>
          <a:ln w="12700">
            <a:solidFill>
              <a:schemeClr val="tx1"/>
            </a:solidFill>
            <a:round/>
            <a:headEnd/>
            <a:tailEnd type="triangle" w="med" len="lg"/>
          </a:ln>
        </p:spPr>
        <p:txBody>
          <a:bodyPr wrap="none" anchor="ctr"/>
          <a:lstStyle/>
          <a:p>
            <a:endParaRPr lang="en-US"/>
          </a:p>
        </p:txBody>
      </p:sp>
      <p:sp>
        <p:nvSpPr>
          <p:cNvPr id="28701" name="Line 29"/>
          <p:cNvSpPr>
            <a:spLocks noChangeShapeType="1"/>
          </p:cNvSpPr>
          <p:nvPr/>
        </p:nvSpPr>
        <p:spPr bwMode="auto">
          <a:xfrm flipV="1">
            <a:off x="2344738" y="2239963"/>
            <a:ext cx="1292225" cy="2111375"/>
          </a:xfrm>
          <a:prstGeom prst="line">
            <a:avLst/>
          </a:prstGeom>
          <a:noFill/>
          <a:ln w="12700">
            <a:solidFill>
              <a:schemeClr val="tx1"/>
            </a:solidFill>
            <a:round/>
            <a:headEnd/>
            <a:tailEnd type="triangle" w="med" len="lg"/>
          </a:ln>
        </p:spPr>
        <p:txBody>
          <a:bodyPr wrap="none" anchor="ctr"/>
          <a:lstStyle/>
          <a:p>
            <a:endParaRPr lang="en-US"/>
          </a:p>
        </p:txBody>
      </p:sp>
      <p:sp>
        <p:nvSpPr>
          <p:cNvPr id="28702" name="Text Box 30"/>
          <p:cNvSpPr txBox="1">
            <a:spLocks noChangeArrowheads="1"/>
          </p:cNvSpPr>
          <p:nvPr/>
        </p:nvSpPr>
        <p:spPr bwMode="auto">
          <a:xfrm>
            <a:off x="5715000" y="609600"/>
            <a:ext cx="1098550" cy="379413"/>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Enriched</a:t>
            </a:r>
            <a:endParaRPr lang="en-US" sz="2400"/>
          </a:p>
        </p:txBody>
      </p:sp>
      <p:sp>
        <p:nvSpPr>
          <p:cNvPr id="28703" name="Text Box 31"/>
          <p:cNvSpPr txBox="1">
            <a:spLocks noChangeArrowheads="1"/>
          </p:cNvSpPr>
          <p:nvPr/>
        </p:nvSpPr>
        <p:spPr bwMode="auto">
          <a:xfrm>
            <a:off x="7315200" y="2895600"/>
            <a:ext cx="1250950" cy="379413"/>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Structured</a:t>
            </a:r>
            <a:endParaRPr lang="en-US" sz="2400"/>
          </a:p>
        </p:txBody>
      </p:sp>
      <p:sp>
        <p:nvSpPr>
          <p:cNvPr id="28704" name="Text Box 32"/>
          <p:cNvSpPr txBox="1">
            <a:spLocks noChangeArrowheads="1"/>
          </p:cNvSpPr>
          <p:nvPr/>
        </p:nvSpPr>
        <p:spPr bwMode="auto">
          <a:xfrm>
            <a:off x="2239963" y="4275138"/>
            <a:ext cx="768350" cy="379412"/>
          </a:xfrm>
          <a:prstGeom prst="rect">
            <a:avLst/>
          </a:prstGeom>
          <a:solidFill>
            <a:srgbClr val="FFFF99"/>
          </a:solidFill>
          <a:ln w="12700">
            <a:solidFill>
              <a:schemeClr val="tx1"/>
            </a:solidFill>
            <a:miter lim="800000"/>
            <a:headEnd/>
            <a:tailEnd/>
          </a:ln>
        </p:spPr>
        <p:txBody>
          <a:bodyPr wrap="none" anchor="ctr">
            <a:spAutoFit/>
          </a:bodyPr>
          <a:lstStyle/>
          <a:p>
            <a:pPr algn="ctr" eaLnBrk="0" hangingPunct="0"/>
            <a:r>
              <a:rPr lang="en-US"/>
              <a:t>Basal</a:t>
            </a:r>
            <a:endParaRPr lang="en-US" sz="2400"/>
          </a:p>
        </p:txBody>
      </p:sp>
      <p:sp>
        <p:nvSpPr>
          <p:cNvPr id="28705" name="Text Box 33"/>
          <p:cNvSpPr txBox="1">
            <a:spLocks noChangeArrowheads="1"/>
          </p:cNvSpPr>
          <p:nvPr/>
        </p:nvSpPr>
        <p:spPr bwMode="auto">
          <a:xfrm>
            <a:off x="0" y="4781550"/>
            <a:ext cx="1327150" cy="701675"/>
          </a:xfrm>
          <a:prstGeom prst="rect">
            <a:avLst/>
          </a:prstGeom>
          <a:noFill/>
          <a:ln w="12700">
            <a:noFill/>
            <a:miter lim="800000"/>
            <a:headEnd/>
            <a:tailEnd/>
          </a:ln>
        </p:spPr>
        <p:txBody>
          <a:bodyPr wrap="none" anchor="ctr">
            <a:spAutoFit/>
          </a:bodyPr>
          <a:lstStyle/>
          <a:p>
            <a:pPr algn="ctr" eaLnBrk="0" hangingPunct="0"/>
            <a:r>
              <a:rPr lang="en-US" sz="2000" b="1"/>
              <a:t>Basal</a:t>
            </a:r>
          </a:p>
          <a:p>
            <a:pPr algn="ctr" eaLnBrk="0" hangingPunct="0"/>
            <a:r>
              <a:rPr lang="en-US" sz="2000" b="1"/>
              <a:t>condition</a:t>
            </a:r>
            <a:endParaRPr lang="en-US" sz="2400"/>
          </a:p>
        </p:txBody>
      </p:sp>
      <p:sp>
        <p:nvSpPr>
          <p:cNvPr id="28706" name="Text Box 34"/>
          <p:cNvSpPr txBox="1">
            <a:spLocks noChangeArrowheads="1"/>
          </p:cNvSpPr>
          <p:nvPr/>
        </p:nvSpPr>
        <p:spPr bwMode="auto">
          <a:xfrm>
            <a:off x="1663700" y="5772150"/>
            <a:ext cx="2538413" cy="396875"/>
          </a:xfrm>
          <a:prstGeom prst="rect">
            <a:avLst/>
          </a:prstGeom>
          <a:noFill/>
          <a:ln w="12700">
            <a:noFill/>
            <a:miter lim="800000"/>
            <a:headEnd/>
            <a:tailEnd/>
          </a:ln>
        </p:spPr>
        <p:txBody>
          <a:bodyPr wrap="none" anchor="ctr">
            <a:spAutoFit/>
          </a:bodyPr>
          <a:lstStyle/>
          <a:p>
            <a:pPr algn="ctr" eaLnBrk="0" hangingPunct="0"/>
            <a:r>
              <a:rPr lang="en-US" sz="2000" b="1"/>
              <a:t>Structure trajectory</a:t>
            </a:r>
            <a:endParaRPr lang="en-US" sz="2400"/>
          </a:p>
        </p:txBody>
      </p:sp>
      <p:sp>
        <p:nvSpPr>
          <p:cNvPr id="28707" name="Text Box 35"/>
          <p:cNvSpPr txBox="1">
            <a:spLocks noChangeArrowheads="1"/>
          </p:cNvSpPr>
          <p:nvPr/>
        </p:nvSpPr>
        <p:spPr bwMode="auto">
          <a:xfrm rot="-3481245">
            <a:off x="619919" y="2034381"/>
            <a:ext cx="2909888" cy="396875"/>
          </a:xfrm>
          <a:prstGeom prst="rect">
            <a:avLst/>
          </a:prstGeom>
          <a:noFill/>
          <a:ln w="12700">
            <a:noFill/>
            <a:miter lim="800000"/>
            <a:headEnd/>
            <a:tailEnd/>
          </a:ln>
        </p:spPr>
        <p:txBody>
          <a:bodyPr anchor="ctr">
            <a:spAutoFit/>
          </a:bodyPr>
          <a:lstStyle/>
          <a:p>
            <a:pPr algn="ctr" eaLnBrk="0" hangingPunct="0"/>
            <a:r>
              <a:rPr lang="en-US" sz="2000" b="1"/>
              <a:t>Enrichment trajectory</a:t>
            </a:r>
            <a:endParaRPr lang="en-US" sz="2400"/>
          </a:p>
        </p:txBody>
      </p:sp>
      <p:sp>
        <p:nvSpPr>
          <p:cNvPr id="28708" name="Line 36"/>
          <p:cNvSpPr>
            <a:spLocks noChangeShapeType="1"/>
          </p:cNvSpPr>
          <p:nvPr/>
        </p:nvSpPr>
        <p:spPr bwMode="auto">
          <a:xfrm flipV="1">
            <a:off x="2887663" y="788988"/>
            <a:ext cx="152400" cy="228600"/>
          </a:xfrm>
          <a:prstGeom prst="line">
            <a:avLst/>
          </a:prstGeom>
          <a:noFill/>
          <a:ln w="38100" cmpd="dbl">
            <a:solidFill>
              <a:schemeClr val="tx1"/>
            </a:solidFill>
            <a:round/>
            <a:headEnd/>
            <a:tailEnd type="stealth" w="lg" len="lg"/>
          </a:ln>
        </p:spPr>
        <p:txBody>
          <a:bodyPr wrap="none" anchor="ctr"/>
          <a:lstStyle/>
          <a:p>
            <a:endParaRPr lang="en-US"/>
          </a:p>
        </p:txBody>
      </p:sp>
      <p:sp>
        <p:nvSpPr>
          <p:cNvPr id="28709" name="Line 37"/>
          <p:cNvSpPr>
            <a:spLocks noChangeShapeType="1"/>
          </p:cNvSpPr>
          <p:nvPr/>
        </p:nvSpPr>
        <p:spPr bwMode="auto">
          <a:xfrm>
            <a:off x="4183063" y="6008688"/>
            <a:ext cx="2095500" cy="0"/>
          </a:xfrm>
          <a:prstGeom prst="line">
            <a:avLst/>
          </a:prstGeom>
          <a:noFill/>
          <a:ln w="38100" cmpd="dbl">
            <a:solidFill>
              <a:schemeClr val="tx1"/>
            </a:solidFill>
            <a:round/>
            <a:headEnd/>
            <a:tailEnd type="stealth" w="lg" len="lg"/>
          </a:ln>
        </p:spPr>
        <p:txBody>
          <a:bodyPr wrap="none" anchor="ctr"/>
          <a:lstStyle/>
          <a:p>
            <a:endParaRPr lang="en-US"/>
          </a:p>
        </p:txBody>
      </p:sp>
      <p:sp>
        <p:nvSpPr>
          <p:cNvPr id="28710" name="Line 38"/>
          <p:cNvSpPr>
            <a:spLocks noChangeShapeType="1"/>
          </p:cNvSpPr>
          <p:nvPr/>
        </p:nvSpPr>
        <p:spPr bwMode="auto">
          <a:xfrm flipV="1">
            <a:off x="3749675" y="2286000"/>
            <a:ext cx="3184525" cy="6350"/>
          </a:xfrm>
          <a:prstGeom prst="line">
            <a:avLst/>
          </a:prstGeom>
          <a:noFill/>
          <a:ln w="15875">
            <a:solidFill>
              <a:schemeClr val="tx1"/>
            </a:solidFill>
            <a:prstDash val="sysDot"/>
            <a:round/>
            <a:headEnd/>
            <a:tailEnd/>
          </a:ln>
        </p:spPr>
        <p:txBody>
          <a:bodyPr wrap="none" anchor="ctr"/>
          <a:lstStyle/>
          <a:p>
            <a:endParaRPr lang="en-US"/>
          </a:p>
        </p:txBody>
      </p:sp>
      <p:sp>
        <p:nvSpPr>
          <p:cNvPr id="28711" name="Line 39"/>
          <p:cNvSpPr>
            <a:spLocks noChangeShapeType="1"/>
          </p:cNvSpPr>
          <p:nvPr/>
        </p:nvSpPr>
        <p:spPr bwMode="auto">
          <a:xfrm flipV="1">
            <a:off x="5616575" y="2286000"/>
            <a:ext cx="1317625" cy="2127250"/>
          </a:xfrm>
          <a:prstGeom prst="line">
            <a:avLst/>
          </a:prstGeom>
          <a:noFill/>
          <a:ln w="15875">
            <a:solidFill>
              <a:schemeClr val="tx1"/>
            </a:solidFill>
            <a:prstDash val="sysDot"/>
            <a:round/>
            <a:headEnd/>
            <a:tailEnd/>
          </a:ln>
        </p:spPr>
        <p:txBody>
          <a:bodyPr wrap="none" anchor="ctr"/>
          <a:lstStyle/>
          <a:p>
            <a:endParaRPr lang="en-US"/>
          </a:p>
        </p:txBody>
      </p:sp>
      <p:sp>
        <p:nvSpPr>
          <p:cNvPr id="28712" name="AutoShape 40"/>
          <p:cNvSpPr>
            <a:spLocks noChangeArrowheads="1"/>
          </p:cNvSpPr>
          <p:nvPr/>
        </p:nvSpPr>
        <p:spPr bwMode="auto">
          <a:xfrm>
            <a:off x="6915150" y="2209800"/>
            <a:ext cx="95250" cy="95250"/>
          </a:xfrm>
          <a:prstGeom prst="star16">
            <a:avLst>
              <a:gd name="adj" fmla="val 37500"/>
            </a:avLst>
          </a:prstGeom>
          <a:solidFill>
            <a:srgbClr val="FFFFFF"/>
          </a:solidFill>
          <a:ln w="12700">
            <a:solidFill>
              <a:schemeClr val="tx1"/>
            </a:solidFill>
            <a:miter lim="800000"/>
            <a:headEnd/>
            <a:tailEnd/>
          </a:ln>
        </p:spPr>
        <p:txBody>
          <a:bodyPr wrap="none" anchor="ctr"/>
          <a:lstStyle/>
          <a:p>
            <a:pPr eaLnBrk="0" hangingPunct="0"/>
            <a:endParaRPr lang="en-US" sz="2800"/>
          </a:p>
        </p:txBody>
      </p:sp>
      <p:sp>
        <p:nvSpPr>
          <p:cNvPr id="28713" name="Text Box 41"/>
          <p:cNvSpPr txBox="1">
            <a:spLocks noChangeArrowheads="1"/>
          </p:cNvSpPr>
          <p:nvPr/>
        </p:nvSpPr>
        <p:spPr bwMode="auto">
          <a:xfrm>
            <a:off x="6540500" y="4732338"/>
            <a:ext cx="927100"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omnivores</a:t>
            </a:r>
          </a:p>
        </p:txBody>
      </p:sp>
      <p:sp>
        <p:nvSpPr>
          <p:cNvPr id="28714" name="Text Box 42"/>
          <p:cNvSpPr txBox="1">
            <a:spLocks noChangeArrowheads="1"/>
          </p:cNvSpPr>
          <p:nvPr/>
        </p:nvSpPr>
        <p:spPr bwMode="auto">
          <a:xfrm>
            <a:off x="6353175" y="4962525"/>
            <a:ext cx="947738"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carnivores</a:t>
            </a:r>
          </a:p>
        </p:txBody>
      </p:sp>
      <p:sp>
        <p:nvSpPr>
          <p:cNvPr id="28715" name="Text Box 43"/>
          <p:cNvSpPr txBox="1">
            <a:spLocks noChangeArrowheads="1"/>
          </p:cNvSpPr>
          <p:nvPr/>
        </p:nvSpPr>
        <p:spPr bwMode="auto">
          <a:xfrm>
            <a:off x="6218238" y="5191125"/>
            <a:ext cx="9366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fungivores</a:t>
            </a:r>
          </a:p>
        </p:txBody>
      </p:sp>
      <p:sp>
        <p:nvSpPr>
          <p:cNvPr id="28716" name="Text Box 44"/>
          <p:cNvSpPr txBox="1">
            <a:spLocks noChangeArrowheads="1"/>
          </p:cNvSpPr>
          <p:nvPr/>
        </p:nvSpPr>
        <p:spPr bwMode="auto">
          <a:xfrm>
            <a:off x="6048375" y="5419725"/>
            <a:ext cx="10763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bacterivores</a:t>
            </a:r>
          </a:p>
        </p:txBody>
      </p:sp>
      <p:sp>
        <p:nvSpPr>
          <p:cNvPr id="28717" name="Text Box 45"/>
          <p:cNvSpPr txBox="1">
            <a:spLocks noChangeArrowheads="1"/>
          </p:cNvSpPr>
          <p:nvPr/>
        </p:nvSpPr>
        <p:spPr bwMode="auto">
          <a:xfrm>
            <a:off x="439738" y="3514725"/>
            <a:ext cx="936625" cy="304800"/>
          </a:xfrm>
          <a:prstGeom prst="rect">
            <a:avLst/>
          </a:prstGeom>
          <a:noFill/>
          <a:ln w="12700">
            <a:noFill/>
            <a:miter lim="800000"/>
            <a:headEnd/>
            <a:tailEnd/>
          </a:ln>
        </p:spPr>
        <p:txBody>
          <a:bodyPr wrap="none" anchor="ctr">
            <a:spAutoFit/>
          </a:bodyPr>
          <a:lstStyle/>
          <a:p>
            <a:pPr algn="ctr" eaLnBrk="0" hangingPunct="0"/>
            <a:r>
              <a:rPr lang="en-US" sz="1400" i="1">
                <a:latin typeface="Times New Roman" pitchFamily="18" charset="0"/>
              </a:rPr>
              <a:t>fungivores</a:t>
            </a:r>
          </a:p>
        </p:txBody>
      </p:sp>
      <p:sp>
        <p:nvSpPr>
          <p:cNvPr id="28718" name="Text Box 46"/>
          <p:cNvSpPr txBox="1">
            <a:spLocks noChangeArrowheads="1"/>
          </p:cNvSpPr>
          <p:nvPr/>
        </p:nvSpPr>
        <p:spPr bwMode="auto">
          <a:xfrm>
            <a:off x="3175" y="3997325"/>
            <a:ext cx="1076325" cy="304800"/>
          </a:xfrm>
          <a:prstGeom prst="rect">
            <a:avLst/>
          </a:prstGeom>
          <a:noFill/>
          <a:ln w="12700">
            <a:noFill/>
            <a:miter lim="800000"/>
            <a:headEnd/>
            <a:tailEnd/>
          </a:ln>
        </p:spPr>
        <p:txBody>
          <a:bodyPr wrap="none" anchor="ctr">
            <a:spAutoFit/>
          </a:bodyPr>
          <a:lstStyle/>
          <a:p>
            <a:pPr algn="ctr" eaLnBrk="0" hangingPunct="0"/>
            <a:r>
              <a:rPr lang="en-US" sz="1400" i="1">
                <a:latin typeface="Times New Roman" pitchFamily="18" charset="0"/>
              </a:rPr>
              <a:t>bacterivores</a:t>
            </a:r>
          </a:p>
        </p:txBody>
      </p:sp>
      <p:sp>
        <p:nvSpPr>
          <p:cNvPr id="28719" name="Text Box 47"/>
          <p:cNvSpPr txBox="1">
            <a:spLocks noChangeArrowheads="1"/>
          </p:cNvSpPr>
          <p:nvPr/>
        </p:nvSpPr>
        <p:spPr bwMode="auto">
          <a:xfrm rot="-3333818">
            <a:off x="2741612" y="1082676"/>
            <a:ext cx="9366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fungivores</a:t>
            </a:r>
            <a:endParaRPr lang="en-US" sz="1400">
              <a:latin typeface="Times New Roman" pitchFamily="18" charset="0"/>
            </a:endParaRPr>
          </a:p>
        </p:txBody>
      </p:sp>
      <p:sp>
        <p:nvSpPr>
          <p:cNvPr id="28720" name="Text Box 48"/>
          <p:cNvSpPr txBox="1">
            <a:spLocks noChangeArrowheads="1"/>
          </p:cNvSpPr>
          <p:nvPr/>
        </p:nvSpPr>
        <p:spPr bwMode="auto">
          <a:xfrm rot="-3329394">
            <a:off x="3194050" y="844551"/>
            <a:ext cx="1076325" cy="304800"/>
          </a:xfrm>
          <a:prstGeom prst="rect">
            <a:avLst/>
          </a:prstGeom>
          <a:solidFill>
            <a:srgbClr val="FFC000">
              <a:alpha val="59999"/>
            </a:srgbClr>
          </a:solidFill>
          <a:ln w="12700">
            <a:noFill/>
            <a:miter lim="800000"/>
            <a:headEnd/>
            <a:tailEnd/>
          </a:ln>
        </p:spPr>
        <p:txBody>
          <a:bodyPr wrap="none" anchor="ctr">
            <a:spAutoFit/>
          </a:bodyPr>
          <a:lstStyle/>
          <a:p>
            <a:pPr algn="ctr" eaLnBrk="0" hangingPunct="0"/>
            <a:r>
              <a:rPr lang="en-US" sz="1400" i="1">
                <a:latin typeface="Times New Roman" pitchFamily="18" charset="0"/>
              </a:rPr>
              <a:t>bacterivores</a:t>
            </a:r>
            <a:endParaRPr lang="en-US" sz="1400">
              <a:latin typeface="Times New Roman" pitchFamily="18" charset="0"/>
            </a:endParaRPr>
          </a:p>
        </p:txBody>
      </p:sp>
      <p:sp>
        <p:nvSpPr>
          <p:cNvPr id="28721" name="Text Box 49"/>
          <p:cNvSpPr txBox="1">
            <a:spLocks noChangeArrowheads="1"/>
          </p:cNvSpPr>
          <p:nvPr/>
        </p:nvSpPr>
        <p:spPr bwMode="auto">
          <a:xfrm>
            <a:off x="0" y="76200"/>
            <a:ext cx="4419600" cy="523875"/>
          </a:xfrm>
          <a:prstGeom prst="rect">
            <a:avLst/>
          </a:prstGeom>
          <a:noFill/>
          <a:ln w="12700">
            <a:noFill/>
            <a:miter lim="800000"/>
            <a:headEnd/>
            <a:tailEnd/>
          </a:ln>
        </p:spPr>
        <p:txBody>
          <a:bodyPr anchor="ctr">
            <a:spAutoFit/>
          </a:bodyPr>
          <a:lstStyle/>
          <a:p>
            <a:pPr eaLnBrk="0" hangingPunct="0"/>
            <a:r>
              <a:rPr lang="en-US" sz="2800"/>
              <a:t>Nematode Faunal Profiles</a:t>
            </a:r>
          </a:p>
        </p:txBody>
      </p:sp>
      <p:sp>
        <p:nvSpPr>
          <p:cNvPr id="28722" name="Rectangle 50"/>
          <p:cNvSpPr>
            <a:spLocks noChangeArrowheads="1"/>
          </p:cNvSpPr>
          <p:nvPr/>
        </p:nvSpPr>
        <p:spPr bwMode="auto">
          <a:xfrm>
            <a:off x="152400" y="1447800"/>
            <a:ext cx="1778000" cy="712788"/>
          </a:xfrm>
          <a:prstGeom prst="rect">
            <a:avLst/>
          </a:prstGeom>
          <a:noFill/>
          <a:ln w="9525">
            <a:noFill/>
            <a:miter lim="800000"/>
            <a:headEnd/>
            <a:tailEnd/>
          </a:ln>
        </p:spPr>
        <p:txBody>
          <a:bodyPr wrap="none">
            <a:spAutoFit/>
          </a:bodyPr>
          <a:lstStyle/>
          <a:p>
            <a:pPr eaLnBrk="0" hangingPunct="0">
              <a:spcBef>
                <a:spcPct val="20000"/>
              </a:spcBef>
              <a:buFontTx/>
              <a:buChar char="•"/>
            </a:pPr>
            <a:r>
              <a:rPr lang="en-US" sz="1200"/>
              <a:t>Enrichment index</a:t>
            </a:r>
          </a:p>
          <a:p>
            <a:pPr eaLnBrk="0" hangingPunct="0">
              <a:spcBef>
                <a:spcPct val="20000"/>
              </a:spcBef>
            </a:pPr>
            <a:r>
              <a:rPr lang="en-US" sz="1200"/>
              <a:t>100 (w1.cp1 + w2.Fu2) </a:t>
            </a:r>
          </a:p>
          <a:p>
            <a:pPr eaLnBrk="0" hangingPunct="0">
              <a:spcBef>
                <a:spcPct val="20000"/>
              </a:spcBef>
            </a:pPr>
            <a:r>
              <a:rPr lang="en-US" sz="1200"/>
              <a:t>/ (w1.cp1 + w2.cp2 )</a:t>
            </a:r>
          </a:p>
        </p:txBody>
      </p:sp>
      <p:sp>
        <p:nvSpPr>
          <p:cNvPr id="28723" name="Rectangle 51"/>
          <p:cNvSpPr>
            <a:spLocks noChangeArrowheads="1"/>
          </p:cNvSpPr>
          <p:nvPr/>
        </p:nvSpPr>
        <p:spPr bwMode="auto">
          <a:xfrm>
            <a:off x="3352800" y="6400800"/>
            <a:ext cx="4117975" cy="274638"/>
          </a:xfrm>
          <a:prstGeom prst="rect">
            <a:avLst/>
          </a:prstGeom>
          <a:noFill/>
          <a:ln w="9525">
            <a:noFill/>
            <a:miter lim="800000"/>
            <a:headEnd/>
            <a:tailEnd/>
          </a:ln>
        </p:spPr>
        <p:txBody>
          <a:bodyPr wrap="none">
            <a:spAutoFit/>
          </a:bodyPr>
          <a:lstStyle/>
          <a:p>
            <a:pPr eaLnBrk="0" hangingPunct="0">
              <a:spcBef>
                <a:spcPct val="20000"/>
              </a:spcBef>
              <a:buFontTx/>
              <a:buChar char="•"/>
            </a:pPr>
            <a:r>
              <a:rPr lang="en-US" sz="1200"/>
              <a:t>Structure Index = 100 wi.cpi / (wi.cpi + w2.cp2 ) for i = 3-5</a:t>
            </a:r>
          </a:p>
        </p:txBody>
      </p:sp>
      <p:sp>
        <p:nvSpPr>
          <p:cNvPr id="26676" name="Text Box 52"/>
          <p:cNvSpPr txBox="1">
            <a:spLocks noChangeArrowheads="1"/>
          </p:cNvSpPr>
          <p:nvPr/>
        </p:nvSpPr>
        <p:spPr bwMode="auto">
          <a:xfrm>
            <a:off x="52388" y="6477000"/>
            <a:ext cx="1776412" cy="346075"/>
          </a:xfrm>
          <a:prstGeom prst="rect">
            <a:avLst/>
          </a:prstGeom>
          <a:noFill/>
          <a:ln w="9525">
            <a:solidFill>
              <a:schemeClr val="tx1"/>
            </a:solidFill>
            <a:miter lim="800000"/>
            <a:headEnd/>
            <a:tailEnd/>
          </a:ln>
        </p:spPr>
        <p:txBody>
          <a:bodyPr wrap="none">
            <a:spAutoFit/>
          </a:bodyPr>
          <a:lstStyle/>
          <a:p>
            <a:pPr eaLnBrk="0" hangingPunct="0"/>
            <a:r>
              <a:rPr lang="en-US" sz="1600"/>
              <a:t>Ferris et al., 2001</a:t>
            </a:r>
          </a:p>
        </p:txBody>
      </p:sp>
      <p:sp>
        <p:nvSpPr>
          <p:cNvPr id="28725" name="Line 53"/>
          <p:cNvSpPr>
            <a:spLocks noChangeShapeType="1"/>
          </p:cNvSpPr>
          <p:nvPr/>
        </p:nvSpPr>
        <p:spPr bwMode="auto">
          <a:xfrm flipH="1">
            <a:off x="4419600" y="1066800"/>
            <a:ext cx="1981200" cy="3276600"/>
          </a:xfrm>
          <a:prstGeom prst="line">
            <a:avLst/>
          </a:prstGeom>
          <a:noFill/>
          <a:ln w="9525">
            <a:solidFill>
              <a:schemeClr val="tx1"/>
            </a:solidFill>
            <a:prstDash val="lgDash"/>
            <a:round/>
            <a:headEnd/>
            <a:tailEnd/>
          </a:ln>
        </p:spPr>
        <p:txBody>
          <a:bodyPr/>
          <a:lstStyle/>
          <a:p>
            <a:endParaRPr lang="en-US"/>
          </a:p>
        </p:txBody>
      </p:sp>
      <p:sp>
        <p:nvSpPr>
          <p:cNvPr id="28726" name="Line 54"/>
          <p:cNvSpPr>
            <a:spLocks noChangeShapeType="1"/>
          </p:cNvSpPr>
          <p:nvPr/>
        </p:nvSpPr>
        <p:spPr bwMode="auto">
          <a:xfrm>
            <a:off x="3581400" y="2743200"/>
            <a:ext cx="3962400" cy="0"/>
          </a:xfrm>
          <a:prstGeom prst="line">
            <a:avLst/>
          </a:prstGeom>
          <a:noFill/>
          <a:ln w="9525">
            <a:solidFill>
              <a:schemeClr val="tx1"/>
            </a:solidFill>
            <a:prstDash val="lgDash"/>
            <a:round/>
            <a:headEnd/>
            <a:tailEnd/>
          </a:ln>
        </p:spPr>
        <p:txBody>
          <a:bodyPr/>
          <a:lstStyle/>
          <a:p>
            <a:endParaRPr lang="en-US"/>
          </a:p>
        </p:txBody>
      </p:sp>
      <p:sp>
        <p:nvSpPr>
          <p:cNvPr id="55" name="Parallelogram 54"/>
          <p:cNvSpPr/>
          <p:nvPr/>
        </p:nvSpPr>
        <p:spPr>
          <a:xfrm rot="20280129">
            <a:off x="6502400" y="1882775"/>
            <a:ext cx="914400" cy="762000"/>
          </a:xfrm>
          <a:prstGeom prst="parallelogram">
            <a:avLst>
              <a:gd name="adj" fmla="val 1192"/>
            </a:avLst>
          </a:prstGeom>
          <a:solidFill>
            <a:srgbClr val="FFFF00">
              <a:alpha val="5098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 name="Text Box 49"/>
          <p:cNvSpPr txBox="1">
            <a:spLocks noChangeArrowheads="1"/>
          </p:cNvSpPr>
          <p:nvPr/>
        </p:nvSpPr>
        <p:spPr bwMode="auto">
          <a:xfrm>
            <a:off x="4191000" y="76200"/>
            <a:ext cx="4953000" cy="523875"/>
          </a:xfrm>
          <a:prstGeom prst="rect">
            <a:avLst/>
          </a:prstGeom>
          <a:noFill/>
          <a:ln w="12700">
            <a:noFill/>
            <a:miter lim="800000"/>
            <a:headEnd/>
            <a:tailEnd/>
          </a:ln>
        </p:spPr>
        <p:txBody>
          <a:bodyPr anchor="ctr">
            <a:spAutoFit/>
          </a:bodyPr>
          <a:lstStyle/>
          <a:p>
            <a:pPr eaLnBrk="0" hangingPunct="0"/>
            <a:r>
              <a:rPr lang="en-US" sz="2800"/>
              <a:t>and the Metabolic Footprint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55"/>
                                        </p:tgtEl>
                                        <p:attrNameLst>
                                          <p:attrName>style.visibility</p:attrName>
                                        </p:attrNameLst>
                                      </p:cBhvr>
                                      <p:to>
                                        <p:strVal val="visible"/>
                                      </p:to>
                                    </p:set>
                                    <p:anim calcmode="lin" valueType="num">
                                      <p:cBhvr>
                                        <p:cTn id="7" dur="1000" fill="hold"/>
                                        <p:tgtEl>
                                          <p:spTgt spid="55"/>
                                        </p:tgtEl>
                                        <p:attrNameLst>
                                          <p:attrName>ppt_w</p:attrName>
                                        </p:attrNameLst>
                                      </p:cBhvr>
                                      <p:tavLst>
                                        <p:tav tm="0">
                                          <p:val>
                                            <p:strVal val="#ppt_w*0.70"/>
                                          </p:val>
                                        </p:tav>
                                        <p:tav tm="100000">
                                          <p:val>
                                            <p:strVal val="#ppt_w"/>
                                          </p:val>
                                        </p:tav>
                                      </p:tavLst>
                                    </p:anim>
                                    <p:anim calcmode="lin" valueType="num">
                                      <p:cBhvr>
                                        <p:cTn id="8" dur="1000" fill="hold"/>
                                        <p:tgtEl>
                                          <p:spTgt spid="55"/>
                                        </p:tgtEl>
                                        <p:attrNameLst>
                                          <p:attrName>ppt_h</p:attrName>
                                        </p:attrNameLst>
                                      </p:cBhvr>
                                      <p:tavLst>
                                        <p:tav tm="0">
                                          <p:val>
                                            <p:strVal val="#ppt_h"/>
                                          </p:val>
                                        </p:tav>
                                        <p:tav tm="100000">
                                          <p:val>
                                            <p:strVal val="#ppt_h"/>
                                          </p:val>
                                        </p:tav>
                                      </p:tavLst>
                                    </p:anim>
                                    <p:animEffect transition="in" filter="fade">
                                      <p:cBhvr>
                                        <p:cTn id="9" dur="1000"/>
                                        <p:tgtEl>
                                          <p:spTgt spid="55"/>
                                        </p:tgtEl>
                                      </p:cBhvr>
                                    </p:animEffect>
                                  </p:childTnLst>
                                </p:cTn>
                              </p:par>
                              <p:par>
                                <p:cTn id="10" presetID="36" presetClass="emph" presetSubtype="0" fill="hold" grpId="1" nodeType="withEffect">
                                  <p:stCondLst>
                                    <p:cond delay="0"/>
                                  </p:stCondLst>
                                  <p:iterate type="lt">
                                    <p:tmPct val="10000"/>
                                  </p:iterate>
                                  <p:childTnLst>
                                    <p:animScale>
                                      <p:cBhvr>
                                        <p:cTn id="11" dur="250" autoRev="1" fill="hold">
                                          <p:stCondLst>
                                            <p:cond delay="0"/>
                                          </p:stCondLst>
                                        </p:cTn>
                                        <p:tgtEl>
                                          <p:spTgt spid="55"/>
                                        </p:tgtEl>
                                      </p:cBhvr>
                                      <p:to x="80000" y="100000"/>
                                    </p:animScale>
                                    <p:anim by="(#ppt_w*0.10)" calcmode="lin" valueType="num">
                                      <p:cBhvr>
                                        <p:cTn id="12" dur="250" autoRev="1" fill="hold">
                                          <p:stCondLst>
                                            <p:cond delay="0"/>
                                          </p:stCondLst>
                                        </p:cTn>
                                        <p:tgtEl>
                                          <p:spTgt spid="55"/>
                                        </p:tgtEl>
                                        <p:attrNameLst>
                                          <p:attrName>ppt_x</p:attrName>
                                        </p:attrNameLst>
                                      </p:cBhvr>
                                    </p:anim>
                                    <p:anim by="(-#ppt_w*0.10)" calcmode="lin" valueType="num">
                                      <p:cBhvr>
                                        <p:cTn id="13" dur="250" autoRev="1" fill="hold">
                                          <p:stCondLst>
                                            <p:cond delay="0"/>
                                          </p:stCondLst>
                                        </p:cTn>
                                        <p:tgtEl>
                                          <p:spTgt spid="55"/>
                                        </p:tgtEl>
                                        <p:attrNameLst>
                                          <p:attrName>ppt_y</p:attrName>
                                        </p:attrNameLst>
                                      </p:cBhvr>
                                    </p:anim>
                                    <p:animRot by="-480000">
                                      <p:cBhvr>
                                        <p:cTn id="14" dur="250" autoRev="1" fill="hold">
                                          <p:stCondLst>
                                            <p:cond delay="0"/>
                                          </p:stCondLst>
                                        </p:cTn>
                                        <p:tgtEl>
                                          <p:spTgt spid="55"/>
                                        </p:tgtEl>
                                        <p:attrNameLst>
                                          <p:attrName>r</p:attrName>
                                        </p:attrNameLst>
                                      </p:cBhvr>
                                    </p:animRo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266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6" grpId="0" animBg="1"/>
      <p:bldP spid="55" grpId="0" animBg="1"/>
      <p:bldP spid="55" grpId="1" animBg="1"/>
      <p:bldP spid="5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Group.jpg"/>
          <p:cNvPicPr>
            <a:picLocks noChangeAspect="1"/>
          </p:cNvPicPr>
          <p:nvPr/>
        </p:nvPicPr>
        <p:blipFill>
          <a:blip r:embed="rId3" cstate="print">
            <a:lum bright="14000"/>
          </a:blip>
          <a:srcRect/>
          <a:stretch>
            <a:fillRect/>
          </a:stretch>
        </p:blipFill>
        <p:spPr bwMode="auto">
          <a:xfrm>
            <a:off x="0" y="0"/>
            <a:ext cx="9144000" cy="6858000"/>
          </a:xfrm>
          <a:prstGeom prst="rect">
            <a:avLst/>
          </a:prstGeom>
          <a:noFill/>
          <a:ln w="9525">
            <a:noFill/>
            <a:miter lim="800000"/>
            <a:headEnd/>
            <a:tailEnd/>
          </a:ln>
        </p:spPr>
      </p:pic>
      <p:sp>
        <p:nvSpPr>
          <p:cNvPr id="30723" name="Title 1"/>
          <p:cNvSpPr txBox="1">
            <a:spLocks/>
          </p:cNvSpPr>
          <p:nvPr/>
        </p:nvSpPr>
        <p:spPr bwMode="auto">
          <a:xfrm>
            <a:off x="228600" y="5562600"/>
            <a:ext cx="8763000" cy="762000"/>
          </a:xfrm>
          <a:prstGeom prst="rect">
            <a:avLst/>
          </a:prstGeom>
          <a:solidFill>
            <a:srgbClr val="FFFF99"/>
          </a:solidFill>
          <a:ln w="9525">
            <a:noFill/>
            <a:miter lim="800000"/>
            <a:headEnd/>
            <a:tailEnd/>
          </a:ln>
        </p:spPr>
        <p:txBody>
          <a:bodyPr anchor="ctr"/>
          <a:lstStyle/>
          <a:p>
            <a:pPr algn="ctr"/>
            <a:r>
              <a:rPr lang="en-US" sz="3200">
                <a:solidFill>
                  <a:schemeClr val="accent2"/>
                </a:solidFill>
              </a:rPr>
              <a:t>http://plpnemweb.ucdavis.edu/nemaplex</a:t>
            </a:r>
            <a:endParaRPr lang="en-US" sz="3200" b="1">
              <a:solidFill>
                <a:schemeClr val="accent2"/>
              </a:solidFill>
              <a:latin typeface="Calibri" pitchFamily="34" charset="0"/>
            </a:endParaRPr>
          </a:p>
        </p:txBody>
      </p:sp>
      <p:sp>
        <p:nvSpPr>
          <p:cNvPr id="30724" name="TextBox 6"/>
          <p:cNvSpPr txBox="1">
            <a:spLocks noChangeArrowheads="1"/>
          </p:cNvSpPr>
          <p:nvPr/>
        </p:nvSpPr>
        <p:spPr bwMode="auto">
          <a:xfrm>
            <a:off x="533400" y="533400"/>
            <a:ext cx="7377113" cy="4968875"/>
          </a:xfrm>
          <a:prstGeom prst="rect">
            <a:avLst/>
          </a:prstGeom>
          <a:solidFill>
            <a:srgbClr val="92D050"/>
          </a:solidFill>
          <a:ln w="9525">
            <a:noFill/>
            <a:miter lim="800000"/>
            <a:headEnd/>
            <a:tailEnd/>
          </a:ln>
        </p:spPr>
        <p:txBody>
          <a:bodyPr wrap="none">
            <a:spAutoFit/>
          </a:bodyPr>
          <a:lstStyle/>
          <a:p>
            <a:endParaRPr lang="en-US" sz="2000" dirty="0"/>
          </a:p>
          <a:p>
            <a:endParaRPr lang="en-US" sz="2000" dirty="0"/>
          </a:p>
          <a:p>
            <a:r>
              <a:rPr lang="en-US" sz="2000" dirty="0"/>
              <a:t>Emergent </a:t>
            </a:r>
            <a:r>
              <a:rPr lang="en-US" sz="2000" dirty="0" smtClean="0"/>
              <a:t>Themes in Soil Ecosystem Stewardship:</a:t>
            </a:r>
            <a:endParaRPr lang="en-US" sz="2000" dirty="0"/>
          </a:p>
          <a:p>
            <a:endParaRPr lang="en-US" sz="2000" dirty="0"/>
          </a:p>
          <a:p>
            <a:r>
              <a:rPr lang="en-US" sz="2000" dirty="0"/>
              <a:t>1.  Provide adequate and continuous resource supply to support</a:t>
            </a:r>
          </a:p>
          <a:p>
            <a:r>
              <a:rPr lang="en-US" sz="2000" dirty="0"/>
              <a:t>	desired functions</a:t>
            </a:r>
          </a:p>
          <a:p>
            <a:pPr>
              <a:buFontTx/>
              <a:buAutoNum type="arabicPeriod"/>
            </a:pPr>
            <a:endParaRPr lang="en-US" sz="2000" dirty="0"/>
          </a:p>
          <a:p>
            <a:r>
              <a:rPr lang="en-US" sz="2000" dirty="0"/>
              <a:t>2.  Preserve favorable conditions for component systems</a:t>
            </a:r>
          </a:p>
          <a:p>
            <a:pPr>
              <a:buFontTx/>
              <a:buAutoNum type="arabicPeriod"/>
            </a:pPr>
            <a:endParaRPr lang="en-US" sz="2000" dirty="0"/>
          </a:p>
          <a:p>
            <a:pPr>
              <a:buFont typeface="Calibri" pitchFamily="34" charset="0"/>
              <a:buAutoNum type="arabicPeriod" startAt="3"/>
            </a:pPr>
            <a:r>
              <a:rPr lang="en-US" sz="2000" dirty="0"/>
              <a:t>  Engineer co-location or range overlap of interacting guilds</a:t>
            </a:r>
          </a:p>
          <a:p>
            <a:pPr>
              <a:buFontTx/>
              <a:buAutoNum type="arabicPeriod" startAt="3"/>
            </a:pPr>
            <a:endParaRPr lang="en-US" sz="2000" dirty="0"/>
          </a:p>
          <a:p>
            <a:pPr>
              <a:buFont typeface="Calibri" pitchFamily="34" charset="0"/>
              <a:buAutoNum type="arabicPeriod" startAt="3"/>
            </a:pPr>
            <a:r>
              <a:rPr lang="en-US" sz="2000" dirty="0"/>
              <a:t>  Assess magnitude of services based on faunal analysis and </a:t>
            </a:r>
          </a:p>
          <a:p>
            <a:r>
              <a:rPr lang="en-US" sz="2000" dirty="0"/>
              <a:t>	  metabolic footprints of functional components</a:t>
            </a:r>
          </a:p>
          <a:p>
            <a:pPr>
              <a:buFontTx/>
              <a:buAutoNum type="arabicPeriod" startAt="4"/>
            </a:pPr>
            <a:endParaRPr lang="en-US" sz="2000" dirty="0"/>
          </a:p>
          <a:p>
            <a:pPr>
              <a:buFontTx/>
              <a:buAutoNum type="arabicPeriod"/>
            </a:pPr>
            <a:endParaRPr lang="en-US" sz="2000" dirty="0"/>
          </a:p>
          <a:p>
            <a:pPr>
              <a:buFontTx/>
              <a:buAutoNum type="arabicPeriod"/>
            </a:pP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cstate="print"/>
          <a:srcRect/>
          <a:stretch>
            <a:fillRect/>
          </a:stretch>
        </p:blipFill>
        <p:spPr bwMode="auto">
          <a:xfrm>
            <a:off x="0" y="1233488"/>
            <a:ext cx="9144000" cy="4391025"/>
          </a:xfrm>
          <a:prstGeom prst="rect">
            <a:avLst/>
          </a:prstGeom>
          <a:noFill/>
          <a:ln w="9525">
            <a:noFill/>
            <a:miter lim="800000"/>
            <a:headEnd/>
            <a:tailEnd/>
          </a:ln>
        </p:spPr>
      </p:pic>
      <p:pic>
        <p:nvPicPr>
          <p:cNvPr id="26627" name="Picture 6"/>
          <p:cNvPicPr>
            <a:picLocks noChangeAspect="1" noChangeArrowheads="1"/>
          </p:cNvPicPr>
          <p:nvPr/>
        </p:nvPicPr>
        <p:blipFill>
          <a:blip r:embed="rId3" cstate="print"/>
          <a:srcRect l="5737" t="43277" r="59836"/>
          <a:stretch>
            <a:fillRect/>
          </a:stretch>
        </p:blipFill>
        <p:spPr bwMode="auto">
          <a:xfrm>
            <a:off x="1905000" y="152400"/>
            <a:ext cx="2286000" cy="1836738"/>
          </a:xfrm>
          <a:prstGeom prst="rect">
            <a:avLst/>
          </a:prstGeom>
          <a:noFill/>
          <a:ln w="9525">
            <a:noFill/>
            <a:miter lim="800000"/>
            <a:headEnd/>
            <a:tailEnd/>
          </a:ln>
        </p:spPr>
      </p:pic>
      <p:pic>
        <p:nvPicPr>
          <p:cNvPr id="26628" name="Picture 7"/>
          <p:cNvPicPr>
            <a:picLocks noChangeAspect="1" noChangeArrowheads="1"/>
          </p:cNvPicPr>
          <p:nvPr/>
        </p:nvPicPr>
        <p:blipFill>
          <a:blip r:embed="rId4" cstate="print"/>
          <a:srcRect l="4099" t="39915" r="59836"/>
          <a:stretch>
            <a:fillRect/>
          </a:stretch>
        </p:blipFill>
        <p:spPr bwMode="auto">
          <a:xfrm>
            <a:off x="4343400" y="304800"/>
            <a:ext cx="1905000" cy="1547813"/>
          </a:xfrm>
          <a:prstGeom prst="rect">
            <a:avLst/>
          </a:prstGeom>
          <a:noFill/>
          <a:ln w="9525">
            <a:noFill/>
            <a:miter lim="800000"/>
            <a:headEnd/>
            <a:tailEnd/>
          </a:ln>
        </p:spPr>
      </p:pic>
      <p:pic>
        <p:nvPicPr>
          <p:cNvPr id="26629" name="Picture 9"/>
          <p:cNvPicPr>
            <a:picLocks noChangeAspect="1" noChangeArrowheads="1"/>
          </p:cNvPicPr>
          <p:nvPr/>
        </p:nvPicPr>
        <p:blipFill>
          <a:blip r:embed="rId5" cstate="print"/>
          <a:srcRect l="2460" t="39915" r="59836"/>
          <a:stretch>
            <a:fillRect/>
          </a:stretch>
        </p:blipFill>
        <p:spPr bwMode="auto">
          <a:xfrm>
            <a:off x="6781800" y="609600"/>
            <a:ext cx="1524000" cy="1184275"/>
          </a:xfrm>
          <a:prstGeom prst="rect">
            <a:avLst/>
          </a:prstGeom>
          <a:noFill/>
          <a:ln w="9525">
            <a:noFill/>
            <a:miter lim="800000"/>
            <a:headEnd/>
            <a:tailEnd/>
          </a:ln>
        </p:spPr>
      </p:pic>
      <p:sp>
        <p:nvSpPr>
          <p:cNvPr id="26630" name="Oval 10"/>
          <p:cNvSpPr>
            <a:spLocks noChangeArrowheads="1"/>
          </p:cNvSpPr>
          <p:nvPr/>
        </p:nvSpPr>
        <p:spPr bwMode="auto">
          <a:xfrm>
            <a:off x="2667000" y="838200"/>
            <a:ext cx="609600" cy="609600"/>
          </a:xfrm>
          <a:prstGeom prst="ellipse">
            <a:avLst/>
          </a:prstGeom>
          <a:noFill/>
          <a:ln w="19050">
            <a:solidFill>
              <a:srgbClr val="993300"/>
            </a:solidFill>
            <a:round/>
            <a:headEnd/>
            <a:tailEnd/>
          </a:ln>
        </p:spPr>
        <p:txBody>
          <a:bodyPr wrap="none" anchor="ctr"/>
          <a:lstStyle/>
          <a:p>
            <a:endParaRPr lang="en-US"/>
          </a:p>
        </p:txBody>
      </p:sp>
      <p:sp>
        <p:nvSpPr>
          <p:cNvPr id="26631" name="Oval 11"/>
          <p:cNvSpPr>
            <a:spLocks noChangeArrowheads="1"/>
          </p:cNvSpPr>
          <p:nvPr/>
        </p:nvSpPr>
        <p:spPr bwMode="auto">
          <a:xfrm>
            <a:off x="5105400" y="1014413"/>
            <a:ext cx="381000" cy="381000"/>
          </a:xfrm>
          <a:prstGeom prst="ellipse">
            <a:avLst/>
          </a:prstGeom>
          <a:noFill/>
          <a:ln w="15875">
            <a:solidFill>
              <a:srgbClr val="993300"/>
            </a:solidFill>
            <a:round/>
            <a:headEnd/>
            <a:tailEnd/>
          </a:ln>
        </p:spPr>
        <p:txBody>
          <a:bodyPr wrap="none" anchor="ctr"/>
          <a:lstStyle/>
          <a:p>
            <a:endParaRPr lang="en-US"/>
          </a:p>
        </p:txBody>
      </p:sp>
      <p:sp>
        <p:nvSpPr>
          <p:cNvPr id="26632" name="Oval 12"/>
          <p:cNvSpPr>
            <a:spLocks noChangeArrowheads="1"/>
          </p:cNvSpPr>
          <p:nvPr/>
        </p:nvSpPr>
        <p:spPr bwMode="auto">
          <a:xfrm>
            <a:off x="7467600" y="1219200"/>
            <a:ext cx="152400" cy="152400"/>
          </a:xfrm>
          <a:prstGeom prst="ellipse">
            <a:avLst/>
          </a:prstGeom>
          <a:noFill/>
          <a:ln w="15875">
            <a:solidFill>
              <a:srgbClr val="993300"/>
            </a:solidFill>
            <a:round/>
            <a:headEnd/>
            <a:tailEnd/>
          </a:ln>
        </p:spPr>
        <p:txBody>
          <a:bodyPr wrap="none" anchor="ctr"/>
          <a:lstStyle/>
          <a:p>
            <a:endParaRPr lang="en-US"/>
          </a:p>
        </p:txBody>
      </p:sp>
      <p:sp>
        <p:nvSpPr>
          <p:cNvPr id="26633" name="Text Box 13"/>
          <p:cNvSpPr txBox="1">
            <a:spLocks noChangeArrowheads="1"/>
          </p:cNvSpPr>
          <p:nvPr/>
        </p:nvSpPr>
        <p:spPr bwMode="auto">
          <a:xfrm>
            <a:off x="381000" y="6019800"/>
            <a:ext cx="6503988" cy="523875"/>
          </a:xfrm>
          <a:prstGeom prst="rect">
            <a:avLst/>
          </a:prstGeom>
          <a:noFill/>
          <a:ln w="9525">
            <a:noFill/>
            <a:miter lim="800000"/>
            <a:headEnd/>
            <a:tailEnd/>
          </a:ln>
        </p:spPr>
        <p:txBody>
          <a:bodyPr wrap="none">
            <a:spAutoFit/>
          </a:bodyPr>
          <a:lstStyle/>
          <a:p>
            <a:r>
              <a:rPr lang="en-US"/>
              <a:t>Infrequent (Punctuated) Resource Input</a:t>
            </a:r>
          </a:p>
        </p:txBody>
      </p:sp>
      <p:sp>
        <p:nvSpPr>
          <p:cNvPr id="26634" name="TextBox 9"/>
          <p:cNvSpPr txBox="1">
            <a:spLocks noChangeArrowheads="1"/>
          </p:cNvSpPr>
          <p:nvPr/>
        </p:nvSpPr>
        <p:spPr bwMode="auto">
          <a:xfrm>
            <a:off x="76200" y="76200"/>
            <a:ext cx="2377574" cy="646331"/>
          </a:xfrm>
          <a:prstGeom prst="rect">
            <a:avLst/>
          </a:prstGeom>
          <a:noFill/>
          <a:ln w="9525">
            <a:noFill/>
            <a:miter lim="800000"/>
            <a:headEnd/>
            <a:tailEnd/>
          </a:ln>
        </p:spPr>
        <p:txBody>
          <a:bodyPr wrap="none">
            <a:spAutoFit/>
          </a:bodyPr>
          <a:lstStyle/>
          <a:p>
            <a:r>
              <a:rPr lang="en-US" b="1" dirty="0" smtClean="0"/>
              <a:t>Carbon and Energy </a:t>
            </a:r>
          </a:p>
          <a:p>
            <a:r>
              <a:rPr lang="en-US" b="1" dirty="0" smtClean="0"/>
              <a:t>Subsidy </a:t>
            </a:r>
            <a:r>
              <a:rPr lang="en-US" b="1" dirty="0"/>
              <a:t>Effects</a:t>
            </a:r>
          </a:p>
        </p:txBody>
      </p:sp>
      <p:sp>
        <p:nvSpPr>
          <p:cNvPr id="11" name="TextBox 10"/>
          <p:cNvSpPr txBox="1"/>
          <p:nvPr/>
        </p:nvSpPr>
        <p:spPr>
          <a:xfrm>
            <a:off x="3597627" y="76200"/>
            <a:ext cx="1736373" cy="369332"/>
          </a:xfrm>
          <a:prstGeom prst="rect">
            <a:avLst/>
          </a:prstGeom>
          <a:noFill/>
        </p:spPr>
        <p:txBody>
          <a:bodyPr wrap="none" rtlCol="0">
            <a:spAutoFit/>
          </a:bodyPr>
          <a:lstStyle/>
          <a:p>
            <a:r>
              <a:rPr lang="en-US" dirty="0" smtClean="0"/>
              <a:t>Prey resources</a:t>
            </a:r>
            <a:endParaRPr lang="en-US" dirty="0"/>
          </a:p>
        </p:txBody>
      </p:sp>
      <p:sp>
        <p:nvSpPr>
          <p:cNvPr id="12" name="TextBox 11"/>
          <p:cNvSpPr txBox="1"/>
          <p:nvPr/>
        </p:nvSpPr>
        <p:spPr>
          <a:xfrm>
            <a:off x="3505200" y="2069068"/>
            <a:ext cx="1184940" cy="369332"/>
          </a:xfrm>
          <a:prstGeom prst="rect">
            <a:avLst/>
          </a:prstGeom>
          <a:noFill/>
        </p:spPr>
        <p:txBody>
          <a:bodyPr wrap="none" rtlCol="0">
            <a:spAutoFit/>
          </a:bodyPr>
          <a:lstStyle/>
          <a:p>
            <a:r>
              <a:rPr lang="en-US" dirty="0" smtClean="0"/>
              <a:t>Predators</a:t>
            </a:r>
            <a:endParaRPr lang="en-US" dirty="0"/>
          </a:p>
        </p:txBody>
      </p:sp>
      <p:cxnSp>
        <p:nvCxnSpPr>
          <p:cNvPr id="13" name="Straight Arrow Connector 12"/>
          <p:cNvCxnSpPr/>
          <p:nvPr/>
        </p:nvCxnSpPr>
        <p:spPr>
          <a:xfrm rot="16200000" flipV="1">
            <a:off x="3194566" y="1365766"/>
            <a:ext cx="697468" cy="6858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3369027" y="381000"/>
            <a:ext cx="685800" cy="5334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0" y="1771650"/>
            <a:ext cx="9144000" cy="4400550"/>
          </a:xfrm>
          <a:prstGeom prst="rect">
            <a:avLst/>
          </a:prstGeom>
          <a:noFill/>
          <a:ln w="9525">
            <a:noFill/>
            <a:miter lim="800000"/>
            <a:headEnd/>
            <a:tailEnd/>
          </a:ln>
        </p:spPr>
      </p:pic>
      <p:pic>
        <p:nvPicPr>
          <p:cNvPr id="27651" name="Picture 5"/>
          <p:cNvPicPr>
            <a:picLocks noChangeAspect="1" noChangeArrowheads="1"/>
          </p:cNvPicPr>
          <p:nvPr/>
        </p:nvPicPr>
        <p:blipFill>
          <a:blip r:embed="rId3" cstate="print"/>
          <a:srcRect l="5737" t="43277" r="59836"/>
          <a:stretch>
            <a:fillRect/>
          </a:stretch>
        </p:blipFill>
        <p:spPr bwMode="auto">
          <a:xfrm>
            <a:off x="1676400" y="0"/>
            <a:ext cx="2286000" cy="1836738"/>
          </a:xfrm>
          <a:prstGeom prst="rect">
            <a:avLst/>
          </a:prstGeom>
          <a:noFill/>
          <a:ln w="9525">
            <a:noFill/>
            <a:miter lim="800000"/>
            <a:headEnd/>
            <a:tailEnd/>
          </a:ln>
        </p:spPr>
      </p:pic>
      <p:sp>
        <p:nvSpPr>
          <p:cNvPr id="27652" name="Oval 6"/>
          <p:cNvSpPr>
            <a:spLocks noChangeArrowheads="1"/>
          </p:cNvSpPr>
          <p:nvPr/>
        </p:nvSpPr>
        <p:spPr bwMode="auto">
          <a:xfrm>
            <a:off x="2438400" y="762000"/>
            <a:ext cx="609600" cy="609600"/>
          </a:xfrm>
          <a:prstGeom prst="ellipse">
            <a:avLst/>
          </a:prstGeom>
          <a:noFill/>
          <a:ln w="19050">
            <a:solidFill>
              <a:srgbClr val="993300"/>
            </a:solidFill>
            <a:round/>
            <a:headEnd/>
            <a:tailEnd/>
          </a:ln>
        </p:spPr>
        <p:txBody>
          <a:bodyPr wrap="none" anchor="ctr"/>
          <a:lstStyle/>
          <a:p>
            <a:endParaRPr lang="en-US"/>
          </a:p>
        </p:txBody>
      </p:sp>
      <p:pic>
        <p:nvPicPr>
          <p:cNvPr id="27653" name="Picture 7"/>
          <p:cNvPicPr>
            <a:picLocks noChangeAspect="1" noChangeArrowheads="1"/>
          </p:cNvPicPr>
          <p:nvPr/>
        </p:nvPicPr>
        <p:blipFill>
          <a:blip r:embed="rId3" cstate="print"/>
          <a:srcRect l="5737" t="43277" r="59836"/>
          <a:stretch>
            <a:fillRect/>
          </a:stretch>
        </p:blipFill>
        <p:spPr bwMode="auto">
          <a:xfrm>
            <a:off x="3810000" y="0"/>
            <a:ext cx="2819400" cy="2265363"/>
          </a:xfrm>
          <a:prstGeom prst="rect">
            <a:avLst/>
          </a:prstGeom>
          <a:noFill/>
          <a:ln w="9525">
            <a:noFill/>
            <a:miter lim="800000"/>
            <a:headEnd/>
            <a:tailEnd/>
          </a:ln>
        </p:spPr>
      </p:pic>
      <p:sp>
        <p:nvSpPr>
          <p:cNvPr id="27654" name="Oval 8"/>
          <p:cNvSpPr>
            <a:spLocks noChangeArrowheads="1"/>
          </p:cNvSpPr>
          <p:nvPr/>
        </p:nvSpPr>
        <p:spPr bwMode="auto">
          <a:xfrm>
            <a:off x="4572000" y="685800"/>
            <a:ext cx="1143000" cy="1066800"/>
          </a:xfrm>
          <a:prstGeom prst="ellipse">
            <a:avLst/>
          </a:prstGeom>
          <a:noFill/>
          <a:ln w="19050">
            <a:solidFill>
              <a:srgbClr val="993300"/>
            </a:solidFill>
            <a:round/>
            <a:headEnd/>
            <a:tailEnd/>
          </a:ln>
        </p:spPr>
        <p:txBody>
          <a:bodyPr wrap="none" anchor="ctr"/>
          <a:lstStyle/>
          <a:p>
            <a:endParaRPr lang="en-US"/>
          </a:p>
        </p:txBody>
      </p:sp>
      <p:pic>
        <p:nvPicPr>
          <p:cNvPr id="27655" name="Picture 9"/>
          <p:cNvPicPr>
            <a:picLocks noChangeAspect="1" noChangeArrowheads="1"/>
          </p:cNvPicPr>
          <p:nvPr/>
        </p:nvPicPr>
        <p:blipFill>
          <a:blip r:embed="rId3" cstate="print"/>
          <a:srcRect l="5737" t="43277" r="59836"/>
          <a:stretch>
            <a:fillRect/>
          </a:stretch>
        </p:blipFill>
        <p:spPr bwMode="auto">
          <a:xfrm>
            <a:off x="6096000" y="0"/>
            <a:ext cx="3048000" cy="2447925"/>
          </a:xfrm>
          <a:prstGeom prst="rect">
            <a:avLst/>
          </a:prstGeom>
          <a:noFill/>
          <a:ln w="9525">
            <a:noFill/>
            <a:miter lim="800000"/>
            <a:headEnd/>
            <a:tailEnd/>
          </a:ln>
        </p:spPr>
      </p:pic>
      <p:sp>
        <p:nvSpPr>
          <p:cNvPr id="27656" name="Oval 10"/>
          <p:cNvSpPr>
            <a:spLocks noChangeArrowheads="1"/>
          </p:cNvSpPr>
          <p:nvPr/>
        </p:nvSpPr>
        <p:spPr bwMode="auto">
          <a:xfrm>
            <a:off x="6400800" y="304800"/>
            <a:ext cx="2209800" cy="2209800"/>
          </a:xfrm>
          <a:prstGeom prst="ellipse">
            <a:avLst/>
          </a:prstGeom>
          <a:noFill/>
          <a:ln w="19050">
            <a:solidFill>
              <a:srgbClr val="993300"/>
            </a:solidFill>
            <a:round/>
            <a:headEnd/>
            <a:tailEnd/>
          </a:ln>
        </p:spPr>
        <p:txBody>
          <a:bodyPr wrap="none" anchor="ctr"/>
          <a:lstStyle/>
          <a:p>
            <a:endParaRPr lang="en-US"/>
          </a:p>
        </p:txBody>
      </p:sp>
      <p:sp>
        <p:nvSpPr>
          <p:cNvPr id="27657" name="Text Box 11"/>
          <p:cNvSpPr txBox="1">
            <a:spLocks noChangeArrowheads="1"/>
          </p:cNvSpPr>
          <p:nvPr/>
        </p:nvSpPr>
        <p:spPr bwMode="auto">
          <a:xfrm>
            <a:off x="381000" y="6019800"/>
            <a:ext cx="6326188" cy="523875"/>
          </a:xfrm>
          <a:prstGeom prst="rect">
            <a:avLst/>
          </a:prstGeom>
          <a:noFill/>
          <a:ln w="9525">
            <a:noFill/>
            <a:miter lim="800000"/>
            <a:headEnd/>
            <a:tailEnd/>
          </a:ln>
        </p:spPr>
        <p:txBody>
          <a:bodyPr wrap="none">
            <a:spAutoFit/>
          </a:bodyPr>
          <a:lstStyle/>
          <a:p>
            <a:r>
              <a:rPr lang="en-US"/>
              <a:t>Frequent (Continuous) Resource Input</a:t>
            </a:r>
          </a:p>
        </p:txBody>
      </p:sp>
      <p:sp>
        <p:nvSpPr>
          <p:cNvPr id="11" name="TextBox 9"/>
          <p:cNvSpPr txBox="1">
            <a:spLocks noChangeArrowheads="1"/>
          </p:cNvSpPr>
          <p:nvPr/>
        </p:nvSpPr>
        <p:spPr bwMode="auto">
          <a:xfrm>
            <a:off x="76200" y="76200"/>
            <a:ext cx="2313454" cy="646331"/>
          </a:xfrm>
          <a:prstGeom prst="rect">
            <a:avLst/>
          </a:prstGeom>
          <a:noFill/>
          <a:ln w="9525">
            <a:noFill/>
            <a:miter lim="800000"/>
            <a:headEnd/>
            <a:tailEnd/>
          </a:ln>
        </p:spPr>
        <p:txBody>
          <a:bodyPr wrap="none">
            <a:spAutoFit/>
          </a:bodyPr>
          <a:lstStyle/>
          <a:p>
            <a:r>
              <a:rPr lang="en-US" b="1" dirty="0" smtClean="0"/>
              <a:t>Carbon and Energy</a:t>
            </a:r>
          </a:p>
          <a:p>
            <a:r>
              <a:rPr lang="en-US" b="1" dirty="0" smtClean="0"/>
              <a:t>Subsidy </a:t>
            </a:r>
            <a:r>
              <a:rPr lang="en-US" b="1" dirty="0"/>
              <a:t>Effects</a:t>
            </a:r>
          </a:p>
        </p:txBody>
      </p:sp>
      <p:sp>
        <p:nvSpPr>
          <p:cNvPr id="12" name="TextBox 11"/>
          <p:cNvSpPr txBox="1"/>
          <p:nvPr/>
        </p:nvSpPr>
        <p:spPr>
          <a:xfrm>
            <a:off x="5486400" y="76200"/>
            <a:ext cx="1736373" cy="369332"/>
          </a:xfrm>
          <a:prstGeom prst="rect">
            <a:avLst/>
          </a:prstGeom>
          <a:noFill/>
        </p:spPr>
        <p:txBody>
          <a:bodyPr wrap="none" rtlCol="0">
            <a:spAutoFit/>
          </a:bodyPr>
          <a:lstStyle/>
          <a:p>
            <a:r>
              <a:rPr lang="en-US" dirty="0" smtClean="0"/>
              <a:t>Prey resources</a:t>
            </a:r>
            <a:endParaRPr lang="en-US" dirty="0"/>
          </a:p>
        </p:txBody>
      </p:sp>
      <p:sp>
        <p:nvSpPr>
          <p:cNvPr id="13" name="TextBox 12"/>
          <p:cNvSpPr txBox="1"/>
          <p:nvPr/>
        </p:nvSpPr>
        <p:spPr>
          <a:xfrm>
            <a:off x="7959060" y="2450068"/>
            <a:ext cx="1184940" cy="369332"/>
          </a:xfrm>
          <a:prstGeom prst="rect">
            <a:avLst/>
          </a:prstGeom>
          <a:noFill/>
        </p:spPr>
        <p:txBody>
          <a:bodyPr wrap="none" rtlCol="0">
            <a:spAutoFit/>
          </a:bodyPr>
          <a:lstStyle/>
          <a:p>
            <a:r>
              <a:rPr lang="en-US" dirty="0" smtClean="0"/>
              <a:t>Predators</a:t>
            </a:r>
            <a:endParaRPr lang="en-US" dirty="0"/>
          </a:p>
        </p:txBody>
      </p:sp>
      <p:cxnSp>
        <p:nvCxnSpPr>
          <p:cNvPr id="15" name="Straight Arrow Connector 14"/>
          <p:cNvCxnSpPr>
            <a:stCxn id="13" idx="0"/>
          </p:cNvCxnSpPr>
          <p:nvPr/>
        </p:nvCxnSpPr>
        <p:spPr>
          <a:xfrm rot="16200000" flipV="1">
            <a:off x="8308531" y="2207069"/>
            <a:ext cx="240268" cy="24573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172200" y="381000"/>
            <a:ext cx="914400" cy="60960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828800" y="381000"/>
            <a:ext cx="6477000" cy="6045200"/>
            <a:chOff x="1152" y="240"/>
            <a:chExt cx="4080" cy="3808"/>
          </a:xfrm>
        </p:grpSpPr>
        <p:pic>
          <p:nvPicPr>
            <p:cNvPr id="16398" name="Picture 4" descr="Figure 1"/>
            <p:cNvPicPr>
              <a:picLocks noChangeAspect="1" noChangeArrowheads="1"/>
            </p:cNvPicPr>
            <p:nvPr/>
          </p:nvPicPr>
          <p:blipFill>
            <a:blip r:embed="rId2" cstate="print"/>
            <a:srcRect/>
            <a:stretch>
              <a:fillRect/>
            </a:stretch>
          </p:blipFill>
          <p:spPr bwMode="auto">
            <a:xfrm>
              <a:off x="1248" y="240"/>
              <a:ext cx="3984" cy="3808"/>
            </a:xfrm>
            <a:prstGeom prst="rect">
              <a:avLst/>
            </a:prstGeom>
            <a:noFill/>
            <a:ln w="9525">
              <a:noFill/>
              <a:miter lim="800000"/>
              <a:headEnd/>
              <a:tailEnd/>
            </a:ln>
          </p:spPr>
        </p:pic>
        <p:sp>
          <p:nvSpPr>
            <p:cNvPr id="16399" name="Rectangle 13"/>
            <p:cNvSpPr>
              <a:spLocks noChangeArrowheads="1"/>
            </p:cNvSpPr>
            <p:nvPr/>
          </p:nvSpPr>
          <p:spPr bwMode="auto">
            <a:xfrm>
              <a:off x="2247" y="259"/>
              <a:ext cx="1382" cy="691"/>
            </a:xfrm>
            <a:prstGeom prst="rect">
              <a:avLst/>
            </a:prstGeom>
            <a:solidFill>
              <a:srgbClr val="DDDDDD"/>
            </a:solidFill>
            <a:ln w="9525">
              <a:noFill/>
              <a:miter lim="800000"/>
              <a:headEnd/>
              <a:tailEnd/>
            </a:ln>
          </p:spPr>
          <p:txBody>
            <a:bodyPr wrap="none" anchor="ctr"/>
            <a:lstStyle/>
            <a:p>
              <a:endParaRPr lang="en-US"/>
            </a:p>
          </p:txBody>
        </p:sp>
        <p:sp>
          <p:nvSpPr>
            <p:cNvPr id="16400" name="Rectangle 14"/>
            <p:cNvSpPr>
              <a:spLocks noChangeArrowheads="1"/>
            </p:cNvSpPr>
            <p:nvPr/>
          </p:nvSpPr>
          <p:spPr bwMode="auto">
            <a:xfrm>
              <a:off x="2304" y="778"/>
              <a:ext cx="1152" cy="691"/>
            </a:xfrm>
            <a:prstGeom prst="rect">
              <a:avLst/>
            </a:prstGeom>
            <a:solidFill>
              <a:srgbClr val="DDDDDD"/>
            </a:solidFill>
            <a:ln w="9525">
              <a:noFill/>
              <a:miter lim="800000"/>
              <a:headEnd/>
              <a:tailEnd/>
            </a:ln>
          </p:spPr>
          <p:txBody>
            <a:bodyPr wrap="none" anchor="ctr"/>
            <a:lstStyle/>
            <a:p>
              <a:endParaRPr lang="en-US"/>
            </a:p>
          </p:txBody>
        </p:sp>
        <p:sp>
          <p:nvSpPr>
            <p:cNvPr id="16401" name="Text Box 15"/>
            <p:cNvSpPr txBox="1">
              <a:spLocks noChangeArrowheads="1"/>
            </p:cNvSpPr>
            <p:nvPr/>
          </p:nvSpPr>
          <p:spPr bwMode="auto">
            <a:xfrm>
              <a:off x="2304" y="374"/>
              <a:ext cx="1094" cy="935"/>
            </a:xfrm>
            <a:prstGeom prst="rect">
              <a:avLst/>
            </a:prstGeom>
            <a:noFill/>
            <a:ln w="9525">
              <a:solidFill>
                <a:schemeClr val="tx1"/>
              </a:solidFill>
              <a:miter lim="800000"/>
              <a:headEnd/>
              <a:tailEnd/>
            </a:ln>
          </p:spPr>
          <p:txBody>
            <a:bodyPr>
              <a:spAutoFit/>
            </a:bodyPr>
            <a:lstStyle/>
            <a:p>
              <a:pPr>
                <a:spcBef>
                  <a:spcPct val="50000"/>
                </a:spcBef>
                <a:buFontTx/>
                <a:buChar char="•"/>
              </a:pPr>
              <a:r>
                <a:rPr lang="en-US" sz="1400" b="1">
                  <a:latin typeface="Arial Unicode MS" pitchFamily="34" charset="-128"/>
                  <a:ea typeface="Arial Unicode MS" pitchFamily="34" charset="-128"/>
                  <a:cs typeface="Arial Unicode MS" pitchFamily="34" charset="-128"/>
                </a:rPr>
                <a:t>Consistent N-yield over 75 years without input</a:t>
              </a:r>
            </a:p>
            <a:p>
              <a:pPr>
                <a:spcBef>
                  <a:spcPct val="50000"/>
                </a:spcBef>
                <a:buFontTx/>
                <a:buChar char="•"/>
              </a:pPr>
              <a:r>
                <a:rPr lang="en-US" sz="1400" b="1">
                  <a:latin typeface="Arial Unicode MS" pitchFamily="34" charset="-128"/>
                  <a:ea typeface="Arial Unicode MS" pitchFamily="34" charset="-128"/>
                  <a:cs typeface="Arial Unicode MS" pitchFamily="34" charset="-128"/>
                </a:rPr>
                <a:t>N-yield similar to that of high input wheat</a:t>
              </a:r>
            </a:p>
          </p:txBody>
        </p:sp>
        <p:sp>
          <p:nvSpPr>
            <p:cNvPr id="16402" name="Rectangle 17"/>
            <p:cNvSpPr>
              <a:spLocks noChangeArrowheads="1"/>
            </p:cNvSpPr>
            <p:nvPr/>
          </p:nvSpPr>
          <p:spPr bwMode="auto">
            <a:xfrm>
              <a:off x="1152" y="547"/>
              <a:ext cx="1094" cy="1555"/>
            </a:xfrm>
            <a:prstGeom prst="rect">
              <a:avLst/>
            </a:prstGeom>
            <a:solidFill>
              <a:schemeClr val="bg1"/>
            </a:solidFill>
            <a:ln w="9525">
              <a:noFill/>
              <a:miter lim="800000"/>
              <a:headEnd/>
              <a:tailEnd/>
            </a:ln>
          </p:spPr>
          <p:txBody>
            <a:bodyPr wrap="none" anchor="ctr"/>
            <a:lstStyle/>
            <a:p>
              <a:endParaRPr lang="en-US"/>
            </a:p>
          </p:txBody>
        </p:sp>
      </p:grpSp>
      <p:grpSp>
        <p:nvGrpSpPr>
          <p:cNvPr id="3" name="Group 12"/>
          <p:cNvGrpSpPr>
            <a:grpSpLocks/>
          </p:cNvGrpSpPr>
          <p:nvPr/>
        </p:nvGrpSpPr>
        <p:grpSpPr bwMode="auto">
          <a:xfrm>
            <a:off x="304800" y="2971800"/>
            <a:ext cx="2735263" cy="3505200"/>
            <a:chOff x="192" y="1872"/>
            <a:chExt cx="1723" cy="2208"/>
          </a:xfrm>
        </p:grpSpPr>
        <p:pic>
          <p:nvPicPr>
            <p:cNvPr id="16395" name="Picture 9"/>
            <p:cNvPicPr>
              <a:picLocks noChangeAspect="1" noChangeArrowheads="1"/>
            </p:cNvPicPr>
            <p:nvPr/>
          </p:nvPicPr>
          <p:blipFill>
            <a:blip r:embed="rId3" cstate="print"/>
            <a:srcRect l="52078" r="1500" b="2563"/>
            <a:stretch>
              <a:fillRect/>
            </a:stretch>
          </p:blipFill>
          <p:spPr bwMode="auto">
            <a:xfrm>
              <a:off x="192" y="1872"/>
              <a:ext cx="1723" cy="2208"/>
            </a:xfrm>
            <a:prstGeom prst="rect">
              <a:avLst/>
            </a:prstGeom>
            <a:noFill/>
            <a:ln w="9525">
              <a:noFill/>
              <a:miter lim="800000"/>
              <a:headEnd/>
              <a:tailEnd/>
            </a:ln>
          </p:spPr>
        </p:pic>
        <p:sp>
          <p:nvSpPr>
            <p:cNvPr id="16396" name="Text Box 10"/>
            <p:cNvSpPr txBox="1">
              <a:spLocks noChangeArrowheads="1"/>
            </p:cNvSpPr>
            <p:nvPr/>
          </p:nvSpPr>
          <p:spPr bwMode="auto">
            <a:xfrm>
              <a:off x="528" y="3744"/>
              <a:ext cx="576" cy="326"/>
            </a:xfrm>
            <a:prstGeom prst="rect">
              <a:avLst/>
            </a:prstGeom>
            <a:solidFill>
              <a:schemeClr val="bg1"/>
            </a:solidFill>
            <a:ln w="9525">
              <a:noFill/>
              <a:miter lim="800000"/>
              <a:headEnd/>
              <a:tailEnd/>
            </a:ln>
          </p:spPr>
          <p:txBody>
            <a:bodyPr>
              <a:spAutoFit/>
            </a:bodyPr>
            <a:lstStyle/>
            <a:p>
              <a:pPr algn="ctr">
                <a:spcBef>
                  <a:spcPct val="50000"/>
                </a:spcBef>
              </a:pPr>
              <a:r>
                <a:rPr lang="en-US" sz="1400"/>
                <a:t>Structure Index</a:t>
              </a:r>
            </a:p>
          </p:txBody>
        </p:sp>
        <p:sp>
          <p:nvSpPr>
            <p:cNvPr id="16397" name="Text Box 11"/>
            <p:cNvSpPr txBox="1">
              <a:spLocks noChangeArrowheads="1"/>
            </p:cNvSpPr>
            <p:nvPr/>
          </p:nvSpPr>
          <p:spPr bwMode="auto">
            <a:xfrm>
              <a:off x="1248" y="3744"/>
              <a:ext cx="576" cy="326"/>
            </a:xfrm>
            <a:prstGeom prst="rect">
              <a:avLst/>
            </a:prstGeom>
            <a:solidFill>
              <a:schemeClr val="bg1"/>
            </a:solidFill>
            <a:ln w="9525">
              <a:noFill/>
              <a:miter lim="800000"/>
              <a:headEnd/>
              <a:tailEnd/>
            </a:ln>
          </p:spPr>
          <p:txBody>
            <a:bodyPr>
              <a:spAutoFit/>
            </a:bodyPr>
            <a:lstStyle/>
            <a:p>
              <a:pPr algn="ctr">
                <a:spcBef>
                  <a:spcPct val="50000"/>
                </a:spcBef>
              </a:pPr>
              <a:r>
                <a:rPr lang="en-US" sz="1400"/>
                <a:t>Basal Index</a:t>
              </a:r>
            </a:p>
          </p:txBody>
        </p:sp>
      </p:grpSp>
      <p:sp>
        <p:nvSpPr>
          <p:cNvPr id="16388" name="Text Box 5"/>
          <p:cNvSpPr txBox="1">
            <a:spLocks noChangeArrowheads="1"/>
          </p:cNvSpPr>
          <p:nvPr/>
        </p:nvSpPr>
        <p:spPr bwMode="auto">
          <a:xfrm>
            <a:off x="136525" y="6477000"/>
            <a:ext cx="2149476" cy="307777"/>
          </a:xfrm>
          <a:prstGeom prst="rect">
            <a:avLst/>
          </a:prstGeom>
          <a:noFill/>
          <a:ln w="9525">
            <a:noFill/>
            <a:miter lim="800000"/>
            <a:headEnd/>
            <a:tailEnd/>
          </a:ln>
        </p:spPr>
        <p:txBody>
          <a:bodyPr wrap="square">
            <a:spAutoFit/>
          </a:bodyPr>
          <a:lstStyle/>
          <a:p>
            <a:r>
              <a:rPr lang="en-US" sz="1400" dirty="0"/>
              <a:t>From Glover </a:t>
            </a:r>
            <a:r>
              <a:rPr lang="en-US" sz="1400" i="1" dirty="0"/>
              <a:t>et al</a:t>
            </a:r>
            <a:r>
              <a:rPr lang="en-US" sz="1400" i="1" dirty="0" smtClean="0"/>
              <a:t>.</a:t>
            </a:r>
            <a:r>
              <a:rPr lang="en-US" sz="1400" dirty="0" smtClean="0"/>
              <a:t>, 2010 </a:t>
            </a:r>
            <a:endParaRPr lang="en-US" sz="1400" dirty="0"/>
          </a:p>
        </p:txBody>
      </p:sp>
      <p:sp>
        <p:nvSpPr>
          <p:cNvPr id="16389" name="Text Box 6"/>
          <p:cNvSpPr txBox="1">
            <a:spLocks noChangeArrowheads="1"/>
          </p:cNvSpPr>
          <p:nvPr/>
        </p:nvSpPr>
        <p:spPr bwMode="auto">
          <a:xfrm>
            <a:off x="60325" y="90488"/>
            <a:ext cx="3236784" cy="1661993"/>
          </a:xfrm>
          <a:prstGeom prst="rect">
            <a:avLst/>
          </a:prstGeom>
          <a:noFill/>
          <a:ln w="9525">
            <a:noFill/>
            <a:miter lim="800000"/>
            <a:headEnd/>
            <a:tailEnd/>
          </a:ln>
        </p:spPr>
        <p:txBody>
          <a:bodyPr wrap="none">
            <a:spAutoFit/>
          </a:bodyPr>
          <a:lstStyle/>
          <a:p>
            <a:r>
              <a:rPr lang="en-US" b="1" dirty="0"/>
              <a:t>Land-use change in Kansas</a:t>
            </a:r>
          </a:p>
          <a:p>
            <a:endParaRPr lang="en-US" sz="1200" b="1" dirty="0"/>
          </a:p>
          <a:p>
            <a:r>
              <a:rPr lang="en-US" b="1" dirty="0"/>
              <a:t>Resource Inputs:</a:t>
            </a:r>
          </a:p>
          <a:p>
            <a:r>
              <a:rPr lang="en-US" b="1" dirty="0"/>
              <a:t>Bottom up effects on </a:t>
            </a:r>
            <a:endParaRPr lang="en-US" b="1" dirty="0" smtClean="0"/>
          </a:p>
          <a:p>
            <a:r>
              <a:rPr lang="en-US" b="1" dirty="0" smtClean="0"/>
              <a:t>Soil Ecosystem Structure</a:t>
            </a:r>
          </a:p>
          <a:p>
            <a:r>
              <a:rPr lang="en-US" b="1" dirty="0" smtClean="0"/>
              <a:t>and </a:t>
            </a:r>
            <a:r>
              <a:rPr lang="en-US" b="1" dirty="0"/>
              <a:t>Function</a:t>
            </a:r>
          </a:p>
        </p:txBody>
      </p:sp>
      <p:sp>
        <p:nvSpPr>
          <p:cNvPr id="16390" name="AutoShape 7"/>
          <p:cNvSpPr>
            <a:spLocks noChangeArrowheads="1"/>
          </p:cNvSpPr>
          <p:nvPr/>
        </p:nvSpPr>
        <p:spPr bwMode="auto">
          <a:xfrm>
            <a:off x="6172200" y="228600"/>
            <a:ext cx="14478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B8FF">
              <a:alpha val="61960"/>
            </a:srgbClr>
          </a:solidFill>
          <a:ln w="9525">
            <a:solidFill>
              <a:schemeClr val="tx1"/>
            </a:solidFill>
            <a:miter lim="800000"/>
            <a:headEnd/>
            <a:tailEnd/>
          </a:ln>
        </p:spPr>
        <p:txBody>
          <a:bodyPr wrap="none" anchor="ctr"/>
          <a:lstStyle/>
          <a:p>
            <a:endParaRPr lang="en-US"/>
          </a:p>
        </p:txBody>
      </p:sp>
      <p:sp>
        <p:nvSpPr>
          <p:cNvPr id="16391" name="AutoShape 8"/>
          <p:cNvSpPr>
            <a:spLocks noChangeArrowheads="1"/>
          </p:cNvSpPr>
          <p:nvPr/>
        </p:nvSpPr>
        <p:spPr bwMode="auto">
          <a:xfrm flipH="1">
            <a:off x="6172200" y="228600"/>
            <a:ext cx="1447800" cy="990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00B8FF">
              <a:alpha val="61960"/>
            </a:srgbClr>
          </a:solidFill>
          <a:ln w="9525">
            <a:solidFill>
              <a:schemeClr val="tx1"/>
            </a:solidFill>
            <a:miter lim="800000"/>
            <a:headEnd/>
            <a:tailEnd/>
          </a:ln>
        </p:spPr>
        <p:txBody>
          <a:bodyPr wrap="none" anchor="ctr"/>
          <a:lstStyle/>
          <a:p>
            <a:endParaRPr lang="en-US"/>
          </a:p>
        </p:txBody>
      </p:sp>
      <p:sp>
        <p:nvSpPr>
          <p:cNvPr id="75790" name="AutoShape 14"/>
          <p:cNvSpPr>
            <a:spLocks noChangeArrowheads="1"/>
          </p:cNvSpPr>
          <p:nvPr/>
        </p:nvSpPr>
        <p:spPr bwMode="auto">
          <a:xfrm rot="-1589924">
            <a:off x="1995488" y="3813175"/>
            <a:ext cx="1966912" cy="149225"/>
          </a:xfrm>
          <a:prstGeom prst="leftArrow">
            <a:avLst>
              <a:gd name="adj1" fmla="val 50000"/>
              <a:gd name="adj2" fmla="val 329521"/>
            </a:avLst>
          </a:prstGeom>
          <a:solidFill>
            <a:srgbClr val="993300"/>
          </a:solidFill>
          <a:ln w="9525">
            <a:solidFill>
              <a:srgbClr val="993300"/>
            </a:solidFill>
            <a:miter lim="800000"/>
            <a:headEnd/>
            <a:tailEnd/>
          </a:ln>
        </p:spPr>
        <p:txBody>
          <a:bodyPr wrap="none" anchor="ctr"/>
          <a:lstStyle/>
          <a:p>
            <a:endParaRPr lang="en-US"/>
          </a:p>
        </p:txBody>
      </p:sp>
      <p:sp>
        <p:nvSpPr>
          <p:cNvPr id="16393" name="Line 16"/>
          <p:cNvSpPr>
            <a:spLocks noChangeShapeType="1"/>
          </p:cNvSpPr>
          <p:nvPr/>
        </p:nvSpPr>
        <p:spPr bwMode="auto">
          <a:xfrm flipH="1" flipV="1">
            <a:off x="5394325" y="1235075"/>
            <a:ext cx="366713" cy="90488"/>
          </a:xfrm>
          <a:prstGeom prst="line">
            <a:avLst/>
          </a:prstGeom>
          <a:noFill/>
          <a:ln w="9525">
            <a:solidFill>
              <a:schemeClr val="tx1"/>
            </a:solidFill>
            <a:round/>
            <a:headEnd/>
            <a:tailEnd type="triangle" w="med" len="med"/>
          </a:ln>
        </p:spPr>
        <p:txBody>
          <a:bodyPr/>
          <a:lstStyle/>
          <a:p>
            <a:endParaRPr lang="en-US"/>
          </a:p>
        </p:txBody>
      </p:sp>
      <p:sp>
        <p:nvSpPr>
          <p:cNvPr id="16394" name="Text Box 19"/>
          <p:cNvSpPr txBox="1">
            <a:spLocks noChangeArrowheads="1"/>
          </p:cNvSpPr>
          <p:nvPr/>
        </p:nvSpPr>
        <p:spPr bwMode="auto">
          <a:xfrm>
            <a:off x="457200" y="2016125"/>
            <a:ext cx="2157413" cy="346075"/>
          </a:xfrm>
          <a:prstGeom prst="rect">
            <a:avLst/>
          </a:prstGeom>
          <a:solidFill>
            <a:srgbClr val="FFCC99"/>
          </a:solidFill>
          <a:ln w="9525">
            <a:solidFill>
              <a:schemeClr val="tx1"/>
            </a:solidFill>
            <a:miter lim="800000"/>
            <a:headEnd/>
            <a:tailEnd/>
          </a:ln>
        </p:spPr>
        <p:txBody>
          <a:bodyPr wrap="none">
            <a:spAutoFit/>
          </a:bodyPr>
          <a:lstStyle/>
          <a:p>
            <a:r>
              <a:rPr lang="en-US" sz="1600" b="1"/>
              <a:t>Community Ecology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7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Group.jpg"/>
          <p:cNvPicPr>
            <a:picLocks noChangeAspect="1"/>
          </p:cNvPicPr>
          <p:nvPr/>
        </p:nvPicPr>
        <p:blipFill>
          <a:blip r:embed="rId3" cstate="print">
            <a:lum bright="48000"/>
          </a:blip>
          <a:srcRect/>
          <a:stretch>
            <a:fillRect/>
          </a:stretch>
        </p:blipFill>
        <p:spPr bwMode="auto">
          <a:xfrm>
            <a:off x="0" y="0"/>
            <a:ext cx="9144000" cy="6858000"/>
          </a:xfrm>
          <a:prstGeom prst="rect">
            <a:avLst/>
          </a:prstGeom>
          <a:noFill/>
          <a:ln w="9525">
            <a:noFill/>
            <a:miter lim="800000"/>
            <a:headEnd/>
            <a:tailEnd/>
          </a:ln>
        </p:spPr>
      </p:pic>
      <p:sp>
        <p:nvSpPr>
          <p:cNvPr id="6" name="Text Box 3"/>
          <p:cNvSpPr txBox="1">
            <a:spLocks noChangeArrowheads="1"/>
          </p:cNvSpPr>
          <p:nvPr/>
        </p:nvSpPr>
        <p:spPr bwMode="auto">
          <a:xfrm>
            <a:off x="6465888" y="4267200"/>
            <a:ext cx="2200275" cy="711200"/>
          </a:xfrm>
          <a:prstGeom prst="rect">
            <a:avLst/>
          </a:prstGeom>
          <a:noFill/>
          <a:ln w="9525">
            <a:solidFill>
              <a:schemeClr val="tx1"/>
            </a:solidFill>
            <a:miter lim="800000"/>
            <a:headEnd/>
            <a:tailEnd/>
          </a:ln>
        </p:spPr>
        <p:txBody>
          <a:bodyPr wrap="none">
            <a:spAutoFit/>
          </a:bodyPr>
          <a:lstStyle/>
          <a:p>
            <a:pPr algn="ctr"/>
            <a:r>
              <a:rPr lang="en-US" sz="2000">
                <a:solidFill>
                  <a:srgbClr val="008000"/>
                </a:solidFill>
              </a:rPr>
              <a:t>Individual species</a:t>
            </a:r>
          </a:p>
          <a:p>
            <a:pPr algn="ctr"/>
            <a:r>
              <a:rPr lang="en-US" sz="2000">
                <a:solidFill>
                  <a:srgbClr val="008000"/>
                </a:solidFill>
              </a:rPr>
              <a:t>services</a:t>
            </a:r>
          </a:p>
        </p:txBody>
      </p:sp>
      <p:sp>
        <p:nvSpPr>
          <p:cNvPr id="7" name="Text Box 4"/>
          <p:cNvSpPr txBox="1">
            <a:spLocks noChangeArrowheads="1"/>
          </p:cNvSpPr>
          <p:nvPr/>
        </p:nvSpPr>
        <p:spPr bwMode="auto">
          <a:xfrm>
            <a:off x="6461125" y="6018213"/>
            <a:ext cx="2420856" cy="707886"/>
          </a:xfrm>
          <a:prstGeom prst="rect">
            <a:avLst/>
          </a:prstGeom>
          <a:noFill/>
          <a:ln w="9525">
            <a:solidFill>
              <a:schemeClr val="tx1"/>
            </a:solidFill>
            <a:miter lim="800000"/>
            <a:headEnd/>
            <a:tailEnd/>
          </a:ln>
        </p:spPr>
        <p:txBody>
          <a:bodyPr wrap="none">
            <a:spAutoFit/>
          </a:bodyPr>
          <a:lstStyle/>
          <a:p>
            <a:r>
              <a:rPr lang="en-US" sz="2000" dirty="0">
                <a:solidFill>
                  <a:srgbClr val="008000"/>
                </a:solidFill>
              </a:rPr>
              <a:t>Aggregate</a:t>
            </a:r>
          </a:p>
          <a:p>
            <a:r>
              <a:rPr lang="en-US" sz="2000" dirty="0" smtClean="0">
                <a:solidFill>
                  <a:srgbClr val="008000"/>
                </a:solidFill>
              </a:rPr>
              <a:t>ecosystem </a:t>
            </a:r>
            <a:r>
              <a:rPr lang="en-US" sz="2000" dirty="0">
                <a:solidFill>
                  <a:srgbClr val="008000"/>
                </a:solidFill>
              </a:rPr>
              <a:t>services</a:t>
            </a:r>
          </a:p>
        </p:txBody>
      </p:sp>
      <p:sp>
        <p:nvSpPr>
          <p:cNvPr id="10245" name="Rectangle 4"/>
          <p:cNvSpPr>
            <a:spLocks noChangeArrowheads="1"/>
          </p:cNvSpPr>
          <p:nvPr/>
        </p:nvSpPr>
        <p:spPr bwMode="auto">
          <a:xfrm>
            <a:off x="0" y="0"/>
            <a:ext cx="9144000" cy="3108325"/>
          </a:xfrm>
          <a:prstGeom prst="rect">
            <a:avLst/>
          </a:prstGeom>
          <a:noFill/>
          <a:ln w="9525">
            <a:noFill/>
            <a:miter lim="800000"/>
            <a:headEnd/>
            <a:tailEnd/>
          </a:ln>
        </p:spPr>
        <p:txBody>
          <a:bodyPr>
            <a:spAutoFit/>
          </a:bodyPr>
          <a:lstStyle/>
          <a:p>
            <a:r>
              <a:rPr lang="en-US" sz="2000" b="1" dirty="0"/>
              <a:t>Soil </a:t>
            </a:r>
            <a:r>
              <a:rPr lang="en-US" sz="2000" b="1" dirty="0" smtClean="0"/>
              <a:t>Ecosystem Functions </a:t>
            </a:r>
            <a:r>
              <a:rPr lang="en-US" sz="2400" dirty="0"/>
              <a:t>- </a:t>
            </a:r>
            <a:r>
              <a:rPr lang="en-US" sz="2000" dirty="0"/>
              <a:t>metabolic and behavioral activities</a:t>
            </a:r>
          </a:p>
          <a:p>
            <a:r>
              <a:rPr lang="en-US" sz="2000" dirty="0"/>
              <a:t>of organisms that impact the biotic or </a:t>
            </a:r>
            <a:r>
              <a:rPr lang="en-US" sz="2000" dirty="0" err="1"/>
              <a:t>abiotic</a:t>
            </a:r>
            <a:r>
              <a:rPr lang="en-US" sz="2000" dirty="0"/>
              <a:t> components of the ecosystem</a:t>
            </a:r>
          </a:p>
          <a:p>
            <a:endParaRPr lang="en-US" sz="2400" dirty="0"/>
          </a:p>
          <a:p>
            <a:r>
              <a:rPr lang="en-US" sz="2000" i="1" dirty="0"/>
              <a:t>  Feeding:</a:t>
            </a:r>
            <a:r>
              <a:rPr lang="en-US" sz="2000" dirty="0"/>
              <a:t> 	 Ingestion, assimilation, defecation and excretion</a:t>
            </a:r>
          </a:p>
          <a:p>
            <a:r>
              <a:rPr lang="en-US" sz="2000" i="1" dirty="0"/>
              <a:t>  Behavior:   	 </a:t>
            </a:r>
            <a:r>
              <a:rPr lang="en-US" sz="2000" dirty="0"/>
              <a:t>Movement, activity, migration</a:t>
            </a:r>
          </a:p>
          <a:p>
            <a:endParaRPr lang="en-US" sz="2000" dirty="0"/>
          </a:p>
          <a:p>
            <a:r>
              <a:rPr lang="en-US" sz="2400" dirty="0"/>
              <a:t>  Functions</a:t>
            </a:r>
            <a:r>
              <a:rPr lang="en-US" sz="2000" dirty="0"/>
              <a:t> may be classified, subjectively, as </a:t>
            </a:r>
            <a:r>
              <a:rPr lang="en-US" sz="2400" i="1" dirty="0"/>
              <a:t>Services,</a:t>
            </a:r>
            <a:r>
              <a:rPr lang="en-US" sz="2000" dirty="0"/>
              <a:t> </a:t>
            </a:r>
            <a:r>
              <a:rPr lang="en-US" sz="2400" i="1" dirty="0"/>
              <a:t>Disservices </a:t>
            </a:r>
          </a:p>
          <a:p>
            <a:r>
              <a:rPr lang="en-US" sz="2400" i="1" dirty="0"/>
              <a:t>								(or Neutral)</a:t>
            </a:r>
          </a:p>
          <a:p>
            <a:r>
              <a:rPr lang="en-US" sz="2000" b="1" i="1" dirty="0"/>
              <a:t>  </a:t>
            </a:r>
            <a:endParaRPr lang="en-US" altLang="ja-JP" sz="2000" dirty="0"/>
          </a:p>
        </p:txBody>
      </p:sp>
      <p:sp>
        <p:nvSpPr>
          <p:cNvPr id="9" name="Rectangle 4"/>
          <p:cNvSpPr>
            <a:spLocks noChangeArrowheads="1"/>
          </p:cNvSpPr>
          <p:nvPr/>
        </p:nvSpPr>
        <p:spPr bwMode="auto">
          <a:xfrm>
            <a:off x="0" y="2819400"/>
            <a:ext cx="9144000" cy="976313"/>
          </a:xfrm>
          <a:prstGeom prst="rect">
            <a:avLst/>
          </a:prstGeom>
          <a:noFill/>
          <a:ln w="9525">
            <a:noFill/>
            <a:miter lim="800000"/>
            <a:headEnd/>
            <a:tailEnd/>
          </a:ln>
        </p:spPr>
        <p:txBody>
          <a:bodyPr>
            <a:spAutoFit/>
          </a:bodyPr>
          <a:lstStyle/>
          <a:p>
            <a:r>
              <a:rPr lang="en-US" sz="2000" b="1" i="1"/>
              <a:t>  Disservices</a:t>
            </a:r>
            <a:r>
              <a:rPr lang="en-US" sz="2000" i="1"/>
              <a:t>:</a:t>
            </a:r>
          </a:p>
          <a:p>
            <a:r>
              <a:rPr lang="en-US" sz="2000"/>
              <a:t>	</a:t>
            </a:r>
            <a:r>
              <a:rPr lang="en-US" b="1"/>
              <a:t>Damage plants of agricultural or ornamental significance</a:t>
            </a:r>
          </a:p>
          <a:p>
            <a:r>
              <a:rPr lang="en-US" b="1"/>
              <a:t>	Injure humans and vertebrate animals</a:t>
            </a:r>
          </a:p>
        </p:txBody>
      </p:sp>
      <p:sp>
        <p:nvSpPr>
          <p:cNvPr id="10" name="Rectangle 4"/>
          <p:cNvSpPr>
            <a:spLocks noChangeArrowheads="1"/>
          </p:cNvSpPr>
          <p:nvPr/>
        </p:nvSpPr>
        <p:spPr bwMode="auto">
          <a:xfrm>
            <a:off x="0" y="3505200"/>
            <a:ext cx="9144000" cy="3203575"/>
          </a:xfrm>
          <a:prstGeom prst="rect">
            <a:avLst/>
          </a:prstGeom>
          <a:noFill/>
          <a:ln w="9525">
            <a:noFill/>
            <a:miter lim="800000"/>
            <a:headEnd/>
            <a:tailEnd/>
          </a:ln>
        </p:spPr>
        <p:txBody>
          <a:bodyPr>
            <a:spAutoFit/>
          </a:bodyPr>
          <a:lstStyle/>
          <a:p>
            <a:endParaRPr lang="en-US" sz="2000" dirty="0"/>
          </a:p>
          <a:p>
            <a:r>
              <a:rPr lang="en-US" sz="2000" b="1" i="1" dirty="0"/>
              <a:t>  Services</a:t>
            </a:r>
            <a:r>
              <a:rPr lang="en-US" sz="2000" i="1" dirty="0"/>
              <a:t>:</a:t>
            </a:r>
          </a:p>
          <a:p>
            <a:r>
              <a:rPr lang="en-US" sz="2000" i="1" dirty="0"/>
              <a:t>	</a:t>
            </a:r>
            <a:r>
              <a:rPr lang="en-US" b="1" dirty="0"/>
              <a:t>Sequester and redistribute minerals</a:t>
            </a:r>
          </a:p>
          <a:p>
            <a:pPr lvl="1"/>
            <a:r>
              <a:rPr lang="en-US" altLang="ja-JP" b="1" dirty="0"/>
              <a:t>	Mineralize organic molecules</a:t>
            </a:r>
          </a:p>
          <a:p>
            <a:pPr lvl="1"/>
            <a:r>
              <a:rPr lang="en-US" altLang="ja-JP" b="1" dirty="0"/>
              <a:t>	Accelerate turnover</a:t>
            </a:r>
            <a:endParaRPr lang="en-US" b="1" dirty="0"/>
          </a:p>
          <a:p>
            <a:pPr lvl="1"/>
            <a:r>
              <a:rPr lang="en-US" altLang="ja-JP" b="1" dirty="0"/>
              <a:t>	Regulate and suppress pests</a:t>
            </a:r>
          </a:p>
          <a:p>
            <a:r>
              <a:rPr lang="en-US" altLang="ja-JP" b="1" dirty="0"/>
              <a:t> 	Alter substrate to provide access to other organisms</a:t>
            </a:r>
          </a:p>
          <a:p>
            <a:r>
              <a:rPr lang="en-US" altLang="ja-JP" b="1" dirty="0"/>
              <a:t>	Redistribute organisms in space</a:t>
            </a:r>
          </a:p>
          <a:p>
            <a:r>
              <a:rPr lang="en-US" altLang="ja-JP" b="1" dirty="0"/>
              <a:t>	Biodegrade toxins</a:t>
            </a:r>
          </a:p>
          <a:p>
            <a:r>
              <a:rPr lang="en-US" altLang="ja-JP" b="1" dirty="0"/>
              <a:t>	Reduce soil erosion</a:t>
            </a:r>
          </a:p>
          <a:p>
            <a:r>
              <a:rPr lang="en-US" altLang="ja-JP" b="1" dirty="0"/>
              <a:t>	Increase agricultural production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6"/>
          <p:cNvSpPr txBox="1">
            <a:spLocks noChangeArrowheads="1"/>
          </p:cNvSpPr>
          <p:nvPr/>
        </p:nvSpPr>
        <p:spPr bwMode="auto">
          <a:xfrm>
            <a:off x="1479550" y="1295400"/>
            <a:ext cx="1898650" cy="366713"/>
          </a:xfrm>
          <a:prstGeom prst="rect">
            <a:avLst/>
          </a:prstGeom>
          <a:noFill/>
          <a:ln w="9525">
            <a:noFill/>
            <a:miter lim="800000"/>
            <a:headEnd/>
            <a:tailEnd/>
          </a:ln>
        </p:spPr>
        <p:txBody>
          <a:bodyPr wrap="none">
            <a:spAutoFit/>
          </a:bodyPr>
          <a:lstStyle/>
          <a:p>
            <a:r>
              <a:rPr lang="en-US"/>
              <a:t>Provide Services</a:t>
            </a:r>
          </a:p>
        </p:txBody>
      </p:sp>
      <p:sp>
        <p:nvSpPr>
          <p:cNvPr id="14339" name="Text Box 9"/>
          <p:cNvSpPr txBox="1">
            <a:spLocks noChangeArrowheads="1"/>
          </p:cNvSpPr>
          <p:nvPr/>
        </p:nvSpPr>
        <p:spPr bwMode="auto">
          <a:xfrm>
            <a:off x="5592763" y="1295400"/>
            <a:ext cx="2190750" cy="366713"/>
          </a:xfrm>
          <a:prstGeom prst="rect">
            <a:avLst/>
          </a:prstGeom>
          <a:noFill/>
          <a:ln w="9525">
            <a:noFill/>
            <a:miter lim="800000"/>
            <a:headEnd/>
            <a:tailEnd/>
          </a:ln>
        </p:spPr>
        <p:txBody>
          <a:bodyPr wrap="none">
            <a:spAutoFit/>
          </a:bodyPr>
          <a:lstStyle/>
          <a:p>
            <a:r>
              <a:rPr lang="en-US">
                <a:solidFill>
                  <a:srgbClr val="000000"/>
                </a:solidFill>
              </a:rPr>
              <a:t>Provide Disservices</a:t>
            </a:r>
            <a:endParaRPr lang="en-US"/>
          </a:p>
        </p:txBody>
      </p:sp>
      <p:pic>
        <p:nvPicPr>
          <p:cNvPr id="14340" name="Picture 10" descr="Ppenetrans"/>
          <p:cNvPicPr>
            <a:picLocks noGrp="1" noChangeAspect="1" noChangeArrowheads="1"/>
          </p:cNvPicPr>
          <p:nvPr>
            <p:ph sz="half" idx="2"/>
          </p:nvPr>
        </p:nvPicPr>
        <p:blipFill>
          <a:blip r:embed="rId2" cstate="print"/>
          <a:srcRect/>
          <a:stretch>
            <a:fillRect/>
          </a:stretch>
        </p:blipFill>
        <p:spPr>
          <a:xfrm>
            <a:off x="5334000" y="1804988"/>
            <a:ext cx="2709863" cy="3840162"/>
          </a:xfrm>
        </p:spPr>
      </p:pic>
      <p:pic>
        <p:nvPicPr>
          <p:cNvPr id="14341" name="Picture 11" descr="adultrhabstoma40X"/>
          <p:cNvPicPr>
            <a:picLocks noChangeAspect="1" noChangeArrowheads="1"/>
          </p:cNvPicPr>
          <p:nvPr/>
        </p:nvPicPr>
        <p:blipFill>
          <a:blip r:embed="rId3" cstate="print"/>
          <a:srcRect/>
          <a:stretch>
            <a:fillRect/>
          </a:stretch>
        </p:blipFill>
        <p:spPr bwMode="auto">
          <a:xfrm>
            <a:off x="990600" y="1804988"/>
            <a:ext cx="2878138" cy="3838575"/>
          </a:xfrm>
          <a:prstGeom prst="rect">
            <a:avLst/>
          </a:prstGeom>
          <a:noFill/>
          <a:ln w="9525">
            <a:noFill/>
            <a:miter lim="800000"/>
            <a:headEnd/>
            <a:tailEnd/>
          </a:ln>
        </p:spPr>
      </p:pic>
      <p:sp>
        <p:nvSpPr>
          <p:cNvPr id="14342" name="Text Box 12"/>
          <p:cNvSpPr txBox="1">
            <a:spLocks noChangeArrowheads="1"/>
          </p:cNvSpPr>
          <p:nvPr/>
        </p:nvSpPr>
        <p:spPr bwMode="auto">
          <a:xfrm>
            <a:off x="3336925" y="5829300"/>
            <a:ext cx="2617788" cy="369888"/>
          </a:xfrm>
          <a:prstGeom prst="rect">
            <a:avLst/>
          </a:prstGeom>
          <a:noFill/>
          <a:ln w="9525">
            <a:noFill/>
            <a:miter lim="800000"/>
            <a:headEnd/>
            <a:tailEnd/>
          </a:ln>
        </p:spPr>
        <p:txBody>
          <a:bodyPr wrap="none">
            <a:spAutoFit/>
          </a:bodyPr>
          <a:lstStyle/>
          <a:p>
            <a:r>
              <a:rPr lang="en-US"/>
              <a:t>Management tradeoffs?</a:t>
            </a:r>
          </a:p>
        </p:txBody>
      </p:sp>
      <p:sp>
        <p:nvSpPr>
          <p:cNvPr id="14343" name="TextBox 6"/>
          <p:cNvSpPr txBox="1">
            <a:spLocks noChangeArrowheads="1"/>
          </p:cNvSpPr>
          <p:nvPr/>
        </p:nvSpPr>
        <p:spPr bwMode="auto">
          <a:xfrm>
            <a:off x="685800" y="381000"/>
            <a:ext cx="5121275" cy="738188"/>
          </a:xfrm>
          <a:prstGeom prst="rect">
            <a:avLst/>
          </a:prstGeom>
          <a:noFill/>
          <a:ln w="9525">
            <a:noFill/>
            <a:miter lim="800000"/>
            <a:headEnd/>
            <a:tailEnd/>
          </a:ln>
        </p:spPr>
        <p:txBody>
          <a:bodyPr wrap="none">
            <a:spAutoFit/>
          </a:bodyPr>
          <a:lstStyle/>
          <a:p>
            <a:r>
              <a:rPr lang="en-US" sz="2400" dirty="0"/>
              <a:t>Management of Soil Organisms….</a:t>
            </a:r>
          </a:p>
          <a:p>
            <a:pPr lvl="1"/>
            <a:r>
              <a:rPr lang="en-US" dirty="0"/>
              <a:t>to enhance services and reduce disservices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09600" y="990600"/>
            <a:ext cx="7239000" cy="533400"/>
          </a:xfrm>
          <a:prstGeom prst="rect">
            <a:avLst/>
          </a:prstGeom>
          <a:noFill/>
          <a:ln w="9525">
            <a:noFill/>
            <a:miter lim="800000"/>
            <a:headEnd/>
            <a:tailEnd/>
          </a:ln>
        </p:spPr>
        <p:txBody>
          <a:bodyPr/>
          <a:lstStyle/>
          <a:p>
            <a:pPr algn="ctr"/>
            <a:r>
              <a:rPr lang="en-US" sz="2400">
                <a:solidFill>
                  <a:schemeClr val="tx2"/>
                </a:solidFill>
              </a:rPr>
              <a:t>Nematode Sensitivity to Mineral Fertilizer</a:t>
            </a:r>
          </a:p>
        </p:txBody>
      </p:sp>
      <p:grpSp>
        <p:nvGrpSpPr>
          <p:cNvPr id="2" name="Group 3"/>
          <p:cNvGrpSpPr>
            <a:grpSpLocks/>
          </p:cNvGrpSpPr>
          <p:nvPr/>
        </p:nvGrpSpPr>
        <p:grpSpPr bwMode="auto">
          <a:xfrm>
            <a:off x="609600" y="1600200"/>
            <a:ext cx="7243763" cy="4343400"/>
            <a:chOff x="384" y="1008"/>
            <a:chExt cx="4563" cy="2736"/>
          </a:xfrm>
        </p:grpSpPr>
        <p:sp>
          <p:nvSpPr>
            <p:cNvPr id="15369" name="Rectangle 4"/>
            <p:cNvSpPr>
              <a:spLocks noChangeArrowheads="1"/>
            </p:cNvSpPr>
            <p:nvPr/>
          </p:nvSpPr>
          <p:spPr bwMode="auto">
            <a:xfrm>
              <a:off x="384" y="1008"/>
              <a:ext cx="4560" cy="2736"/>
            </a:xfrm>
            <a:prstGeom prst="rect">
              <a:avLst/>
            </a:prstGeom>
            <a:solidFill>
              <a:schemeClr val="bg1"/>
            </a:solidFill>
            <a:ln w="28575">
              <a:solidFill>
                <a:schemeClr val="tx1"/>
              </a:solidFill>
              <a:miter lim="800000"/>
              <a:headEnd/>
              <a:tailEnd/>
            </a:ln>
          </p:spPr>
          <p:txBody>
            <a:bodyPr wrap="none" anchor="ctr"/>
            <a:lstStyle/>
            <a:p>
              <a:pPr algn="ctr"/>
              <a:endParaRPr lang="en-US" sz="2400"/>
            </a:p>
          </p:txBody>
        </p:sp>
        <p:sp>
          <p:nvSpPr>
            <p:cNvPr id="15370" name="AutoShape 5"/>
            <p:cNvSpPr>
              <a:spLocks noChangeAspect="1" noChangeArrowheads="1" noTextEdit="1"/>
            </p:cNvSpPr>
            <p:nvPr/>
          </p:nvSpPr>
          <p:spPr bwMode="auto">
            <a:xfrm>
              <a:off x="528" y="1104"/>
              <a:ext cx="4347" cy="2499"/>
            </a:xfrm>
            <a:prstGeom prst="rect">
              <a:avLst/>
            </a:prstGeom>
            <a:noFill/>
            <a:ln w="9525">
              <a:noFill/>
              <a:miter lim="800000"/>
              <a:headEnd/>
              <a:tailEnd/>
            </a:ln>
          </p:spPr>
          <p:txBody>
            <a:bodyPr/>
            <a:lstStyle/>
            <a:p>
              <a:endParaRPr lang="en-US"/>
            </a:p>
          </p:txBody>
        </p:sp>
        <p:sp>
          <p:nvSpPr>
            <p:cNvPr id="15371" name="Rectangle 6"/>
            <p:cNvSpPr>
              <a:spLocks noChangeArrowheads="1"/>
            </p:cNvSpPr>
            <p:nvPr/>
          </p:nvSpPr>
          <p:spPr bwMode="auto">
            <a:xfrm>
              <a:off x="528" y="1104"/>
              <a:ext cx="4347" cy="2499"/>
            </a:xfrm>
            <a:prstGeom prst="rect">
              <a:avLst/>
            </a:prstGeom>
            <a:solidFill>
              <a:srgbClr val="FFFFFF"/>
            </a:solidFill>
            <a:ln w="9525">
              <a:noFill/>
              <a:miter lim="800000"/>
              <a:headEnd/>
              <a:tailEnd/>
            </a:ln>
          </p:spPr>
          <p:txBody>
            <a:bodyPr/>
            <a:lstStyle/>
            <a:p>
              <a:endParaRPr lang="en-US"/>
            </a:p>
          </p:txBody>
        </p:sp>
        <p:sp>
          <p:nvSpPr>
            <p:cNvPr id="15372" name="Rectangle 7"/>
            <p:cNvSpPr>
              <a:spLocks noChangeArrowheads="1"/>
            </p:cNvSpPr>
            <p:nvPr/>
          </p:nvSpPr>
          <p:spPr bwMode="auto">
            <a:xfrm>
              <a:off x="1156" y="1404"/>
              <a:ext cx="2360" cy="1640"/>
            </a:xfrm>
            <a:prstGeom prst="rect">
              <a:avLst/>
            </a:prstGeom>
            <a:solidFill>
              <a:srgbClr val="FFFFFF"/>
            </a:solidFill>
            <a:ln w="1588">
              <a:solidFill>
                <a:srgbClr val="FFFFFF"/>
              </a:solidFill>
              <a:miter lim="800000"/>
              <a:headEnd/>
              <a:tailEnd/>
            </a:ln>
          </p:spPr>
          <p:txBody>
            <a:bodyPr/>
            <a:lstStyle/>
            <a:p>
              <a:endParaRPr lang="en-US"/>
            </a:p>
          </p:txBody>
        </p:sp>
        <p:sp>
          <p:nvSpPr>
            <p:cNvPr id="15373" name="Rectangle 8"/>
            <p:cNvSpPr>
              <a:spLocks noChangeArrowheads="1"/>
            </p:cNvSpPr>
            <p:nvPr/>
          </p:nvSpPr>
          <p:spPr bwMode="auto">
            <a:xfrm>
              <a:off x="1440" y="3408"/>
              <a:ext cx="1901" cy="230"/>
            </a:xfrm>
            <a:prstGeom prst="rect">
              <a:avLst/>
            </a:prstGeom>
            <a:noFill/>
            <a:ln w="9525">
              <a:noFill/>
              <a:miter lim="800000"/>
              <a:headEnd/>
              <a:tailEnd/>
            </a:ln>
          </p:spPr>
          <p:txBody>
            <a:bodyPr wrap="none" lIns="0" tIns="0" rIns="0" bIns="0">
              <a:spAutoFit/>
            </a:bodyPr>
            <a:lstStyle/>
            <a:p>
              <a:r>
                <a:rPr lang="en-US" sz="2400">
                  <a:solidFill>
                    <a:srgbClr val="000000"/>
                  </a:solidFill>
                </a:rPr>
                <a:t>Concentration (mM-N)</a:t>
              </a:r>
              <a:endParaRPr lang="en-US" sz="2400"/>
            </a:p>
          </p:txBody>
        </p:sp>
        <p:sp>
          <p:nvSpPr>
            <p:cNvPr id="15374" name="Line 9"/>
            <p:cNvSpPr>
              <a:spLocks noChangeShapeType="1"/>
            </p:cNvSpPr>
            <p:nvPr/>
          </p:nvSpPr>
          <p:spPr bwMode="auto">
            <a:xfrm>
              <a:off x="1152" y="3024"/>
              <a:ext cx="142" cy="40"/>
            </a:xfrm>
            <a:prstGeom prst="line">
              <a:avLst/>
            </a:prstGeom>
            <a:noFill/>
            <a:ln w="23813">
              <a:solidFill>
                <a:srgbClr val="000000"/>
              </a:solidFill>
              <a:round/>
              <a:headEnd/>
              <a:tailEnd/>
            </a:ln>
          </p:spPr>
          <p:txBody>
            <a:bodyPr/>
            <a:lstStyle/>
            <a:p>
              <a:endParaRPr lang="en-US"/>
            </a:p>
          </p:txBody>
        </p:sp>
        <p:sp>
          <p:nvSpPr>
            <p:cNvPr id="15375" name="Line 10"/>
            <p:cNvSpPr>
              <a:spLocks noChangeShapeType="1"/>
            </p:cNvSpPr>
            <p:nvPr/>
          </p:nvSpPr>
          <p:spPr bwMode="auto">
            <a:xfrm>
              <a:off x="1337" y="3044"/>
              <a:ext cx="2179" cy="1"/>
            </a:xfrm>
            <a:prstGeom prst="line">
              <a:avLst/>
            </a:prstGeom>
            <a:noFill/>
            <a:ln w="23813">
              <a:solidFill>
                <a:srgbClr val="000000"/>
              </a:solidFill>
              <a:round/>
              <a:headEnd/>
              <a:tailEnd/>
            </a:ln>
          </p:spPr>
          <p:txBody>
            <a:bodyPr/>
            <a:lstStyle/>
            <a:p>
              <a:endParaRPr lang="en-US"/>
            </a:p>
          </p:txBody>
        </p:sp>
        <p:sp>
          <p:nvSpPr>
            <p:cNvPr id="15376" name="Line 11"/>
            <p:cNvSpPr>
              <a:spLocks noChangeShapeType="1"/>
            </p:cNvSpPr>
            <p:nvPr/>
          </p:nvSpPr>
          <p:spPr bwMode="auto">
            <a:xfrm flipV="1">
              <a:off x="1277" y="3030"/>
              <a:ext cx="29" cy="29"/>
            </a:xfrm>
            <a:prstGeom prst="line">
              <a:avLst/>
            </a:prstGeom>
            <a:noFill/>
            <a:ln w="23813">
              <a:solidFill>
                <a:srgbClr val="000000"/>
              </a:solidFill>
              <a:round/>
              <a:headEnd/>
              <a:tailEnd/>
            </a:ln>
          </p:spPr>
          <p:txBody>
            <a:bodyPr/>
            <a:lstStyle/>
            <a:p>
              <a:endParaRPr lang="en-US"/>
            </a:p>
          </p:txBody>
        </p:sp>
        <p:sp>
          <p:nvSpPr>
            <p:cNvPr id="15377" name="Line 12"/>
            <p:cNvSpPr>
              <a:spLocks noChangeShapeType="1"/>
            </p:cNvSpPr>
            <p:nvPr/>
          </p:nvSpPr>
          <p:spPr bwMode="auto">
            <a:xfrm flipV="1">
              <a:off x="1323" y="3030"/>
              <a:ext cx="29" cy="29"/>
            </a:xfrm>
            <a:prstGeom prst="line">
              <a:avLst/>
            </a:prstGeom>
            <a:noFill/>
            <a:ln w="23813">
              <a:solidFill>
                <a:srgbClr val="000000"/>
              </a:solidFill>
              <a:round/>
              <a:headEnd/>
              <a:tailEnd/>
            </a:ln>
          </p:spPr>
          <p:txBody>
            <a:bodyPr/>
            <a:lstStyle/>
            <a:p>
              <a:endParaRPr lang="en-US"/>
            </a:p>
          </p:txBody>
        </p:sp>
        <p:sp>
          <p:nvSpPr>
            <p:cNvPr id="15378" name="Line 13"/>
            <p:cNvSpPr>
              <a:spLocks noChangeShapeType="1"/>
            </p:cNvSpPr>
            <p:nvPr/>
          </p:nvSpPr>
          <p:spPr bwMode="auto">
            <a:xfrm flipV="1">
              <a:off x="1248" y="3066"/>
              <a:ext cx="12" cy="6"/>
            </a:xfrm>
            <a:prstGeom prst="line">
              <a:avLst/>
            </a:prstGeom>
            <a:noFill/>
            <a:ln w="23813">
              <a:solidFill>
                <a:srgbClr val="000000"/>
              </a:solidFill>
              <a:round/>
              <a:headEnd/>
              <a:tailEnd/>
            </a:ln>
          </p:spPr>
          <p:txBody>
            <a:bodyPr/>
            <a:lstStyle/>
            <a:p>
              <a:endParaRPr lang="en-US"/>
            </a:p>
          </p:txBody>
        </p:sp>
        <p:sp>
          <p:nvSpPr>
            <p:cNvPr id="15379" name="Line 14"/>
            <p:cNvSpPr>
              <a:spLocks noChangeShapeType="1"/>
            </p:cNvSpPr>
            <p:nvPr/>
          </p:nvSpPr>
          <p:spPr bwMode="auto">
            <a:xfrm flipV="1">
              <a:off x="2322" y="3044"/>
              <a:ext cx="1" cy="50"/>
            </a:xfrm>
            <a:prstGeom prst="line">
              <a:avLst/>
            </a:prstGeom>
            <a:noFill/>
            <a:ln w="23813">
              <a:solidFill>
                <a:srgbClr val="000000"/>
              </a:solidFill>
              <a:round/>
              <a:headEnd/>
              <a:tailEnd/>
            </a:ln>
          </p:spPr>
          <p:txBody>
            <a:bodyPr/>
            <a:lstStyle/>
            <a:p>
              <a:endParaRPr lang="en-US"/>
            </a:p>
          </p:txBody>
        </p:sp>
        <p:sp>
          <p:nvSpPr>
            <p:cNvPr id="15380" name="Line 15"/>
            <p:cNvSpPr>
              <a:spLocks noChangeShapeType="1"/>
            </p:cNvSpPr>
            <p:nvPr/>
          </p:nvSpPr>
          <p:spPr bwMode="auto">
            <a:xfrm flipV="1">
              <a:off x="3337" y="3044"/>
              <a:ext cx="1" cy="50"/>
            </a:xfrm>
            <a:prstGeom prst="line">
              <a:avLst/>
            </a:prstGeom>
            <a:noFill/>
            <a:ln w="23813">
              <a:solidFill>
                <a:srgbClr val="000000"/>
              </a:solidFill>
              <a:round/>
              <a:headEnd/>
              <a:tailEnd/>
            </a:ln>
          </p:spPr>
          <p:txBody>
            <a:bodyPr/>
            <a:lstStyle/>
            <a:p>
              <a:endParaRPr lang="en-US"/>
            </a:p>
          </p:txBody>
        </p:sp>
        <p:sp>
          <p:nvSpPr>
            <p:cNvPr id="15381" name="Line 16"/>
            <p:cNvSpPr>
              <a:spLocks noChangeShapeType="1"/>
            </p:cNvSpPr>
            <p:nvPr/>
          </p:nvSpPr>
          <p:spPr bwMode="auto">
            <a:xfrm flipV="1">
              <a:off x="1156" y="3044"/>
              <a:ext cx="1" cy="25"/>
            </a:xfrm>
            <a:prstGeom prst="line">
              <a:avLst/>
            </a:prstGeom>
            <a:noFill/>
            <a:ln w="23813">
              <a:solidFill>
                <a:srgbClr val="000000"/>
              </a:solidFill>
              <a:round/>
              <a:headEnd/>
              <a:tailEnd/>
            </a:ln>
          </p:spPr>
          <p:txBody>
            <a:bodyPr/>
            <a:lstStyle/>
            <a:p>
              <a:endParaRPr lang="en-US"/>
            </a:p>
          </p:txBody>
        </p:sp>
        <p:sp>
          <p:nvSpPr>
            <p:cNvPr id="15382" name="Line 17"/>
            <p:cNvSpPr>
              <a:spLocks noChangeShapeType="1"/>
            </p:cNvSpPr>
            <p:nvPr/>
          </p:nvSpPr>
          <p:spPr bwMode="auto">
            <a:xfrm flipV="1">
              <a:off x="1613" y="3044"/>
              <a:ext cx="1" cy="25"/>
            </a:xfrm>
            <a:prstGeom prst="line">
              <a:avLst/>
            </a:prstGeom>
            <a:noFill/>
            <a:ln w="23813">
              <a:solidFill>
                <a:srgbClr val="000000"/>
              </a:solidFill>
              <a:round/>
              <a:headEnd/>
              <a:tailEnd/>
            </a:ln>
          </p:spPr>
          <p:txBody>
            <a:bodyPr/>
            <a:lstStyle/>
            <a:p>
              <a:endParaRPr lang="en-US"/>
            </a:p>
          </p:txBody>
        </p:sp>
        <p:sp>
          <p:nvSpPr>
            <p:cNvPr id="15383" name="Line 18"/>
            <p:cNvSpPr>
              <a:spLocks noChangeShapeType="1"/>
            </p:cNvSpPr>
            <p:nvPr/>
          </p:nvSpPr>
          <p:spPr bwMode="auto">
            <a:xfrm flipV="1">
              <a:off x="1791" y="3044"/>
              <a:ext cx="1" cy="25"/>
            </a:xfrm>
            <a:prstGeom prst="line">
              <a:avLst/>
            </a:prstGeom>
            <a:noFill/>
            <a:ln w="23813">
              <a:solidFill>
                <a:srgbClr val="000000"/>
              </a:solidFill>
              <a:round/>
              <a:headEnd/>
              <a:tailEnd/>
            </a:ln>
          </p:spPr>
          <p:txBody>
            <a:bodyPr/>
            <a:lstStyle/>
            <a:p>
              <a:endParaRPr lang="en-US"/>
            </a:p>
          </p:txBody>
        </p:sp>
        <p:sp>
          <p:nvSpPr>
            <p:cNvPr id="15384" name="Line 19"/>
            <p:cNvSpPr>
              <a:spLocks noChangeShapeType="1"/>
            </p:cNvSpPr>
            <p:nvPr/>
          </p:nvSpPr>
          <p:spPr bwMode="auto">
            <a:xfrm flipV="1">
              <a:off x="1918" y="3044"/>
              <a:ext cx="1" cy="25"/>
            </a:xfrm>
            <a:prstGeom prst="line">
              <a:avLst/>
            </a:prstGeom>
            <a:noFill/>
            <a:ln w="23813">
              <a:solidFill>
                <a:srgbClr val="000000"/>
              </a:solidFill>
              <a:round/>
              <a:headEnd/>
              <a:tailEnd/>
            </a:ln>
          </p:spPr>
          <p:txBody>
            <a:bodyPr/>
            <a:lstStyle/>
            <a:p>
              <a:endParaRPr lang="en-US"/>
            </a:p>
          </p:txBody>
        </p:sp>
        <p:sp>
          <p:nvSpPr>
            <p:cNvPr id="15385" name="Line 20"/>
            <p:cNvSpPr>
              <a:spLocks noChangeShapeType="1"/>
            </p:cNvSpPr>
            <p:nvPr/>
          </p:nvSpPr>
          <p:spPr bwMode="auto">
            <a:xfrm flipV="1">
              <a:off x="2016" y="3044"/>
              <a:ext cx="1" cy="25"/>
            </a:xfrm>
            <a:prstGeom prst="line">
              <a:avLst/>
            </a:prstGeom>
            <a:noFill/>
            <a:ln w="23813">
              <a:solidFill>
                <a:srgbClr val="000000"/>
              </a:solidFill>
              <a:round/>
              <a:headEnd/>
              <a:tailEnd/>
            </a:ln>
          </p:spPr>
          <p:txBody>
            <a:bodyPr/>
            <a:lstStyle/>
            <a:p>
              <a:endParaRPr lang="en-US"/>
            </a:p>
          </p:txBody>
        </p:sp>
        <p:sp>
          <p:nvSpPr>
            <p:cNvPr id="15386" name="Line 21"/>
            <p:cNvSpPr>
              <a:spLocks noChangeShapeType="1"/>
            </p:cNvSpPr>
            <p:nvPr/>
          </p:nvSpPr>
          <p:spPr bwMode="auto">
            <a:xfrm flipV="1">
              <a:off x="2097" y="3044"/>
              <a:ext cx="1" cy="25"/>
            </a:xfrm>
            <a:prstGeom prst="line">
              <a:avLst/>
            </a:prstGeom>
            <a:noFill/>
            <a:ln w="23813">
              <a:solidFill>
                <a:srgbClr val="000000"/>
              </a:solidFill>
              <a:round/>
              <a:headEnd/>
              <a:tailEnd/>
            </a:ln>
          </p:spPr>
          <p:txBody>
            <a:bodyPr/>
            <a:lstStyle/>
            <a:p>
              <a:endParaRPr lang="en-US"/>
            </a:p>
          </p:txBody>
        </p:sp>
        <p:sp>
          <p:nvSpPr>
            <p:cNvPr id="15387" name="Line 22"/>
            <p:cNvSpPr>
              <a:spLocks noChangeShapeType="1"/>
            </p:cNvSpPr>
            <p:nvPr/>
          </p:nvSpPr>
          <p:spPr bwMode="auto">
            <a:xfrm flipV="1">
              <a:off x="2165" y="3044"/>
              <a:ext cx="1" cy="25"/>
            </a:xfrm>
            <a:prstGeom prst="line">
              <a:avLst/>
            </a:prstGeom>
            <a:noFill/>
            <a:ln w="23813">
              <a:solidFill>
                <a:srgbClr val="000000"/>
              </a:solidFill>
              <a:round/>
              <a:headEnd/>
              <a:tailEnd/>
            </a:ln>
          </p:spPr>
          <p:txBody>
            <a:bodyPr/>
            <a:lstStyle/>
            <a:p>
              <a:endParaRPr lang="en-US"/>
            </a:p>
          </p:txBody>
        </p:sp>
        <p:sp>
          <p:nvSpPr>
            <p:cNvPr id="15388" name="Line 23"/>
            <p:cNvSpPr>
              <a:spLocks noChangeShapeType="1"/>
            </p:cNvSpPr>
            <p:nvPr/>
          </p:nvSpPr>
          <p:spPr bwMode="auto">
            <a:xfrm flipV="1">
              <a:off x="2224" y="3044"/>
              <a:ext cx="1" cy="25"/>
            </a:xfrm>
            <a:prstGeom prst="line">
              <a:avLst/>
            </a:prstGeom>
            <a:noFill/>
            <a:ln w="23813">
              <a:solidFill>
                <a:srgbClr val="000000"/>
              </a:solidFill>
              <a:round/>
              <a:headEnd/>
              <a:tailEnd/>
            </a:ln>
          </p:spPr>
          <p:txBody>
            <a:bodyPr/>
            <a:lstStyle/>
            <a:p>
              <a:endParaRPr lang="en-US"/>
            </a:p>
          </p:txBody>
        </p:sp>
        <p:sp>
          <p:nvSpPr>
            <p:cNvPr id="15389" name="Line 24"/>
            <p:cNvSpPr>
              <a:spLocks noChangeShapeType="1"/>
            </p:cNvSpPr>
            <p:nvPr/>
          </p:nvSpPr>
          <p:spPr bwMode="auto">
            <a:xfrm flipV="1">
              <a:off x="2276" y="3044"/>
              <a:ext cx="1" cy="25"/>
            </a:xfrm>
            <a:prstGeom prst="line">
              <a:avLst/>
            </a:prstGeom>
            <a:noFill/>
            <a:ln w="23813">
              <a:solidFill>
                <a:srgbClr val="000000"/>
              </a:solidFill>
              <a:round/>
              <a:headEnd/>
              <a:tailEnd/>
            </a:ln>
          </p:spPr>
          <p:txBody>
            <a:bodyPr/>
            <a:lstStyle/>
            <a:p>
              <a:endParaRPr lang="en-US"/>
            </a:p>
          </p:txBody>
        </p:sp>
        <p:sp>
          <p:nvSpPr>
            <p:cNvPr id="15390" name="Line 25"/>
            <p:cNvSpPr>
              <a:spLocks noChangeShapeType="1"/>
            </p:cNvSpPr>
            <p:nvPr/>
          </p:nvSpPr>
          <p:spPr bwMode="auto">
            <a:xfrm flipV="1">
              <a:off x="2627" y="3044"/>
              <a:ext cx="1" cy="25"/>
            </a:xfrm>
            <a:prstGeom prst="line">
              <a:avLst/>
            </a:prstGeom>
            <a:noFill/>
            <a:ln w="23813">
              <a:solidFill>
                <a:srgbClr val="000000"/>
              </a:solidFill>
              <a:round/>
              <a:headEnd/>
              <a:tailEnd/>
            </a:ln>
          </p:spPr>
          <p:txBody>
            <a:bodyPr/>
            <a:lstStyle/>
            <a:p>
              <a:endParaRPr lang="en-US"/>
            </a:p>
          </p:txBody>
        </p:sp>
        <p:sp>
          <p:nvSpPr>
            <p:cNvPr id="15391" name="Line 26"/>
            <p:cNvSpPr>
              <a:spLocks noChangeShapeType="1"/>
            </p:cNvSpPr>
            <p:nvPr/>
          </p:nvSpPr>
          <p:spPr bwMode="auto">
            <a:xfrm flipV="1">
              <a:off x="2806" y="3044"/>
              <a:ext cx="1" cy="25"/>
            </a:xfrm>
            <a:prstGeom prst="line">
              <a:avLst/>
            </a:prstGeom>
            <a:noFill/>
            <a:ln w="23813">
              <a:solidFill>
                <a:srgbClr val="000000"/>
              </a:solidFill>
              <a:round/>
              <a:headEnd/>
              <a:tailEnd/>
            </a:ln>
          </p:spPr>
          <p:txBody>
            <a:bodyPr/>
            <a:lstStyle/>
            <a:p>
              <a:endParaRPr lang="en-US"/>
            </a:p>
          </p:txBody>
        </p:sp>
        <p:sp>
          <p:nvSpPr>
            <p:cNvPr id="15392" name="Line 27"/>
            <p:cNvSpPr>
              <a:spLocks noChangeShapeType="1"/>
            </p:cNvSpPr>
            <p:nvPr/>
          </p:nvSpPr>
          <p:spPr bwMode="auto">
            <a:xfrm flipV="1">
              <a:off x="2933" y="3044"/>
              <a:ext cx="1" cy="25"/>
            </a:xfrm>
            <a:prstGeom prst="line">
              <a:avLst/>
            </a:prstGeom>
            <a:noFill/>
            <a:ln w="23813">
              <a:solidFill>
                <a:srgbClr val="000000"/>
              </a:solidFill>
              <a:round/>
              <a:headEnd/>
              <a:tailEnd/>
            </a:ln>
          </p:spPr>
          <p:txBody>
            <a:bodyPr/>
            <a:lstStyle/>
            <a:p>
              <a:endParaRPr lang="en-US"/>
            </a:p>
          </p:txBody>
        </p:sp>
        <p:sp>
          <p:nvSpPr>
            <p:cNvPr id="15393" name="Line 28"/>
            <p:cNvSpPr>
              <a:spLocks noChangeShapeType="1"/>
            </p:cNvSpPr>
            <p:nvPr/>
          </p:nvSpPr>
          <p:spPr bwMode="auto">
            <a:xfrm flipV="1">
              <a:off x="3031" y="3044"/>
              <a:ext cx="1" cy="25"/>
            </a:xfrm>
            <a:prstGeom prst="line">
              <a:avLst/>
            </a:prstGeom>
            <a:noFill/>
            <a:ln w="23813">
              <a:solidFill>
                <a:srgbClr val="000000"/>
              </a:solidFill>
              <a:round/>
              <a:headEnd/>
              <a:tailEnd/>
            </a:ln>
          </p:spPr>
          <p:txBody>
            <a:bodyPr/>
            <a:lstStyle/>
            <a:p>
              <a:endParaRPr lang="en-US"/>
            </a:p>
          </p:txBody>
        </p:sp>
        <p:sp>
          <p:nvSpPr>
            <p:cNvPr id="15394" name="Line 29"/>
            <p:cNvSpPr>
              <a:spLocks noChangeShapeType="1"/>
            </p:cNvSpPr>
            <p:nvPr/>
          </p:nvSpPr>
          <p:spPr bwMode="auto">
            <a:xfrm flipV="1">
              <a:off x="3111" y="3044"/>
              <a:ext cx="1" cy="25"/>
            </a:xfrm>
            <a:prstGeom prst="line">
              <a:avLst/>
            </a:prstGeom>
            <a:noFill/>
            <a:ln w="23813">
              <a:solidFill>
                <a:srgbClr val="000000"/>
              </a:solidFill>
              <a:round/>
              <a:headEnd/>
              <a:tailEnd/>
            </a:ln>
          </p:spPr>
          <p:txBody>
            <a:bodyPr/>
            <a:lstStyle/>
            <a:p>
              <a:endParaRPr lang="en-US"/>
            </a:p>
          </p:txBody>
        </p:sp>
        <p:sp>
          <p:nvSpPr>
            <p:cNvPr id="15395" name="Line 30"/>
            <p:cNvSpPr>
              <a:spLocks noChangeShapeType="1"/>
            </p:cNvSpPr>
            <p:nvPr/>
          </p:nvSpPr>
          <p:spPr bwMode="auto">
            <a:xfrm flipV="1">
              <a:off x="3179" y="3044"/>
              <a:ext cx="1" cy="25"/>
            </a:xfrm>
            <a:prstGeom prst="line">
              <a:avLst/>
            </a:prstGeom>
            <a:noFill/>
            <a:ln w="23813">
              <a:solidFill>
                <a:srgbClr val="000000"/>
              </a:solidFill>
              <a:round/>
              <a:headEnd/>
              <a:tailEnd/>
            </a:ln>
          </p:spPr>
          <p:txBody>
            <a:bodyPr/>
            <a:lstStyle/>
            <a:p>
              <a:endParaRPr lang="en-US"/>
            </a:p>
          </p:txBody>
        </p:sp>
        <p:sp>
          <p:nvSpPr>
            <p:cNvPr id="15396" name="Line 31"/>
            <p:cNvSpPr>
              <a:spLocks noChangeShapeType="1"/>
            </p:cNvSpPr>
            <p:nvPr/>
          </p:nvSpPr>
          <p:spPr bwMode="auto">
            <a:xfrm flipV="1">
              <a:off x="3239" y="3044"/>
              <a:ext cx="1" cy="25"/>
            </a:xfrm>
            <a:prstGeom prst="line">
              <a:avLst/>
            </a:prstGeom>
            <a:noFill/>
            <a:ln w="23813">
              <a:solidFill>
                <a:srgbClr val="000000"/>
              </a:solidFill>
              <a:round/>
              <a:headEnd/>
              <a:tailEnd/>
            </a:ln>
          </p:spPr>
          <p:txBody>
            <a:bodyPr/>
            <a:lstStyle/>
            <a:p>
              <a:endParaRPr lang="en-US"/>
            </a:p>
          </p:txBody>
        </p:sp>
        <p:sp>
          <p:nvSpPr>
            <p:cNvPr id="15397" name="Line 32"/>
            <p:cNvSpPr>
              <a:spLocks noChangeShapeType="1"/>
            </p:cNvSpPr>
            <p:nvPr/>
          </p:nvSpPr>
          <p:spPr bwMode="auto">
            <a:xfrm flipV="1">
              <a:off x="3290" y="3044"/>
              <a:ext cx="1" cy="25"/>
            </a:xfrm>
            <a:prstGeom prst="line">
              <a:avLst/>
            </a:prstGeom>
            <a:noFill/>
            <a:ln w="23813">
              <a:solidFill>
                <a:srgbClr val="000000"/>
              </a:solidFill>
              <a:round/>
              <a:headEnd/>
              <a:tailEnd/>
            </a:ln>
          </p:spPr>
          <p:txBody>
            <a:bodyPr/>
            <a:lstStyle/>
            <a:p>
              <a:endParaRPr lang="en-US"/>
            </a:p>
          </p:txBody>
        </p:sp>
        <p:sp>
          <p:nvSpPr>
            <p:cNvPr id="15398" name="Rectangle 33"/>
            <p:cNvSpPr>
              <a:spLocks noChangeArrowheads="1"/>
            </p:cNvSpPr>
            <p:nvPr/>
          </p:nvSpPr>
          <p:spPr bwMode="auto">
            <a:xfrm>
              <a:off x="1219" y="3158"/>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0</a:t>
              </a:r>
              <a:endParaRPr lang="en-US" sz="2400"/>
            </a:p>
          </p:txBody>
        </p:sp>
        <p:sp>
          <p:nvSpPr>
            <p:cNvPr id="15399" name="Rectangle 34"/>
            <p:cNvSpPr>
              <a:spLocks noChangeArrowheads="1"/>
            </p:cNvSpPr>
            <p:nvPr/>
          </p:nvSpPr>
          <p:spPr bwMode="auto">
            <a:xfrm>
              <a:off x="2234" y="3158"/>
              <a:ext cx="222" cy="192"/>
            </a:xfrm>
            <a:prstGeom prst="rect">
              <a:avLst/>
            </a:prstGeom>
            <a:noFill/>
            <a:ln w="9525">
              <a:noFill/>
              <a:miter lim="800000"/>
              <a:headEnd/>
              <a:tailEnd/>
            </a:ln>
          </p:spPr>
          <p:txBody>
            <a:bodyPr wrap="none" lIns="0" tIns="0" rIns="0" bIns="0">
              <a:spAutoFit/>
            </a:bodyPr>
            <a:lstStyle/>
            <a:p>
              <a:r>
                <a:rPr lang="en-US" sz="2000">
                  <a:solidFill>
                    <a:srgbClr val="000000"/>
                  </a:solidFill>
                </a:rPr>
                <a:t>0.1</a:t>
              </a:r>
              <a:endParaRPr lang="en-US" sz="2400"/>
            </a:p>
          </p:txBody>
        </p:sp>
        <p:sp>
          <p:nvSpPr>
            <p:cNvPr id="15400" name="Rectangle 35"/>
            <p:cNvSpPr>
              <a:spLocks noChangeArrowheads="1"/>
            </p:cNvSpPr>
            <p:nvPr/>
          </p:nvSpPr>
          <p:spPr bwMode="auto">
            <a:xfrm>
              <a:off x="3301" y="3158"/>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1</a:t>
              </a:r>
              <a:endParaRPr lang="en-US" sz="2400"/>
            </a:p>
          </p:txBody>
        </p:sp>
        <p:sp>
          <p:nvSpPr>
            <p:cNvPr id="15401" name="Line 36"/>
            <p:cNvSpPr>
              <a:spLocks noChangeShapeType="1"/>
            </p:cNvSpPr>
            <p:nvPr/>
          </p:nvSpPr>
          <p:spPr bwMode="auto">
            <a:xfrm>
              <a:off x="1156" y="1404"/>
              <a:ext cx="135" cy="1"/>
            </a:xfrm>
            <a:prstGeom prst="line">
              <a:avLst/>
            </a:prstGeom>
            <a:noFill/>
            <a:ln w="23813">
              <a:solidFill>
                <a:srgbClr val="000000"/>
              </a:solidFill>
              <a:round/>
              <a:headEnd/>
              <a:tailEnd/>
            </a:ln>
          </p:spPr>
          <p:txBody>
            <a:bodyPr/>
            <a:lstStyle/>
            <a:p>
              <a:endParaRPr lang="en-US"/>
            </a:p>
          </p:txBody>
        </p:sp>
        <p:sp>
          <p:nvSpPr>
            <p:cNvPr id="15402" name="Line 37"/>
            <p:cNvSpPr>
              <a:spLocks noChangeShapeType="1"/>
            </p:cNvSpPr>
            <p:nvPr/>
          </p:nvSpPr>
          <p:spPr bwMode="auto">
            <a:xfrm>
              <a:off x="1337" y="1404"/>
              <a:ext cx="2179" cy="1"/>
            </a:xfrm>
            <a:prstGeom prst="line">
              <a:avLst/>
            </a:prstGeom>
            <a:noFill/>
            <a:ln w="23813">
              <a:solidFill>
                <a:srgbClr val="000000"/>
              </a:solidFill>
              <a:round/>
              <a:headEnd/>
              <a:tailEnd/>
            </a:ln>
          </p:spPr>
          <p:txBody>
            <a:bodyPr/>
            <a:lstStyle/>
            <a:p>
              <a:endParaRPr lang="en-US"/>
            </a:p>
          </p:txBody>
        </p:sp>
        <p:sp>
          <p:nvSpPr>
            <p:cNvPr id="15403" name="Line 38"/>
            <p:cNvSpPr>
              <a:spLocks noChangeShapeType="1"/>
            </p:cNvSpPr>
            <p:nvPr/>
          </p:nvSpPr>
          <p:spPr bwMode="auto">
            <a:xfrm flipV="1">
              <a:off x="1277" y="1389"/>
              <a:ext cx="29" cy="29"/>
            </a:xfrm>
            <a:prstGeom prst="line">
              <a:avLst/>
            </a:prstGeom>
            <a:noFill/>
            <a:ln w="23813">
              <a:solidFill>
                <a:srgbClr val="000000"/>
              </a:solidFill>
              <a:round/>
              <a:headEnd/>
              <a:tailEnd/>
            </a:ln>
          </p:spPr>
          <p:txBody>
            <a:bodyPr/>
            <a:lstStyle/>
            <a:p>
              <a:endParaRPr lang="en-US"/>
            </a:p>
          </p:txBody>
        </p:sp>
        <p:sp>
          <p:nvSpPr>
            <p:cNvPr id="15404" name="Line 39"/>
            <p:cNvSpPr>
              <a:spLocks noChangeShapeType="1"/>
            </p:cNvSpPr>
            <p:nvPr/>
          </p:nvSpPr>
          <p:spPr bwMode="auto">
            <a:xfrm flipV="1">
              <a:off x="1323" y="1389"/>
              <a:ext cx="29" cy="29"/>
            </a:xfrm>
            <a:prstGeom prst="line">
              <a:avLst/>
            </a:prstGeom>
            <a:noFill/>
            <a:ln w="23813">
              <a:solidFill>
                <a:srgbClr val="000000"/>
              </a:solidFill>
              <a:round/>
              <a:headEnd/>
              <a:tailEnd/>
            </a:ln>
          </p:spPr>
          <p:txBody>
            <a:bodyPr/>
            <a:lstStyle/>
            <a:p>
              <a:endParaRPr lang="en-US"/>
            </a:p>
          </p:txBody>
        </p:sp>
        <p:sp>
          <p:nvSpPr>
            <p:cNvPr id="15405" name="Rectangle 40"/>
            <p:cNvSpPr>
              <a:spLocks noChangeArrowheads="1"/>
            </p:cNvSpPr>
            <p:nvPr/>
          </p:nvSpPr>
          <p:spPr bwMode="auto">
            <a:xfrm rot="16200000" flipH="1">
              <a:off x="-207" y="2079"/>
              <a:ext cx="1795" cy="230"/>
            </a:xfrm>
            <a:prstGeom prst="rect">
              <a:avLst/>
            </a:prstGeom>
            <a:noFill/>
            <a:ln w="9525">
              <a:noFill/>
              <a:miter lim="800000"/>
              <a:headEnd/>
              <a:tailEnd/>
            </a:ln>
          </p:spPr>
          <p:txBody>
            <a:bodyPr wrap="none" lIns="0" tIns="0" rIns="0" bIns="0">
              <a:spAutoFit/>
            </a:bodyPr>
            <a:lstStyle/>
            <a:p>
              <a:r>
                <a:rPr lang="en-US" sz="2400">
                  <a:solidFill>
                    <a:srgbClr val="000000"/>
                  </a:solidFill>
                </a:rPr>
                <a:t>Standardized Counts</a:t>
              </a:r>
              <a:endParaRPr lang="en-US" sz="2400"/>
            </a:p>
          </p:txBody>
        </p:sp>
        <p:sp>
          <p:nvSpPr>
            <p:cNvPr id="15406" name="Line 41"/>
            <p:cNvSpPr>
              <a:spLocks noChangeShapeType="1"/>
            </p:cNvSpPr>
            <p:nvPr/>
          </p:nvSpPr>
          <p:spPr bwMode="auto">
            <a:xfrm flipV="1">
              <a:off x="1156" y="1404"/>
              <a:ext cx="1" cy="1640"/>
            </a:xfrm>
            <a:prstGeom prst="line">
              <a:avLst/>
            </a:prstGeom>
            <a:noFill/>
            <a:ln w="23813">
              <a:solidFill>
                <a:srgbClr val="000000"/>
              </a:solidFill>
              <a:round/>
              <a:headEnd/>
              <a:tailEnd/>
            </a:ln>
          </p:spPr>
          <p:txBody>
            <a:bodyPr/>
            <a:lstStyle/>
            <a:p>
              <a:endParaRPr lang="en-US"/>
            </a:p>
          </p:txBody>
        </p:sp>
        <p:sp>
          <p:nvSpPr>
            <p:cNvPr id="15407" name="Line 42"/>
            <p:cNvSpPr>
              <a:spLocks noChangeShapeType="1"/>
            </p:cNvSpPr>
            <p:nvPr/>
          </p:nvSpPr>
          <p:spPr bwMode="auto">
            <a:xfrm>
              <a:off x="1136" y="2984"/>
              <a:ext cx="16" cy="40"/>
            </a:xfrm>
            <a:prstGeom prst="line">
              <a:avLst/>
            </a:prstGeom>
            <a:noFill/>
            <a:ln w="23813">
              <a:solidFill>
                <a:srgbClr val="000000"/>
              </a:solidFill>
              <a:round/>
              <a:headEnd/>
              <a:tailEnd/>
            </a:ln>
          </p:spPr>
          <p:txBody>
            <a:bodyPr/>
            <a:lstStyle/>
            <a:p>
              <a:endParaRPr lang="en-US"/>
            </a:p>
          </p:txBody>
        </p:sp>
        <p:sp>
          <p:nvSpPr>
            <p:cNvPr id="15408" name="Line 43"/>
            <p:cNvSpPr>
              <a:spLocks noChangeShapeType="1"/>
            </p:cNvSpPr>
            <p:nvPr/>
          </p:nvSpPr>
          <p:spPr bwMode="auto">
            <a:xfrm>
              <a:off x="1133" y="2604"/>
              <a:ext cx="23" cy="1"/>
            </a:xfrm>
            <a:prstGeom prst="line">
              <a:avLst/>
            </a:prstGeom>
            <a:noFill/>
            <a:ln w="23813">
              <a:solidFill>
                <a:srgbClr val="000000"/>
              </a:solidFill>
              <a:round/>
              <a:headEnd/>
              <a:tailEnd/>
            </a:ln>
          </p:spPr>
          <p:txBody>
            <a:bodyPr/>
            <a:lstStyle/>
            <a:p>
              <a:endParaRPr lang="en-US"/>
            </a:p>
          </p:txBody>
        </p:sp>
        <p:sp>
          <p:nvSpPr>
            <p:cNvPr id="15409" name="Line 44"/>
            <p:cNvSpPr>
              <a:spLocks noChangeShapeType="1"/>
            </p:cNvSpPr>
            <p:nvPr/>
          </p:nvSpPr>
          <p:spPr bwMode="auto">
            <a:xfrm>
              <a:off x="1133" y="2204"/>
              <a:ext cx="23" cy="1"/>
            </a:xfrm>
            <a:prstGeom prst="line">
              <a:avLst/>
            </a:prstGeom>
            <a:noFill/>
            <a:ln w="23813">
              <a:solidFill>
                <a:srgbClr val="000000"/>
              </a:solidFill>
              <a:round/>
              <a:headEnd/>
              <a:tailEnd/>
            </a:ln>
          </p:spPr>
          <p:txBody>
            <a:bodyPr/>
            <a:lstStyle/>
            <a:p>
              <a:endParaRPr lang="en-US"/>
            </a:p>
          </p:txBody>
        </p:sp>
        <p:sp>
          <p:nvSpPr>
            <p:cNvPr id="15410" name="Line 45"/>
            <p:cNvSpPr>
              <a:spLocks noChangeShapeType="1"/>
            </p:cNvSpPr>
            <p:nvPr/>
          </p:nvSpPr>
          <p:spPr bwMode="auto">
            <a:xfrm>
              <a:off x="1133" y="1803"/>
              <a:ext cx="23" cy="1"/>
            </a:xfrm>
            <a:prstGeom prst="line">
              <a:avLst/>
            </a:prstGeom>
            <a:noFill/>
            <a:ln w="23813">
              <a:solidFill>
                <a:srgbClr val="000000"/>
              </a:solidFill>
              <a:round/>
              <a:headEnd/>
              <a:tailEnd/>
            </a:ln>
          </p:spPr>
          <p:txBody>
            <a:bodyPr/>
            <a:lstStyle/>
            <a:p>
              <a:endParaRPr lang="en-US"/>
            </a:p>
          </p:txBody>
        </p:sp>
        <p:sp>
          <p:nvSpPr>
            <p:cNvPr id="15411" name="Line 46"/>
            <p:cNvSpPr>
              <a:spLocks noChangeShapeType="1"/>
            </p:cNvSpPr>
            <p:nvPr/>
          </p:nvSpPr>
          <p:spPr bwMode="auto">
            <a:xfrm>
              <a:off x="1133" y="1404"/>
              <a:ext cx="23" cy="1"/>
            </a:xfrm>
            <a:prstGeom prst="line">
              <a:avLst/>
            </a:prstGeom>
            <a:noFill/>
            <a:ln w="23813">
              <a:solidFill>
                <a:srgbClr val="000000"/>
              </a:solidFill>
              <a:round/>
              <a:headEnd/>
              <a:tailEnd/>
            </a:ln>
          </p:spPr>
          <p:txBody>
            <a:bodyPr/>
            <a:lstStyle/>
            <a:p>
              <a:endParaRPr lang="en-US"/>
            </a:p>
          </p:txBody>
        </p:sp>
        <p:sp>
          <p:nvSpPr>
            <p:cNvPr id="15412" name="Rectangle 47"/>
            <p:cNvSpPr>
              <a:spLocks noChangeArrowheads="1"/>
            </p:cNvSpPr>
            <p:nvPr/>
          </p:nvSpPr>
          <p:spPr bwMode="auto">
            <a:xfrm>
              <a:off x="998" y="2931"/>
              <a:ext cx="89" cy="192"/>
            </a:xfrm>
            <a:prstGeom prst="rect">
              <a:avLst/>
            </a:prstGeom>
            <a:noFill/>
            <a:ln w="9525">
              <a:noFill/>
              <a:miter lim="800000"/>
              <a:headEnd/>
              <a:tailEnd/>
            </a:ln>
          </p:spPr>
          <p:txBody>
            <a:bodyPr wrap="none" lIns="0" tIns="0" rIns="0" bIns="0">
              <a:spAutoFit/>
            </a:bodyPr>
            <a:lstStyle/>
            <a:p>
              <a:r>
                <a:rPr lang="en-US" sz="2000">
                  <a:solidFill>
                    <a:srgbClr val="000000"/>
                  </a:solidFill>
                </a:rPr>
                <a:t>0</a:t>
              </a:r>
              <a:endParaRPr lang="en-US" sz="2400"/>
            </a:p>
          </p:txBody>
        </p:sp>
        <p:sp>
          <p:nvSpPr>
            <p:cNvPr id="15413" name="Rectangle 48"/>
            <p:cNvSpPr>
              <a:spLocks noChangeArrowheads="1"/>
            </p:cNvSpPr>
            <p:nvPr/>
          </p:nvSpPr>
          <p:spPr bwMode="auto">
            <a:xfrm>
              <a:off x="927" y="2530"/>
              <a:ext cx="178" cy="192"/>
            </a:xfrm>
            <a:prstGeom prst="rect">
              <a:avLst/>
            </a:prstGeom>
            <a:noFill/>
            <a:ln w="9525">
              <a:noFill/>
              <a:miter lim="800000"/>
              <a:headEnd/>
              <a:tailEnd/>
            </a:ln>
          </p:spPr>
          <p:txBody>
            <a:bodyPr wrap="none" lIns="0" tIns="0" rIns="0" bIns="0">
              <a:spAutoFit/>
            </a:bodyPr>
            <a:lstStyle/>
            <a:p>
              <a:r>
                <a:rPr lang="en-US" sz="2000">
                  <a:solidFill>
                    <a:srgbClr val="000000"/>
                  </a:solidFill>
                </a:rPr>
                <a:t>50</a:t>
              </a:r>
              <a:endParaRPr lang="en-US" sz="2400"/>
            </a:p>
          </p:txBody>
        </p:sp>
        <p:sp>
          <p:nvSpPr>
            <p:cNvPr id="15414" name="Rectangle 49"/>
            <p:cNvSpPr>
              <a:spLocks noChangeArrowheads="1"/>
            </p:cNvSpPr>
            <p:nvPr/>
          </p:nvSpPr>
          <p:spPr bwMode="auto">
            <a:xfrm>
              <a:off x="856" y="2131"/>
              <a:ext cx="267" cy="192"/>
            </a:xfrm>
            <a:prstGeom prst="rect">
              <a:avLst/>
            </a:prstGeom>
            <a:noFill/>
            <a:ln w="9525">
              <a:noFill/>
              <a:miter lim="800000"/>
              <a:headEnd/>
              <a:tailEnd/>
            </a:ln>
          </p:spPr>
          <p:txBody>
            <a:bodyPr wrap="none" lIns="0" tIns="0" rIns="0" bIns="0">
              <a:spAutoFit/>
            </a:bodyPr>
            <a:lstStyle/>
            <a:p>
              <a:r>
                <a:rPr lang="en-US" sz="2000">
                  <a:solidFill>
                    <a:srgbClr val="000000"/>
                  </a:solidFill>
                </a:rPr>
                <a:t>100</a:t>
              </a:r>
              <a:endParaRPr lang="en-US" sz="2400"/>
            </a:p>
          </p:txBody>
        </p:sp>
        <p:sp>
          <p:nvSpPr>
            <p:cNvPr id="15415" name="Rectangle 50"/>
            <p:cNvSpPr>
              <a:spLocks noChangeArrowheads="1"/>
            </p:cNvSpPr>
            <p:nvPr/>
          </p:nvSpPr>
          <p:spPr bwMode="auto">
            <a:xfrm>
              <a:off x="856" y="1730"/>
              <a:ext cx="267" cy="192"/>
            </a:xfrm>
            <a:prstGeom prst="rect">
              <a:avLst/>
            </a:prstGeom>
            <a:noFill/>
            <a:ln w="9525">
              <a:noFill/>
              <a:miter lim="800000"/>
              <a:headEnd/>
              <a:tailEnd/>
            </a:ln>
          </p:spPr>
          <p:txBody>
            <a:bodyPr wrap="none" lIns="0" tIns="0" rIns="0" bIns="0">
              <a:spAutoFit/>
            </a:bodyPr>
            <a:lstStyle/>
            <a:p>
              <a:r>
                <a:rPr lang="en-US" sz="2000">
                  <a:solidFill>
                    <a:srgbClr val="000000"/>
                  </a:solidFill>
                </a:rPr>
                <a:t>150</a:t>
              </a:r>
              <a:endParaRPr lang="en-US" sz="2400"/>
            </a:p>
          </p:txBody>
        </p:sp>
        <p:sp>
          <p:nvSpPr>
            <p:cNvPr id="15416" name="Rectangle 51"/>
            <p:cNvSpPr>
              <a:spLocks noChangeArrowheads="1"/>
            </p:cNvSpPr>
            <p:nvPr/>
          </p:nvSpPr>
          <p:spPr bwMode="auto">
            <a:xfrm>
              <a:off x="856" y="1330"/>
              <a:ext cx="267" cy="192"/>
            </a:xfrm>
            <a:prstGeom prst="rect">
              <a:avLst/>
            </a:prstGeom>
            <a:noFill/>
            <a:ln w="9525">
              <a:noFill/>
              <a:miter lim="800000"/>
              <a:headEnd/>
              <a:tailEnd/>
            </a:ln>
          </p:spPr>
          <p:txBody>
            <a:bodyPr wrap="none" lIns="0" tIns="0" rIns="0" bIns="0">
              <a:spAutoFit/>
            </a:bodyPr>
            <a:lstStyle/>
            <a:p>
              <a:r>
                <a:rPr lang="en-US" sz="2000">
                  <a:solidFill>
                    <a:srgbClr val="000000"/>
                  </a:solidFill>
                </a:rPr>
                <a:t>200</a:t>
              </a:r>
              <a:endParaRPr lang="en-US" sz="2400"/>
            </a:p>
          </p:txBody>
        </p:sp>
        <p:sp>
          <p:nvSpPr>
            <p:cNvPr id="15417" name="Line 52"/>
            <p:cNvSpPr>
              <a:spLocks noChangeShapeType="1"/>
            </p:cNvSpPr>
            <p:nvPr/>
          </p:nvSpPr>
          <p:spPr bwMode="auto">
            <a:xfrm flipV="1">
              <a:off x="3516" y="1404"/>
              <a:ext cx="1" cy="1640"/>
            </a:xfrm>
            <a:prstGeom prst="line">
              <a:avLst/>
            </a:prstGeom>
            <a:noFill/>
            <a:ln w="23813">
              <a:solidFill>
                <a:srgbClr val="000000"/>
              </a:solidFill>
              <a:round/>
              <a:headEnd/>
              <a:tailEnd/>
            </a:ln>
          </p:spPr>
          <p:txBody>
            <a:bodyPr/>
            <a:lstStyle/>
            <a:p>
              <a:endParaRPr lang="en-US"/>
            </a:p>
          </p:txBody>
        </p:sp>
        <p:sp>
          <p:nvSpPr>
            <p:cNvPr id="15418" name="Line 53"/>
            <p:cNvSpPr>
              <a:spLocks noChangeShapeType="1"/>
            </p:cNvSpPr>
            <p:nvPr/>
          </p:nvSpPr>
          <p:spPr bwMode="auto">
            <a:xfrm flipV="1">
              <a:off x="1254" y="2190"/>
              <a:ext cx="37" cy="14"/>
            </a:xfrm>
            <a:prstGeom prst="line">
              <a:avLst/>
            </a:prstGeom>
            <a:noFill/>
            <a:ln w="23813">
              <a:solidFill>
                <a:srgbClr val="000000"/>
              </a:solidFill>
              <a:round/>
              <a:headEnd/>
              <a:tailEnd/>
            </a:ln>
          </p:spPr>
          <p:txBody>
            <a:bodyPr/>
            <a:lstStyle/>
            <a:p>
              <a:endParaRPr lang="en-US"/>
            </a:p>
          </p:txBody>
        </p:sp>
        <p:sp>
          <p:nvSpPr>
            <p:cNvPr id="15419" name="Freeform 54"/>
            <p:cNvSpPr>
              <a:spLocks/>
            </p:cNvSpPr>
            <p:nvPr/>
          </p:nvSpPr>
          <p:spPr bwMode="auto">
            <a:xfrm flipV="1">
              <a:off x="2016" y="1660"/>
              <a:ext cx="1321" cy="1017"/>
            </a:xfrm>
            <a:custGeom>
              <a:avLst/>
              <a:gdLst>
                <a:gd name="T0" fmla="*/ 0 w 2292"/>
                <a:gd name="T1" fmla="*/ 1 h 1765"/>
                <a:gd name="T2" fmla="*/ 1 w 2292"/>
                <a:gd name="T3" fmla="*/ 1 h 1765"/>
                <a:gd name="T4" fmla="*/ 1 w 2292"/>
                <a:gd name="T5" fmla="*/ 0 h 1765"/>
                <a:gd name="T6" fmla="*/ 1 w 2292"/>
                <a:gd name="T7" fmla="*/ 1 h 1765"/>
                <a:gd name="T8" fmla="*/ 0 60000 65536"/>
                <a:gd name="T9" fmla="*/ 0 60000 65536"/>
                <a:gd name="T10" fmla="*/ 0 60000 65536"/>
                <a:gd name="T11" fmla="*/ 0 60000 65536"/>
                <a:gd name="T12" fmla="*/ 0 w 2292"/>
                <a:gd name="T13" fmla="*/ 0 h 1765"/>
                <a:gd name="T14" fmla="*/ 2292 w 2292"/>
                <a:gd name="T15" fmla="*/ 1765 h 1765"/>
              </a:gdLst>
              <a:ahLst/>
              <a:cxnLst>
                <a:cxn ang="T8">
                  <a:pos x="T0" y="T1"/>
                </a:cxn>
                <a:cxn ang="T9">
                  <a:pos x="T2" y="T3"/>
                </a:cxn>
                <a:cxn ang="T10">
                  <a:pos x="T4" y="T5"/>
                </a:cxn>
                <a:cxn ang="T11">
                  <a:pos x="T6" y="T7"/>
                </a:cxn>
              </a:cxnLst>
              <a:rect l="T12" t="T13" r="T14" b="T15"/>
              <a:pathLst>
                <a:path w="2292" h="1765">
                  <a:moveTo>
                    <a:pt x="0" y="1765"/>
                  </a:moveTo>
                  <a:lnTo>
                    <a:pt x="531" y="618"/>
                  </a:lnTo>
                  <a:lnTo>
                    <a:pt x="1762" y="0"/>
                  </a:lnTo>
                  <a:lnTo>
                    <a:pt x="2292" y="9"/>
                  </a:lnTo>
                </a:path>
              </a:pathLst>
            </a:custGeom>
            <a:noFill/>
            <a:ln w="23813">
              <a:solidFill>
                <a:srgbClr val="000000"/>
              </a:solidFill>
              <a:round/>
              <a:headEnd/>
              <a:tailEnd/>
            </a:ln>
          </p:spPr>
          <p:txBody>
            <a:bodyPr/>
            <a:lstStyle/>
            <a:p>
              <a:endParaRPr lang="en-US"/>
            </a:p>
          </p:txBody>
        </p:sp>
        <p:sp>
          <p:nvSpPr>
            <p:cNvPr id="15420" name="Oval 55"/>
            <p:cNvSpPr>
              <a:spLocks noChangeArrowheads="1"/>
            </p:cNvSpPr>
            <p:nvPr/>
          </p:nvSpPr>
          <p:spPr bwMode="auto">
            <a:xfrm>
              <a:off x="1218" y="2166"/>
              <a:ext cx="74" cy="75"/>
            </a:xfrm>
            <a:prstGeom prst="ellipse">
              <a:avLst/>
            </a:prstGeom>
            <a:solidFill>
              <a:srgbClr val="FFFFFF"/>
            </a:solidFill>
            <a:ln w="23813">
              <a:solidFill>
                <a:srgbClr val="000000"/>
              </a:solidFill>
              <a:round/>
              <a:headEnd/>
              <a:tailEnd/>
            </a:ln>
          </p:spPr>
          <p:txBody>
            <a:bodyPr/>
            <a:lstStyle/>
            <a:p>
              <a:endParaRPr lang="en-US"/>
            </a:p>
          </p:txBody>
        </p:sp>
        <p:sp>
          <p:nvSpPr>
            <p:cNvPr id="15421" name="Line 56"/>
            <p:cNvSpPr>
              <a:spLocks noChangeShapeType="1"/>
            </p:cNvSpPr>
            <p:nvPr/>
          </p:nvSpPr>
          <p:spPr bwMode="auto">
            <a:xfrm>
              <a:off x="1993" y="2002"/>
              <a:ext cx="48" cy="1"/>
            </a:xfrm>
            <a:prstGeom prst="line">
              <a:avLst/>
            </a:prstGeom>
            <a:noFill/>
            <a:ln w="23813">
              <a:solidFill>
                <a:srgbClr val="000000"/>
              </a:solidFill>
              <a:round/>
              <a:headEnd/>
              <a:tailEnd/>
            </a:ln>
          </p:spPr>
          <p:txBody>
            <a:bodyPr/>
            <a:lstStyle/>
            <a:p>
              <a:endParaRPr lang="en-US"/>
            </a:p>
          </p:txBody>
        </p:sp>
        <p:sp>
          <p:nvSpPr>
            <p:cNvPr id="15422" name="Line 57"/>
            <p:cNvSpPr>
              <a:spLocks noChangeShapeType="1"/>
            </p:cNvSpPr>
            <p:nvPr/>
          </p:nvSpPr>
          <p:spPr bwMode="auto">
            <a:xfrm flipV="1">
              <a:off x="2322" y="2222"/>
              <a:ext cx="1" cy="99"/>
            </a:xfrm>
            <a:prstGeom prst="line">
              <a:avLst/>
            </a:prstGeom>
            <a:noFill/>
            <a:ln w="23813">
              <a:solidFill>
                <a:srgbClr val="000000"/>
              </a:solidFill>
              <a:round/>
              <a:headEnd/>
              <a:tailEnd/>
            </a:ln>
          </p:spPr>
          <p:txBody>
            <a:bodyPr/>
            <a:lstStyle/>
            <a:p>
              <a:endParaRPr lang="en-US"/>
            </a:p>
          </p:txBody>
        </p:sp>
        <p:sp>
          <p:nvSpPr>
            <p:cNvPr id="15423" name="Line 58"/>
            <p:cNvSpPr>
              <a:spLocks noChangeShapeType="1"/>
            </p:cNvSpPr>
            <p:nvPr/>
          </p:nvSpPr>
          <p:spPr bwMode="auto">
            <a:xfrm>
              <a:off x="2299" y="2222"/>
              <a:ext cx="47" cy="1"/>
            </a:xfrm>
            <a:prstGeom prst="line">
              <a:avLst/>
            </a:prstGeom>
            <a:noFill/>
            <a:ln w="23813">
              <a:solidFill>
                <a:srgbClr val="000000"/>
              </a:solidFill>
              <a:round/>
              <a:headEnd/>
              <a:tailEnd/>
            </a:ln>
          </p:spPr>
          <p:txBody>
            <a:bodyPr/>
            <a:lstStyle/>
            <a:p>
              <a:endParaRPr lang="en-US"/>
            </a:p>
          </p:txBody>
        </p:sp>
        <p:sp>
          <p:nvSpPr>
            <p:cNvPr id="15424" name="Line 59"/>
            <p:cNvSpPr>
              <a:spLocks noChangeShapeType="1"/>
            </p:cNvSpPr>
            <p:nvPr/>
          </p:nvSpPr>
          <p:spPr bwMode="auto">
            <a:xfrm>
              <a:off x="3031" y="2677"/>
              <a:ext cx="1" cy="110"/>
            </a:xfrm>
            <a:prstGeom prst="line">
              <a:avLst/>
            </a:prstGeom>
            <a:noFill/>
            <a:ln w="23813">
              <a:solidFill>
                <a:srgbClr val="000000"/>
              </a:solidFill>
              <a:round/>
              <a:headEnd/>
              <a:tailEnd/>
            </a:ln>
          </p:spPr>
          <p:txBody>
            <a:bodyPr/>
            <a:lstStyle/>
            <a:p>
              <a:endParaRPr lang="en-US"/>
            </a:p>
          </p:txBody>
        </p:sp>
        <p:sp>
          <p:nvSpPr>
            <p:cNvPr id="15425" name="Line 60"/>
            <p:cNvSpPr>
              <a:spLocks noChangeShapeType="1"/>
            </p:cNvSpPr>
            <p:nvPr/>
          </p:nvSpPr>
          <p:spPr bwMode="auto">
            <a:xfrm>
              <a:off x="3008" y="2787"/>
              <a:ext cx="47" cy="1"/>
            </a:xfrm>
            <a:prstGeom prst="line">
              <a:avLst/>
            </a:prstGeom>
            <a:noFill/>
            <a:ln w="23813">
              <a:solidFill>
                <a:srgbClr val="000000"/>
              </a:solidFill>
              <a:round/>
              <a:headEnd/>
              <a:tailEnd/>
            </a:ln>
          </p:spPr>
          <p:txBody>
            <a:bodyPr/>
            <a:lstStyle/>
            <a:p>
              <a:endParaRPr lang="en-US"/>
            </a:p>
          </p:txBody>
        </p:sp>
        <p:sp>
          <p:nvSpPr>
            <p:cNvPr id="15426" name="Line 61"/>
            <p:cNvSpPr>
              <a:spLocks noChangeShapeType="1"/>
            </p:cNvSpPr>
            <p:nvPr/>
          </p:nvSpPr>
          <p:spPr bwMode="auto">
            <a:xfrm>
              <a:off x="3337" y="2672"/>
              <a:ext cx="1" cy="154"/>
            </a:xfrm>
            <a:prstGeom prst="line">
              <a:avLst/>
            </a:prstGeom>
            <a:noFill/>
            <a:ln w="23813">
              <a:solidFill>
                <a:srgbClr val="000000"/>
              </a:solidFill>
              <a:round/>
              <a:headEnd/>
              <a:tailEnd/>
            </a:ln>
          </p:spPr>
          <p:txBody>
            <a:bodyPr/>
            <a:lstStyle/>
            <a:p>
              <a:endParaRPr lang="en-US"/>
            </a:p>
          </p:txBody>
        </p:sp>
        <p:sp>
          <p:nvSpPr>
            <p:cNvPr id="15427" name="Line 62"/>
            <p:cNvSpPr>
              <a:spLocks noChangeShapeType="1"/>
            </p:cNvSpPr>
            <p:nvPr/>
          </p:nvSpPr>
          <p:spPr bwMode="auto">
            <a:xfrm flipV="1">
              <a:off x="1254" y="2203"/>
              <a:ext cx="37" cy="1"/>
            </a:xfrm>
            <a:prstGeom prst="line">
              <a:avLst/>
            </a:prstGeom>
            <a:noFill/>
            <a:ln w="23813">
              <a:solidFill>
                <a:srgbClr val="000000"/>
              </a:solidFill>
              <a:round/>
              <a:headEnd/>
              <a:tailEnd/>
            </a:ln>
          </p:spPr>
          <p:txBody>
            <a:bodyPr/>
            <a:lstStyle/>
            <a:p>
              <a:endParaRPr lang="en-US"/>
            </a:p>
          </p:txBody>
        </p:sp>
        <p:sp>
          <p:nvSpPr>
            <p:cNvPr id="15428" name="Line 63"/>
            <p:cNvSpPr>
              <a:spLocks noChangeShapeType="1"/>
            </p:cNvSpPr>
            <p:nvPr/>
          </p:nvSpPr>
          <p:spPr bwMode="auto">
            <a:xfrm flipV="1">
              <a:off x="1337" y="2186"/>
              <a:ext cx="679" cy="17"/>
            </a:xfrm>
            <a:prstGeom prst="line">
              <a:avLst/>
            </a:prstGeom>
            <a:noFill/>
            <a:ln w="23813">
              <a:solidFill>
                <a:srgbClr val="000000"/>
              </a:solidFill>
              <a:round/>
              <a:headEnd/>
              <a:tailEnd/>
            </a:ln>
          </p:spPr>
          <p:txBody>
            <a:bodyPr/>
            <a:lstStyle/>
            <a:p>
              <a:endParaRPr lang="en-US"/>
            </a:p>
          </p:txBody>
        </p:sp>
        <p:sp>
          <p:nvSpPr>
            <p:cNvPr id="15429" name="Freeform 64"/>
            <p:cNvSpPr>
              <a:spLocks/>
            </p:cNvSpPr>
            <p:nvPr/>
          </p:nvSpPr>
          <p:spPr bwMode="auto">
            <a:xfrm flipV="1">
              <a:off x="2016" y="2186"/>
              <a:ext cx="1321" cy="692"/>
            </a:xfrm>
            <a:custGeom>
              <a:avLst/>
              <a:gdLst>
                <a:gd name="T0" fmla="*/ 0 w 2292"/>
                <a:gd name="T1" fmla="*/ 1 h 1201"/>
                <a:gd name="T2" fmla="*/ 1 w 2292"/>
                <a:gd name="T3" fmla="*/ 1 h 1201"/>
                <a:gd name="T4" fmla="*/ 1 w 2292"/>
                <a:gd name="T5" fmla="*/ 1 h 1201"/>
                <a:gd name="T6" fmla="*/ 1 w 2292"/>
                <a:gd name="T7" fmla="*/ 0 h 1201"/>
                <a:gd name="T8" fmla="*/ 0 60000 65536"/>
                <a:gd name="T9" fmla="*/ 0 60000 65536"/>
                <a:gd name="T10" fmla="*/ 0 60000 65536"/>
                <a:gd name="T11" fmla="*/ 0 60000 65536"/>
                <a:gd name="T12" fmla="*/ 0 w 2292"/>
                <a:gd name="T13" fmla="*/ 0 h 1201"/>
                <a:gd name="T14" fmla="*/ 2292 w 2292"/>
                <a:gd name="T15" fmla="*/ 1201 h 1201"/>
              </a:gdLst>
              <a:ahLst/>
              <a:cxnLst>
                <a:cxn ang="T8">
                  <a:pos x="T0" y="T1"/>
                </a:cxn>
                <a:cxn ang="T9">
                  <a:pos x="T2" y="T3"/>
                </a:cxn>
                <a:cxn ang="T10">
                  <a:pos x="T4" y="T5"/>
                </a:cxn>
                <a:cxn ang="T11">
                  <a:pos x="T6" y="T7"/>
                </a:cxn>
              </a:cxnLst>
              <a:rect l="T12" t="T13" r="T14" b="T15"/>
              <a:pathLst>
                <a:path w="2292" h="1201">
                  <a:moveTo>
                    <a:pt x="0" y="1201"/>
                  </a:moveTo>
                  <a:lnTo>
                    <a:pt x="531" y="1075"/>
                  </a:lnTo>
                  <a:lnTo>
                    <a:pt x="1762" y="302"/>
                  </a:lnTo>
                  <a:lnTo>
                    <a:pt x="2292" y="0"/>
                  </a:lnTo>
                </a:path>
              </a:pathLst>
            </a:custGeom>
            <a:noFill/>
            <a:ln w="23813">
              <a:solidFill>
                <a:srgbClr val="000000"/>
              </a:solidFill>
              <a:round/>
              <a:headEnd/>
              <a:tailEnd/>
            </a:ln>
          </p:spPr>
          <p:txBody>
            <a:bodyPr/>
            <a:lstStyle/>
            <a:p>
              <a:endParaRPr lang="en-US"/>
            </a:p>
          </p:txBody>
        </p:sp>
        <p:sp>
          <p:nvSpPr>
            <p:cNvPr id="15430" name="Oval 65"/>
            <p:cNvSpPr>
              <a:spLocks noChangeArrowheads="1"/>
            </p:cNvSpPr>
            <p:nvPr/>
          </p:nvSpPr>
          <p:spPr bwMode="auto">
            <a:xfrm>
              <a:off x="1218" y="2166"/>
              <a:ext cx="74" cy="75"/>
            </a:xfrm>
            <a:prstGeom prst="ellipse">
              <a:avLst/>
            </a:prstGeom>
            <a:solidFill>
              <a:srgbClr val="000000"/>
            </a:solidFill>
            <a:ln w="23813">
              <a:solidFill>
                <a:srgbClr val="000000"/>
              </a:solidFill>
              <a:round/>
              <a:headEnd/>
              <a:tailEnd/>
            </a:ln>
          </p:spPr>
          <p:txBody>
            <a:bodyPr/>
            <a:lstStyle/>
            <a:p>
              <a:endParaRPr lang="en-US"/>
            </a:p>
          </p:txBody>
        </p:sp>
        <p:sp>
          <p:nvSpPr>
            <p:cNvPr id="15431" name="Line 66"/>
            <p:cNvSpPr>
              <a:spLocks noChangeShapeType="1"/>
            </p:cNvSpPr>
            <p:nvPr/>
          </p:nvSpPr>
          <p:spPr bwMode="auto">
            <a:xfrm flipV="1">
              <a:off x="2016" y="2145"/>
              <a:ext cx="1" cy="41"/>
            </a:xfrm>
            <a:prstGeom prst="line">
              <a:avLst/>
            </a:prstGeom>
            <a:noFill/>
            <a:ln w="23813">
              <a:solidFill>
                <a:srgbClr val="000000"/>
              </a:solidFill>
              <a:round/>
              <a:headEnd/>
              <a:tailEnd/>
            </a:ln>
          </p:spPr>
          <p:txBody>
            <a:bodyPr/>
            <a:lstStyle/>
            <a:p>
              <a:endParaRPr lang="en-US"/>
            </a:p>
          </p:txBody>
        </p:sp>
        <p:sp>
          <p:nvSpPr>
            <p:cNvPr id="15432" name="Line 67"/>
            <p:cNvSpPr>
              <a:spLocks noChangeShapeType="1"/>
            </p:cNvSpPr>
            <p:nvPr/>
          </p:nvSpPr>
          <p:spPr bwMode="auto">
            <a:xfrm>
              <a:off x="1993" y="2145"/>
              <a:ext cx="48" cy="1"/>
            </a:xfrm>
            <a:prstGeom prst="line">
              <a:avLst/>
            </a:prstGeom>
            <a:noFill/>
            <a:ln w="23813">
              <a:solidFill>
                <a:srgbClr val="000000"/>
              </a:solidFill>
              <a:round/>
              <a:headEnd/>
              <a:tailEnd/>
            </a:ln>
          </p:spPr>
          <p:txBody>
            <a:bodyPr/>
            <a:lstStyle/>
            <a:p>
              <a:endParaRPr lang="en-US"/>
            </a:p>
          </p:txBody>
        </p:sp>
        <p:sp>
          <p:nvSpPr>
            <p:cNvPr id="15433" name="Line 68"/>
            <p:cNvSpPr>
              <a:spLocks noChangeShapeType="1"/>
            </p:cNvSpPr>
            <p:nvPr/>
          </p:nvSpPr>
          <p:spPr bwMode="auto">
            <a:xfrm>
              <a:off x="2016" y="2186"/>
              <a:ext cx="1" cy="42"/>
            </a:xfrm>
            <a:prstGeom prst="line">
              <a:avLst/>
            </a:prstGeom>
            <a:noFill/>
            <a:ln w="23813">
              <a:solidFill>
                <a:srgbClr val="000000"/>
              </a:solidFill>
              <a:round/>
              <a:headEnd/>
              <a:tailEnd/>
            </a:ln>
          </p:spPr>
          <p:txBody>
            <a:bodyPr/>
            <a:lstStyle/>
            <a:p>
              <a:endParaRPr lang="en-US"/>
            </a:p>
          </p:txBody>
        </p:sp>
        <p:sp>
          <p:nvSpPr>
            <p:cNvPr id="15434" name="Line 69"/>
            <p:cNvSpPr>
              <a:spLocks noChangeShapeType="1"/>
            </p:cNvSpPr>
            <p:nvPr/>
          </p:nvSpPr>
          <p:spPr bwMode="auto">
            <a:xfrm>
              <a:off x="1993" y="2228"/>
              <a:ext cx="48" cy="1"/>
            </a:xfrm>
            <a:prstGeom prst="line">
              <a:avLst/>
            </a:prstGeom>
            <a:noFill/>
            <a:ln w="23813">
              <a:solidFill>
                <a:srgbClr val="000000"/>
              </a:solidFill>
              <a:round/>
              <a:headEnd/>
              <a:tailEnd/>
            </a:ln>
          </p:spPr>
          <p:txBody>
            <a:bodyPr/>
            <a:lstStyle/>
            <a:p>
              <a:endParaRPr lang="en-US"/>
            </a:p>
          </p:txBody>
        </p:sp>
        <p:sp>
          <p:nvSpPr>
            <p:cNvPr id="15435" name="Oval 70"/>
            <p:cNvSpPr>
              <a:spLocks noChangeArrowheads="1"/>
            </p:cNvSpPr>
            <p:nvPr/>
          </p:nvSpPr>
          <p:spPr bwMode="auto">
            <a:xfrm>
              <a:off x="1980" y="2149"/>
              <a:ext cx="74" cy="74"/>
            </a:xfrm>
            <a:prstGeom prst="ellipse">
              <a:avLst/>
            </a:prstGeom>
            <a:solidFill>
              <a:srgbClr val="000000"/>
            </a:solidFill>
            <a:ln w="23813">
              <a:solidFill>
                <a:srgbClr val="000000"/>
              </a:solidFill>
              <a:round/>
              <a:headEnd/>
              <a:tailEnd/>
            </a:ln>
          </p:spPr>
          <p:txBody>
            <a:bodyPr/>
            <a:lstStyle/>
            <a:p>
              <a:endParaRPr lang="en-US"/>
            </a:p>
          </p:txBody>
        </p:sp>
        <p:sp>
          <p:nvSpPr>
            <p:cNvPr id="15436" name="Line 71"/>
            <p:cNvSpPr>
              <a:spLocks noChangeShapeType="1"/>
            </p:cNvSpPr>
            <p:nvPr/>
          </p:nvSpPr>
          <p:spPr bwMode="auto">
            <a:xfrm flipV="1">
              <a:off x="2322" y="2218"/>
              <a:ext cx="1" cy="41"/>
            </a:xfrm>
            <a:prstGeom prst="line">
              <a:avLst/>
            </a:prstGeom>
            <a:noFill/>
            <a:ln w="23813">
              <a:solidFill>
                <a:srgbClr val="000000"/>
              </a:solidFill>
              <a:round/>
              <a:headEnd/>
              <a:tailEnd/>
            </a:ln>
          </p:spPr>
          <p:txBody>
            <a:bodyPr/>
            <a:lstStyle/>
            <a:p>
              <a:endParaRPr lang="en-US"/>
            </a:p>
          </p:txBody>
        </p:sp>
        <p:sp>
          <p:nvSpPr>
            <p:cNvPr id="15437" name="Line 72"/>
            <p:cNvSpPr>
              <a:spLocks noChangeShapeType="1"/>
            </p:cNvSpPr>
            <p:nvPr/>
          </p:nvSpPr>
          <p:spPr bwMode="auto">
            <a:xfrm>
              <a:off x="2299" y="2218"/>
              <a:ext cx="47" cy="1"/>
            </a:xfrm>
            <a:prstGeom prst="line">
              <a:avLst/>
            </a:prstGeom>
            <a:noFill/>
            <a:ln w="23813">
              <a:solidFill>
                <a:srgbClr val="000000"/>
              </a:solidFill>
              <a:round/>
              <a:headEnd/>
              <a:tailEnd/>
            </a:ln>
          </p:spPr>
          <p:txBody>
            <a:bodyPr/>
            <a:lstStyle/>
            <a:p>
              <a:endParaRPr lang="en-US"/>
            </a:p>
          </p:txBody>
        </p:sp>
        <p:sp>
          <p:nvSpPr>
            <p:cNvPr id="15438" name="Line 73"/>
            <p:cNvSpPr>
              <a:spLocks noChangeShapeType="1"/>
            </p:cNvSpPr>
            <p:nvPr/>
          </p:nvSpPr>
          <p:spPr bwMode="auto">
            <a:xfrm>
              <a:off x="2322" y="2259"/>
              <a:ext cx="1" cy="42"/>
            </a:xfrm>
            <a:prstGeom prst="line">
              <a:avLst/>
            </a:prstGeom>
            <a:noFill/>
            <a:ln w="23813">
              <a:solidFill>
                <a:srgbClr val="000000"/>
              </a:solidFill>
              <a:round/>
              <a:headEnd/>
              <a:tailEnd/>
            </a:ln>
          </p:spPr>
          <p:txBody>
            <a:bodyPr/>
            <a:lstStyle/>
            <a:p>
              <a:endParaRPr lang="en-US"/>
            </a:p>
          </p:txBody>
        </p:sp>
        <p:sp>
          <p:nvSpPr>
            <p:cNvPr id="15439" name="Line 74"/>
            <p:cNvSpPr>
              <a:spLocks noChangeShapeType="1"/>
            </p:cNvSpPr>
            <p:nvPr/>
          </p:nvSpPr>
          <p:spPr bwMode="auto">
            <a:xfrm>
              <a:off x="2299" y="2301"/>
              <a:ext cx="47" cy="1"/>
            </a:xfrm>
            <a:prstGeom prst="line">
              <a:avLst/>
            </a:prstGeom>
            <a:noFill/>
            <a:ln w="23813">
              <a:solidFill>
                <a:srgbClr val="000000"/>
              </a:solidFill>
              <a:round/>
              <a:headEnd/>
              <a:tailEnd/>
            </a:ln>
          </p:spPr>
          <p:txBody>
            <a:bodyPr/>
            <a:lstStyle/>
            <a:p>
              <a:endParaRPr lang="en-US"/>
            </a:p>
          </p:txBody>
        </p:sp>
        <p:sp>
          <p:nvSpPr>
            <p:cNvPr id="15440" name="Oval 75"/>
            <p:cNvSpPr>
              <a:spLocks noChangeArrowheads="1"/>
            </p:cNvSpPr>
            <p:nvPr/>
          </p:nvSpPr>
          <p:spPr bwMode="auto">
            <a:xfrm>
              <a:off x="2285" y="2222"/>
              <a:ext cx="75" cy="74"/>
            </a:xfrm>
            <a:prstGeom prst="ellipse">
              <a:avLst/>
            </a:prstGeom>
            <a:solidFill>
              <a:srgbClr val="000000"/>
            </a:solidFill>
            <a:ln w="23813">
              <a:solidFill>
                <a:srgbClr val="000000"/>
              </a:solidFill>
              <a:round/>
              <a:headEnd/>
              <a:tailEnd/>
            </a:ln>
          </p:spPr>
          <p:txBody>
            <a:bodyPr/>
            <a:lstStyle/>
            <a:p>
              <a:endParaRPr lang="en-US"/>
            </a:p>
          </p:txBody>
        </p:sp>
        <p:sp>
          <p:nvSpPr>
            <p:cNvPr id="15441" name="Line 76"/>
            <p:cNvSpPr>
              <a:spLocks noChangeShapeType="1"/>
            </p:cNvSpPr>
            <p:nvPr/>
          </p:nvSpPr>
          <p:spPr bwMode="auto">
            <a:xfrm flipV="1">
              <a:off x="3031" y="2682"/>
              <a:ext cx="1" cy="22"/>
            </a:xfrm>
            <a:prstGeom prst="line">
              <a:avLst/>
            </a:prstGeom>
            <a:noFill/>
            <a:ln w="23813">
              <a:solidFill>
                <a:srgbClr val="000000"/>
              </a:solidFill>
              <a:round/>
              <a:headEnd/>
              <a:tailEnd/>
            </a:ln>
          </p:spPr>
          <p:txBody>
            <a:bodyPr/>
            <a:lstStyle/>
            <a:p>
              <a:endParaRPr lang="en-US"/>
            </a:p>
          </p:txBody>
        </p:sp>
        <p:sp>
          <p:nvSpPr>
            <p:cNvPr id="15442" name="Line 77"/>
            <p:cNvSpPr>
              <a:spLocks noChangeShapeType="1"/>
            </p:cNvSpPr>
            <p:nvPr/>
          </p:nvSpPr>
          <p:spPr bwMode="auto">
            <a:xfrm>
              <a:off x="3008" y="2682"/>
              <a:ext cx="47" cy="1"/>
            </a:xfrm>
            <a:prstGeom prst="line">
              <a:avLst/>
            </a:prstGeom>
            <a:noFill/>
            <a:ln w="23813">
              <a:solidFill>
                <a:srgbClr val="000000"/>
              </a:solidFill>
              <a:round/>
              <a:headEnd/>
              <a:tailEnd/>
            </a:ln>
          </p:spPr>
          <p:txBody>
            <a:bodyPr/>
            <a:lstStyle/>
            <a:p>
              <a:endParaRPr lang="en-US"/>
            </a:p>
          </p:txBody>
        </p:sp>
        <p:sp>
          <p:nvSpPr>
            <p:cNvPr id="15443" name="Line 78"/>
            <p:cNvSpPr>
              <a:spLocks noChangeShapeType="1"/>
            </p:cNvSpPr>
            <p:nvPr/>
          </p:nvSpPr>
          <p:spPr bwMode="auto">
            <a:xfrm>
              <a:off x="3031" y="2704"/>
              <a:ext cx="1" cy="22"/>
            </a:xfrm>
            <a:prstGeom prst="line">
              <a:avLst/>
            </a:prstGeom>
            <a:noFill/>
            <a:ln w="23813">
              <a:solidFill>
                <a:srgbClr val="000000"/>
              </a:solidFill>
              <a:round/>
              <a:headEnd/>
              <a:tailEnd/>
            </a:ln>
          </p:spPr>
          <p:txBody>
            <a:bodyPr/>
            <a:lstStyle/>
            <a:p>
              <a:endParaRPr lang="en-US"/>
            </a:p>
          </p:txBody>
        </p:sp>
        <p:sp>
          <p:nvSpPr>
            <p:cNvPr id="15444" name="Line 79"/>
            <p:cNvSpPr>
              <a:spLocks noChangeShapeType="1"/>
            </p:cNvSpPr>
            <p:nvPr/>
          </p:nvSpPr>
          <p:spPr bwMode="auto">
            <a:xfrm>
              <a:off x="3008" y="2726"/>
              <a:ext cx="47" cy="1"/>
            </a:xfrm>
            <a:prstGeom prst="line">
              <a:avLst/>
            </a:prstGeom>
            <a:noFill/>
            <a:ln w="23813">
              <a:solidFill>
                <a:srgbClr val="000000"/>
              </a:solidFill>
              <a:round/>
              <a:headEnd/>
              <a:tailEnd/>
            </a:ln>
          </p:spPr>
          <p:txBody>
            <a:bodyPr/>
            <a:lstStyle/>
            <a:p>
              <a:endParaRPr lang="en-US"/>
            </a:p>
          </p:txBody>
        </p:sp>
        <p:sp>
          <p:nvSpPr>
            <p:cNvPr id="15445" name="Oval 80"/>
            <p:cNvSpPr>
              <a:spLocks noChangeArrowheads="1"/>
            </p:cNvSpPr>
            <p:nvPr/>
          </p:nvSpPr>
          <p:spPr bwMode="auto">
            <a:xfrm>
              <a:off x="2994" y="2667"/>
              <a:ext cx="75" cy="74"/>
            </a:xfrm>
            <a:prstGeom prst="ellipse">
              <a:avLst/>
            </a:prstGeom>
            <a:solidFill>
              <a:srgbClr val="000000"/>
            </a:solidFill>
            <a:ln w="23813">
              <a:solidFill>
                <a:srgbClr val="000000"/>
              </a:solidFill>
              <a:round/>
              <a:headEnd/>
              <a:tailEnd/>
            </a:ln>
          </p:spPr>
          <p:txBody>
            <a:bodyPr/>
            <a:lstStyle/>
            <a:p>
              <a:endParaRPr lang="en-US"/>
            </a:p>
          </p:txBody>
        </p:sp>
        <p:sp>
          <p:nvSpPr>
            <p:cNvPr id="15446" name="Line 81"/>
            <p:cNvSpPr>
              <a:spLocks noChangeShapeType="1"/>
            </p:cNvSpPr>
            <p:nvPr/>
          </p:nvSpPr>
          <p:spPr bwMode="auto">
            <a:xfrm flipV="1">
              <a:off x="3337" y="2866"/>
              <a:ext cx="1" cy="12"/>
            </a:xfrm>
            <a:prstGeom prst="line">
              <a:avLst/>
            </a:prstGeom>
            <a:noFill/>
            <a:ln w="23813">
              <a:solidFill>
                <a:srgbClr val="000000"/>
              </a:solidFill>
              <a:round/>
              <a:headEnd/>
              <a:tailEnd/>
            </a:ln>
          </p:spPr>
          <p:txBody>
            <a:bodyPr/>
            <a:lstStyle/>
            <a:p>
              <a:endParaRPr lang="en-US"/>
            </a:p>
          </p:txBody>
        </p:sp>
        <p:sp>
          <p:nvSpPr>
            <p:cNvPr id="15447" name="Line 82"/>
            <p:cNvSpPr>
              <a:spLocks noChangeShapeType="1"/>
            </p:cNvSpPr>
            <p:nvPr/>
          </p:nvSpPr>
          <p:spPr bwMode="auto">
            <a:xfrm>
              <a:off x="3313" y="2866"/>
              <a:ext cx="48" cy="1"/>
            </a:xfrm>
            <a:prstGeom prst="line">
              <a:avLst/>
            </a:prstGeom>
            <a:noFill/>
            <a:ln w="23813">
              <a:solidFill>
                <a:srgbClr val="000000"/>
              </a:solidFill>
              <a:round/>
              <a:headEnd/>
              <a:tailEnd/>
            </a:ln>
          </p:spPr>
          <p:txBody>
            <a:bodyPr/>
            <a:lstStyle/>
            <a:p>
              <a:endParaRPr lang="en-US"/>
            </a:p>
          </p:txBody>
        </p:sp>
        <p:sp>
          <p:nvSpPr>
            <p:cNvPr id="15448" name="Line 83"/>
            <p:cNvSpPr>
              <a:spLocks noChangeShapeType="1"/>
            </p:cNvSpPr>
            <p:nvPr/>
          </p:nvSpPr>
          <p:spPr bwMode="auto">
            <a:xfrm>
              <a:off x="3337" y="2878"/>
              <a:ext cx="1" cy="12"/>
            </a:xfrm>
            <a:prstGeom prst="line">
              <a:avLst/>
            </a:prstGeom>
            <a:noFill/>
            <a:ln w="23813">
              <a:solidFill>
                <a:srgbClr val="000000"/>
              </a:solidFill>
              <a:round/>
              <a:headEnd/>
              <a:tailEnd/>
            </a:ln>
          </p:spPr>
          <p:txBody>
            <a:bodyPr/>
            <a:lstStyle/>
            <a:p>
              <a:endParaRPr lang="en-US"/>
            </a:p>
          </p:txBody>
        </p:sp>
        <p:sp>
          <p:nvSpPr>
            <p:cNvPr id="15449" name="Line 84"/>
            <p:cNvSpPr>
              <a:spLocks noChangeShapeType="1"/>
            </p:cNvSpPr>
            <p:nvPr/>
          </p:nvSpPr>
          <p:spPr bwMode="auto">
            <a:xfrm>
              <a:off x="3313" y="2890"/>
              <a:ext cx="48" cy="1"/>
            </a:xfrm>
            <a:prstGeom prst="line">
              <a:avLst/>
            </a:prstGeom>
            <a:noFill/>
            <a:ln w="23813">
              <a:solidFill>
                <a:srgbClr val="000000"/>
              </a:solidFill>
              <a:round/>
              <a:headEnd/>
              <a:tailEnd/>
            </a:ln>
          </p:spPr>
          <p:txBody>
            <a:bodyPr/>
            <a:lstStyle/>
            <a:p>
              <a:endParaRPr lang="en-US"/>
            </a:p>
          </p:txBody>
        </p:sp>
        <p:sp>
          <p:nvSpPr>
            <p:cNvPr id="15450" name="Oval 85"/>
            <p:cNvSpPr>
              <a:spLocks noChangeArrowheads="1"/>
            </p:cNvSpPr>
            <p:nvPr/>
          </p:nvSpPr>
          <p:spPr bwMode="auto">
            <a:xfrm>
              <a:off x="3300" y="2841"/>
              <a:ext cx="74" cy="74"/>
            </a:xfrm>
            <a:prstGeom prst="ellipse">
              <a:avLst/>
            </a:prstGeom>
            <a:solidFill>
              <a:srgbClr val="000000"/>
            </a:solidFill>
            <a:ln w="23813">
              <a:solidFill>
                <a:srgbClr val="000000"/>
              </a:solidFill>
              <a:round/>
              <a:headEnd/>
              <a:tailEnd/>
            </a:ln>
          </p:spPr>
          <p:txBody>
            <a:bodyPr/>
            <a:lstStyle/>
            <a:p>
              <a:endParaRPr lang="en-US"/>
            </a:p>
          </p:txBody>
        </p:sp>
        <p:sp>
          <p:nvSpPr>
            <p:cNvPr id="15451" name="Line 86"/>
            <p:cNvSpPr>
              <a:spLocks noChangeShapeType="1"/>
            </p:cNvSpPr>
            <p:nvPr/>
          </p:nvSpPr>
          <p:spPr bwMode="auto">
            <a:xfrm flipV="1">
              <a:off x="1254" y="2199"/>
              <a:ext cx="37" cy="5"/>
            </a:xfrm>
            <a:prstGeom prst="line">
              <a:avLst/>
            </a:prstGeom>
            <a:noFill/>
            <a:ln w="23813">
              <a:solidFill>
                <a:srgbClr val="000000"/>
              </a:solidFill>
              <a:round/>
              <a:headEnd/>
              <a:tailEnd/>
            </a:ln>
          </p:spPr>
          <p:txBody>
            <a:bodyPr/>
            <a:lstStyle/>
            <a:p>
              <a:endParaRPr lang="en-US"/>
            </a:p>
          </p:txBody>
        </p:sp>
        <p:sp>
          <p:nvSpPr>
            <p:cNvPr id="15452" name="Line 87"/>
            <p:cNvSpPr>
              <a:spLocks noChangeShapeType="1"/>
            </p:cNvSpPr>
            <p:nvPr/>
          </p:nvSpPr>
          <p:spPr bwMode="auto">
            <a:xfrm flipV="1">
              <a:off x="1337" y="1999"/>
              <a:ext cx="679" cy="196"/>
            </a:xfrm>
            <a:prstGeom prst="line">
              <a:avLst/>
            </a:prstGeom>
            <a:noFill/>
            <a:ln w="23813">
              <a:solidFill>
                <a:srgbClr val="000000"/>
              </a:solidFill>
              <a:round/>
              <a:headEnd/>
              <a:tailEnd/>
            </a:ln>
          </p:spPr>
          <p:txBody>
            <a:bodyPr/>
            <a:lstStyle/>
            <a:p>
              <a:endParaRPr lang="en-US"/>
            </a:p>
          </p:txBody>
        </p:sp>
        <p:sp>
          <p:nvSpPr>
            <p:cNvPr id="15453" name="Freeform 88"/>
            <p:cNvSpPr>
              <a:spLocks/>
            </p:cNvSpPr>
            <p:nvPr/>
          </p:nvSpPr>
          <p:spPr bwMode="auto">
            <a:xfrm flipV="1">
              <a:off x="2016" y="1989"/>
              <a:ext cx="1321" cy="719"/>
            </a:xfrm>
            <a:custGeom>
              <a:avLst/>
              <a:gdLst>
                <a:gd name="T0" fmla="*/ 0 w 2292"/>
                <a:gd name="T1" fmla="*/ 1 h 1247"/>
                <a:gd name="T2" fmla="*/ 1 w 2292"/>
                <a:gd name="T3" fmla="*/ 1 h 1247"/>
                <a:gd name="T4" fmla="*/ 1 w 2292"/>
                <a:gd name="T5" fmla="*/ 1 h 1247"/>
                <a:gd name="T6" fmla="*/ 1 w 2292"/>
                <a:gd name="T7" fmla="*/ 0 h 1247"/>
                <a:gd name="T8" fmla="*/ 0 60000 65536"/>
                <a:gd name="T9" fmla="*/ 0 60000 65536"/>
                <a:gd name="T10" fmla="*/ 0 60000 65536"/>
                <a:gd name="T11" fmla="*/ 0 60000 65536"/>
                <a:gd name="T12" fmla="*/ 0 w 2292"/>
                <a:gd name="T13" fmla="*/ 0 h 1247"/>
                <a:gd name="T14" fmla="*/ 2292 w 2292"/>
                <a:gd name="T15" fmla="*/ 1247 h 1247"/>
              </a:gdLst>
              <a:ahLst/>
              <a:cxnLst>
                <a:cxn ang="T8">
                  <a:pos x="T0" y="T1"/>
                </a:cxn>
                <a:cxn ang="T9">
                  <a:pos x="T2" y="T3"/>
                </a:cxn>
                <a:cxn ang="T10">
                  <a:pos x="T4" y="T5"/>
                </a:cxn>
                <a:cxn ang="T11">
                  <a:pos x="T6" y="T7"/>
                </a:cxn>
              </a:cxnLst>
              <a:rect l="T12" t="T13" r="T14" b="T15"/>
              <a:pathLst>
                <a:path w="2292" h="1247">
                  <a:moveTo>
                    <a:pt x="0" y="1230"/>
                  </a:moveTo>
                  <a:lnTo>
                    <a:pt x="531" y="1247"/>
                  </a:lnTo>
                  <a:lnTo>
                    <a:pt x="1762" y="710"/>
                  </a:lnTo>
                  <a:lnTo>
                    <a:pt x="2292" y="0"/>
                  </a:lnTo>
                </a:path>
              </a:pathLst>
            </a:custGeom>
            <a:noFill/>
            <a:ln w="23813">
              <a:solidFill>
                <a:srgbClr val="000000"/>
              </a:solidFill>
              <a:round/>
              <a:headEnd/>
              <a:tailEnd/>
            </a:ln>
          </p:spPr>
          <p:txBody>
            <a:bodyPr/>
            <a:lstStyle/>
            <a:p>
              <a:endParaRPr lang="en-US"/>
            </a:p>
          </p:txBody>
        </p:sp>
        <p:sp>
          <p:nvSpPr>
            <p:cNvPr id="15454" name="Freeform 89"/>
            <p:cNvSpPr>
              <a:spLocks/>
            </p:cNvSpPr>
            <p:nvPr/>
          </p:nvSpPr>
          <p:spPr bwMode="auto">
            <a:xfrm>
              <a:off x="1209" y="2152"/>
              <a:ext cx="90" cy="78"/>
            </a:xfrm>
            <a:custGeom>
              <a:avLst/>
              <a:gdLst>
                <a:gd name="T0" fmla="*/ 1 w 180"/>
                <a:gd name="T1" fmla="*/ 0 h 155"/>
                <a:gd name="T2" fmla="*/ 1 w 180"/>
                <a:gd name="T3" fmla="*/ 1 h 155"/>
                <a:gd name="T4" fmla="*/ 0 w 180"/>
                <a:gd name="T5" fmla="*/ 1 h 155"/>
                <a:gd name="T6" fmla="*/ 1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15455" name="Line 90"/>
            <p:cNvSpPr>
              <a:spLocks noChangeShapeType="1"/>
            </p:cNvSpPr>
            <p:nvPr/>
          </p:nvSpPr>
          <p:spPr bwMode="auto">
            <a:xfrm flipV="1">
              <a:off x="2016" y="1815"/>
              <a:ext cx="1" cy="184"/>
            </a:xfrm>
            <a:prstGeom prst="line">
              <a:avLst/>
            </a:prstGeom>
            <a:noFill/>
            <a:ln w="23813">
              <a:solidFill>
                <a:srgbClr val="000000"/>
              </a:solidFill>
              <a:round/>
              <a:headEnd/>
              <a:tailEnd/>
            </a:ln>
          </p:spPr>
          <p:txBody>
            <a:bodyPr/>
            <a:lstStyle/>
            <a:p>
              <a:endParaRPr lang="en-US"/>
            </a:p>
          </p:txBody>
        </p:sp>
        <p:sp>
          <p:nvSpPr>
            <p:cNvPr id="15456" name="Line 91"/>
            <p:cNvSpPr>
              <a:spLocks noChangeShapeType="1"/>
            </p:cNvSpPr>
            <p:nvPr/>
          </p:nvSpPr>
          <p:spPr bwMode="auto">
            <a:xfrm>
              <a:off x="1993" y="1815"/>
              <a:ext cx="48" cy="1"/>
            </a:xfrm>
            <a:prstGeom prst="line">
              <a:avLst/>
            </a:prstGeom>
            <a:noFill/>
            <a:ln w="23813">
              <a:solidFill>
                <a:srgbClr val="000000"/>
              </a:solidFill>
              <a:round/>
              <a:headEnd/>
              <a:tailEnd/>
            </a:ln>
          </p:spPr>
          <p:txBody>
            <a:bodyPr/>
            <a:lstStyle/>
            <a:p>
              <a:endParaRPr lang="en-US"/>
            </a:p>
          </p:txBody>
        </p:sp>
        <p:sp>
          <p:nvSpPr>
            <p:cNvPr id="15457" name="Line 92"/>
            <p:cNvSpPr>
              <a:spLocks noChangeShapeType="1"/>
            </p:cNvSpPr>
            <p:nvPr/>
          </p:nvSpPr>
          <p:spPr bwMode="auto">
            <a:xfrm>
              <a:off x="2016" y="1999"/>
              <a:ext cx="1" cy="185"/>
            </a:xfrm>
            <a:prstGeom prst="line">
              <a:avLst/>
            </a:prstGeom>
            <a:noFill/>
            <a:ln w="23813">
              <a:solidFill>
                <a:srgbClr val="000000"/>
              </a:solidFill>
              <a:round/>
              <a:headEnd/>
              <a:tailEnd/>
            </a:ln>
          </p:spPr>
          <p:txBody>
            <a:bodyPr/>
            <a:lstStyle/>
            <a:p>
              <a:endParaRPr lang="en-US"/>
            </a:p>
          </p:txBody>
        </p:sp>
        <p:sp>
          <p:nvSpPr>
            <p:cNvPr id="15458" name="Line 93"/>
            <p:cNvSpPr>
              <a:spLocks noChangeShapeType="1"/>
            </p:cNvSpPr>
            <p:nvPr/>
          </p:nvSpPr>
          <p:spPr bwMode="auto">
            <a:xfrm>
              <a:off x="1993" y="2184"/>
              <a:ext cx="48" cy="1"/>
            </a:xfrm>
            <a:prstGeom prst="line">
              <a:avLst/>
            </a:prstGeom>
            <a:noFill/>
            <a:ln w="23813">
              <a:solidFill>
                <a:srgbClr val="000000"/>
              </a:solidFill>
              <a:round/>
              <a:headEnd/>
              <a:tailEnd/>
            </a:ln>
          </p:spPr>
          <p:txBody>
            <a:bodyPr/>
            <a:lstStyle/>
            <a:p>
              <a:endParaRPr lang="en-US"/>
            </a:p>
          </p:txBody>
        </p:sp>
        <p:sp>
          <p:nvSpPr>
            <p:cNvPr id="15459" name="Freeform 94"/>
            <p:cNvSpPr>
              <a:spLocks/>
            </p:cNvSpPr>
            <p:nvPr/>
          </p:nvSpPr>
          <p:spPr bwMode="auto">
            <a:xfrm>
              <a:off x="1971" y="1947"/>
              <a:ext cx="90" cy="78"/>
            </a:xfrm>
            <a:custGeom>
              <a:avLst/>
              <a:gdLst>
                <a:gd name="T0" fmla="*/ 1 w 180"/>
                <a:gd name="T1" fmla="*/ 0 h 155"/>
                <a:gd name="T2" fmla="*/ 1 w 180"/>
                <a:gd name="T3" fmla="*/ 1 h 155"/>
                <a:gd name="T4" fmla="*/ 0 w 180"/>
                <a:gd name="T5" fmla="*/ 1 h 155"/>
                <a:gd name="T6" fmla="*/ 1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15460" name="Line 95"/>
            <p:cNvSpPr>
              <a:spLocks noChangeShapeType="1"/>
            </p:cNvSpPr>
            <p:nvPr/>
          </p:nvSpPr>
          <p:spPr bwMode="auto">
            <a:xfrm flipV="1">
              <a:off x="2322" y="1852"/>
              <a:ext cx="1" cy="137"/>
            </a:xfrm>
            <a:prstGeom prst="line">
              <a:avLst/>
            </a:prstGeom>
            <a:noFill/>
            <a:ln w="23813">
              <a:solidFill>
                <a:srgbClr val="000000"/>
              </a:solidFill>
              <a:round/>
              <a:headEnd/>
              <a:tailEnd/>
            </a:ln>
          </p:spPr>
          <p:txBody>
            <a:bodyPr/>
            <a:lstStyle/>
            <a:p>
              <a:endParaRPr lang="en-US"/>
            </a:p>
          </p:txBody>
        </p:sp>
        <p:sp>
          <p:nvSpPr>
            <p:cNvPr id="15461" name="Line 96"/>
            <p:cNvSpPr>
              <a:spLocks noChangeShapeType="1"/>
            </p:cNvSpPr>
            <p:nvPr/>
          </p:nvSpPr>
          <p:spPr bwMode="auto">
            <a:xfrm>
              <a:off x="2299" y="1852"/>
              <a:ext cx="47" cy="1"/>
            </a:xfrm>
            <a:prstGeom prst="line">
              <a:avLst/>
            </a:prstGeom>
            <a:noFill/>
            <a:ln w="23813">
              <a:solidFill>
                <a:srgbClr val="000000"/>
              </a:solidFill>
              <a:round/>
              <a:headEnd/>
              <a:tailEnd/>
            </a:ln>
          </p:spPr>
          <p:txBody>
            <a:bodyPr/>
            <a:lstStyle/>
            <a:p>
              <a:endParaRPr lang="en-US"/>
            </a:p>
          </p:txBody>
        </p:sp>
        <p:sp>
          <p:nvSpPr>
            <p:cNvPr id="15462" name="Line 97"/>
            <p:cNvSpPr>
              <a:spLocks noChangeShapeType="1"/>
            </p:cNvSpPr>
            <p:nvPr/>
          </p:nvSpPr>
          <p:spPr bwMode="auto">
            <a:xfrm>
              <a:off x="2322" y="1989"/>
              <a:ext cx="1" cy="123"/>
            </a:xfrm>
            <a:prstGeom prst="line">
              <a:avLst/>
            </a:prstGeom>
            <a:noFill/>
            <a:ln w="23813">
              <a:solidFill>
                <a:srgbClr val="000000"/>
              </a:solidFill>
              <a:round/>
              <a:headEnd/>
              <a:tailEnd/>
            </a:ln>
          </p:spPr>
          <p:txBody>
            <a:bodyPr/>
            <a:lstStyle/>
            <a:p>
              <a:endParaRPr lang="en-US"/>
            </a:p>
          </p:txBody>
        </p:sp>
        <p:sp>
          <p:nvSpPr>
            <p:cNvPr id="15463" name="Line 98"/>
            <p:cNvSpPr>
              <a:spLocks noChangeShapeType="1"/>
            </p:cNvSpPr>
            <p:nvPr/>
          </p:nvSpPr>
          <p:spPr bwMode="auto">
            <a:xfrm>
              <a:off x="2299" y="2127"/>
              <a:ext cx="47" cy="1"/>
            </a:xfrm>
            <a:prstGeom prst="line">
              <a:avLst/>
            </a:prstGeom>
            <a:noFill/>
            <a:ln w="23813">
              <a:solidFill>
                <a:srgbClr val="000000"/>
              </a:solidFill>
              <a:round/>
              <a:headEnd/>
              <a:tailEnd/>
            </a:ln>
          </p:spPr>
          <p:txBody>
            <a:bodyPr/>
            <a:lstStyle/>
            <a:p>
              <a:endParaRPr lang="en-US"/>
            </a:p>
          </p:txBody>
        </p:sp>
        <p:sp>
          <p:nvSpPr>
            <p:cNvPr id="15464" name="Freeform 99"/>
            <p:cNvSpPr>
              <a:spLocks/>
            </p:cNvSpPr>
            <p:nvPr/>
          </p:nvSpPr>
          <p:spPr bwMode="auto">
            <a:xfrm>
              <a:off x="2277" y="1938"/>
              <a:ext cx="90" cy="77"/>
            </a:xfrm>
            <a:custGeom>
              <a:avLst/>
              <a:gdLst>
                <a:gd name="T0" fmla="*/ 1 w 179"/>
                <a:gd name="T1" fmla="*/ 0 h 156"/>
                <a:gd name="T2" fmla="*/ 1 w 179"/>
                <a:gd name="T3" fmla="*/ 0 h 156"/>
                <a:gd name="T4" fmla="*/ 0 w 179"/>
                <a:gd name="T5" fmla="*/ 0 h 156"/>
                <a:gd name="T6" fmla="*/ 1 w 179"/>
                <a:gd name="T7" fmla="*/ 0 h 156"/>
                <a:gd name="T8" fmla="*/ 0 60000 65536"/>
                <a:gd name="T9" fmla="*/ 0 60000 65536"/>
                <a:gd name="T10" fmla="*/ 0 60000 65536"/>
                <a:gd name="T11" fmla="*/ 0 60000 65536"/>
                <a:gd name="T12" fmla="*/ 0 w 179"/>
                <a:gd name="T13" fmla="*/ 0 h 156"/>
                <a:gd name="T14" fmla="*/ 179 w 179"/>
                <a:gd name="T15" fmla="*/ 156 h 156"/>
              </a:gdLst>
              <a:ahLst/>
              <a:cxnLst>
                <a:cxn ang="T8">
                  <a:pos x="T0" y="T1"/>
                </a:cxn>
                <a:cxn ang="T9">
                  <a:pos x="T2" y="T3"/>
                </a:cxn>
                <a:cxn ang="T10">
                  <a:pos x="T4" y="T5"/>
                </a:cxn>
                <a:cxn ang="T11">
                  <a:pos x="T6" y="T7"/>
                </a:cxn>
              </a:cxnLst>
              <a:rect l="T12" t="T13" r="T14" b="T15"/>
              <a:pathLst>
                <a:path w="179" h="156">
                  <a:moveTo>
                    <a:pt x="89" y="0"/>
                  </a:moveTo>
                  <a:lnTo>
                    <a:pt x="179" y="156"/>
                  </a:lnTo>
                  <a:lnTo>
                    <a:pt x="0" y="156"/>
                  </a:lnTo>
                  <a:lnTo>
                    <a:pt x="89" y="0"/>
                  </a:lnTo>
                  <a:close/>
                </a:path>
              </a:pathLst>
            </a:custGeom>
            <a:solidFill>
              <a:srgbClr val="000000"/>
            </a:solidFill>
            <a:ln w="23813">
              <a:solidFill>
                <a:srgbClr val="000000"/>
              </a:solidFill>
              <a:round/>
              <a:headEnd/>
              <a:tailEnd/>
            </a:ln>
          </p:spPr>
          <p:txBody>
            <a:bodyPr/>
            <a:lstStyle/>
            <a:p>
              <a:endParaRPr lang="en-US"/>
            </a:p>
          </p:txBody>
        </p:sp>
        <p:sp>
          <p:nvSpPr>
            <p:cNvPr id="15465" name="Line 100"/>
            <p:cNvSpPr>
              <a:spLocks noChangeShapeType="1"/>
            </p:cNvSpPr>
            <p:nvPr/>
          </p:nvSpPr>
          <p:spPr bwMode="auto">
            <a:xfrm flipV="1">
              <a:off x="3031" y="2199"/>
              <a:ext cx="1" cy="100"/>
            </a:xfrm>
            <a:prstGeom prst="line">
              <a:avLst/>
            </a:prstGeom>
            <a:noFill/>
            <a:ln w="23813">
              <a:solidFill>
                <a:srgbClr val="000000"/>
              </a:solidFill>
              <a:round/>
              <a:headEnd/>
              <a:tailEnd/>
            </a:ln>
          </p:spPr>
          <p:txBody>
            <a:bodyPr/>
            <a:lstStyle/>
            <a:p>
              <a:endParaRPr lang="en-US"/>
            </a:p>
          </p:txBody>
        </p:sp>
        <p:sp>
          <p:nvSpPr>
            <p:cNvPr id="15466" name="Line 101"/>
            <p:cNvSpPr>
              <a:spLocks noChangeShapeType="1"/>
            </p:cNvSpPr>
            <p:nvPr/>
          </p:nvSpPr>
          <p:spPr bwMode="auto">
            <a:xfrm>
              <a:off x="3008" y="2199"/>
              <a:ext cx="47" cy="1"/>
            </a:xfrm>
            <a:prstGeom prst="line">
              <a:avLst/>
            </a:prstGeom>
            <a:noFill/>
            <a:ln w="23813">
              <a:solidFill>
                <a:srgbClr val="000000"/>
              </a:solidFill>
              <a:round/>
              <a:headEnd/>
              <a:tailEnd/>
            </a:ln>
          </p:spPr>
          <p:txBody>
            <a:bodyPr/>
            <a:lstStyle/>
            <a:p>
              <a:endParaRPr lang="en-US"/>
            </a:p>
          </p:txBody>
        </p:sp>
        <p:sp>
          <p:nvSpPr>
            <p:cNvPr id="15467" name="Line 102"/>
            <p:cNvSpPr>
              <a:spLocks noChangeShapeType="1"/>
            </p:cNvSpPr>
            <p:nvPr/>
          </p:nvSpPr>
          <p:spPr bwMode="auto">
            <a:xfrm>
              <a:off x="3031" y="2299"/>
              <a:ext cx="1" cy="100"/>
            </a:xfrm>
            <a:prstGeom prst="line">
              <a:avLst/>
            </a:prstGeom>
            <a:noFill/>
            <a:ln w="23813">
              <a:solidFill>
                <a:srgbClr val="000000"/>
              </a:solidFill>
              <a:round/>
              <a:headEnd/>
              <a:tailEnd/>
            </a:ln>
          </p:spPr>
          <p:txBody>
            <a:bodyPr/>
            <a:lstStyle/>
            <a:p>
              <a:endParaRPr lang="en-US"/>
            </a:p>
          </p:txBody>
        </p:sp>
        <p:sp>
          <p:nvSpPr>
            <p:cNvPr id="15468" name="Line 103"/>
            <p:cNvSpPr>
              <a:spLocks noChangeShapeType="1"/>
            </p:cNvSpPr>
            <p:nvPr/>
          </p:nvSpPr>
          <p:spPr bwMode="auto">
            <a:xfrm>
              <a:off x="3008" y="2399"/>
              <a:ext cx="47" cy="1"/>
            </a:xfrm>
            <a:prstGeom prst="line">
              <a:avLst/>
            </a:prstGeom>
            <a:noFill/>
            <a:ln w="23813">
              <a:solidFill>
                <a:srgbClr val="000000"/>
              </a:solidFill>
              <a:round/>
              <a:headEnd/>
              <a:tailEnd/>
            </a:ln>
          </p:spPr>
          <p:txBody>
            <a:bodyPr/>
            <a:lstStyle/>
            <a:p>
              <a:endParaRPr lang="en-US"/>
            </a:p>
          </p:txBody>
        </p:sp>
        <p:sp>
          <p:nvSpPr>
            <p:cNvPr id="15469" name="Freeform 104"/>
            <p:cNvSpPr>
              <a:spLocks/>
            </p:cNvSpPr>
            <p:nvPr/>
          </p:nvSpPr>
          <p:spPr bwMode="auto">
            <a:xfrm>
              <a:off x="2986" y="2247"/>
              <a:ext cx="90" cy="78"/>
            </a:xfrm>
            <a:custGeom>
              <a:avLst/>
              <a:gdLst>
                <a:gd name="T0" fmla="*/ 1 w 179"/>
                <a:gd name="T1" fmla="*/ 0 h 155"/>
                <a:gd name="T2" fmla="*/ 1 w 179"/>
                <a:gd name="T3" fmla="*/ 1 h 155"/>
                <a:gd name="T4" fmla="*/ 0 w 179"/>
                <a:gd name="T5" fmla="*/ 1 h 155"/>
                <a:gd name="T6" fmla="*/ 1 w 179"/>
                <a:gd name="T7" fmla="*/ 0 h 155"/>
                <a:gd name="T8" fmla="*/ 0 60000 65536"/>
                <a:gd name="T9" fmla="*/ 0 60000 65536"/>
                <a:gd name="T10" fmla="*/ 0 60000 65536"/>
                <a:gd name="T11" fmla="*/ 0 60000 65536"/>
                <a:gd name="T12" fmla="*/ 0 w 179"/>
                <a:gd name="T13" fmla="*/ 0 h 155"/>
                <a:gd name="T14" fmla="*/ 179 w 179"/>
                <a:gd name="T15" fmla="*/ 155 h 155"/>
              </a:gdLst>
              <a:ahLst/>
              <a:cxnLst>
                <a:cxn ang="T8">
                  <a:pos x="T0" y="T1"/>
                </a:cxn>
                <a:cxn ang="T9">
                  <a:pos x="T2" y="T3"/>
                </a:cxn>
                <a:cxn ang="T10">
                  <a:pos x="T4" y="T5"/>
                </a:cxn>
                <a:cxn ang="T11">
                  <a:pos x="T6" y="T7"/>
                </a:cxn>
              </a:cxnLst>
              <a:rect l="T12" t="T13" r="T14" b="T15"/>
              <a:pathLst>
                <a:path w="179" h="155">
                  <a:moveTo>
                    <a:pt x="90" y="0"/>
                  </a:moveTo>
                  <a:lnTo>
                    <a:pt x="179"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15470" name="Line 105"/>
            <p:cNvSpPr>
              <a:spLocks noChangeShapeType="1"/>
            </p:cNvSpPr>
            <p:nvPr/>
          </p:nvSpPr>
          <p:spPr bwMode="auto">
            <a:xfrm flipV="1">
              <a:off x="3337" y="2643"/>
              <a:ext cx="1" cy="65"/>
            </a:xfrm>
            <a:prstGeom prst="line">
              <a:avLst/>
            </a:prstGeom>
            <a:noFill/>
            <a:ln w="23813">
              <a:solidFill>
                <a:srgbClr val="000000"/>
              </a:solidFill>
              <a:round/>
              <a:headEnd/>
              <a:tailEnd/>
            </a:ln>
          </p:spPr>
          <p:txBody>
            <a:bodyPr/>
            <a:lstStyle/>
            <a:p>
              <a:endParaRPr lang="en-US"/>
            </a:p>
          </p:txBody>
        </p:sp>
        <p:sp>
          <p:nvSpPr>
            <p:cNvPr id="15471" name="Line 106"/>
            <p:cNvSpPr>
              <a:spLocks noChangeShapeType="1"/>
            </p:cNvSpPr>
            <p:nvPr/>
          </p:nvSpPr>
          <p:spPr bwMode="auto">
            <a:xfrm>
              <a:off x="3313" y="2643"/>
              <a:ext cx="48" cy="1"/>
            </a:xfrm>
            <a:prstGeom prst="line">
              <a:avLst/>
            </a:prstGeom>
            <a:noFill/>
            <a:ln w="23813">
              <a:solidFill>
                <a:srgbClr val="000000"/>
              </a:solidFill>
              <a:round/>
              <a:headEnd/>
              <a:tailEnd/>
            </a:ln>
          </p:spPr>
          <p:txBody>
            <a:bodyPr/>
            <a:lstStyle/>
            <a:p>
              <a:endParaRPr lang="en-US"/>
            </a:p>
          </p:txBody>
        </p:sp>
        <p:sp>
          <p:nvSpPr>
            <p:cNvPr id="15472" name="Line 107"/>
            <p:cNvSpPr>
              <a:spLocks noChangeShapeType="1"/>
            </p:cNvSpPr>
            <p:nvPr/>
          </p:nvSpPr>
          <p:spPr bwMode="auto">
            <a:xfrm flipV="1">
              <a:off x="1337" y="1660"/>
              <a:ext cx="679" cy="521"/>
            </a:xfrm>
            <a:prstGeom prst="line">
              <a:avLst/>
            </a:prstGeom>
            <a:noFill/>
            <a:ln w="23813">
              <a:solidFill>
                <a:srgbClr val="000000"/>
              </a:solidFill>
              <a:round/>
              <a:headEnd/>
              <a:tailEnd/>
            </a:ln>
          </p:spPr>
          <p:txBody>
            <a:bodyPr/>
            <a:lstStyle/>
            <a:p>
              <a:endParaRPr lang="en-US"/>
            </a:p>
          </p:txBody>
        </p:sp>
        <p:sp>
          <p:nvSpPr>
            <p:cNvPr id="15473" name="Line 108"/>
            <p:cNvSpPr>
              <a:spLocks noChangeShapeType="1"/>
            </p:cNvSpPr>
            <p:nvPr/>
          </p:nvSpPr>
          <p:spPr bwMode="auto">
            <a:xfrm flipV="1">
              <a:off x="2016" y="1404"/>
              <a:ext cx="1" cy="256"/>
            </a:xfrm>
            <a:prstGeom prst="line">
              <a:avLst/>
            </a:prstGeom>
            <a:noFill/>
            <a:ln w="23813">
              <a:solidFill>
                <a:srgbClr val="000000"/>
              </a:solidFill>
              <a:round/>
              <a:headEnd/>
              <a:tailEnd/>
            </a:ln>
          </p:spPr>
          <p:txBody>
            <a:bodyPr/>
            <a:lstStyle/>
            <a:p>
              <a:endParaRPr lang="en-US"/>
            </a:p>
          </p:txBody>
        </p:sp>
        <p:sp>
          <p:nvSpPr>
            <p:cNvPr id="15474" name="Line 109"/>
            <p:cNvSpPr>
              <a:spLocks noChangeShapeType="1"/>
            </p:cNvSpPr>
            <p:nvPr/>
          </p:nvSpPr>
          <p:spPr bwMode="auto">
            <a:xfrm>
              <a:off x="2016" y="1660"/>
              <a:ext cx="1" cy="342"/>
            </a:xfrm>
            <a:prstGeom prst="line">
              <a:avLst/>
            </a:prstGeom>
            <a:noFill/>
            <a:ln w="23813">
              <a:solidFill>
                <a:srgbClr val="000000"/>
              </a:solidFill>
              <a:round/>
              <a:headEnd/>
              <a:tailEnd/>
            </a:ln>
          </p:spPr>
          <p:txBody>
            <a:bodyPr/>
            <a:lstStyle/>
            <a:p>
              <a:endParaRPr lang="en-US"/>
            </a:p>
          </p:txBody>
        </p:sp>
        <p:sp>
          <p:nvSpPr>
            <p:cNvPr id="15475" name="Oval 110"/>
            <p:cNvSpPr>
              <a:spLocks noChangeArrowheads="1"/>
            </p:cNvSpPr>
            <p:nvPr/>
          </p:nvSpPr>
          <p:spPr bwMode="auto">
            <a:xfrm>
              <a:off x="1980" y="1623"/>
              <a:ext cx="74" cy="74"/>
            </a:xfrm>
            <a:prstGeom prst="ellipse">
              <a:avLst/>
            </a:prstGeom>
            <a:solidFill>
              <a:srgbClr val="FFFFFF"/>
            </a:solidFill>
            <a:ln w="23813">
              <a:solidFill>
                <a:srgbClr val="000000"/>
              </a:solidFill>
              <a:round/>
              <a:headEnd/>
              <a:tailEnd/>
            </a:ln>
          </p:spPr>
          <p:txBody>
            <a:bodyPr/>
            <a:lstStyle/>
            <a:p>
              <a:endParaRPr lang="en-US"/>
            </a:p>
          </p:txBody>
        </p:sp>
        <p:sp>
          <p:nvSpPr>
            <p:cNvPr id="15476" name="Line 111"/>
            <p:cNvSpPr>
              <a:spLocks noChangeShapeType="1"/>
            </p:cNvSpPr>
            <p:nvPr/>
          </p:nvSpPr>
          <p:spPr bwMode="auto">
            <a:xfrm>
              <a:off x="2322" y="2321"/>
              <a:ext cx="1" cy="79"/>
            </a:xfrm>
            <a:prstGeom prst="line">
              <a:avLst/>
            </a:prstGeom>
            <a:noFill/>
            <a:ln w="23813">
              <a:solidFill>
                <a:srgbClr val="000000"/>
              </a:solidFill>
              <a:round/>
              <a:headEnd/>
              <a:tailEnd/>
            </a:ln>
          </p:spPr>
          <p:txBody>
            <a:bodyPr/>
            <a:lstStyle/>
            <a:p>
              <a:endParaRPr lang="en-US"/>
            </a:p>
          </p:txBody>
        </p:sp>
        <p:sp>
          <p:nvSpPr>
            <p:cNvPr id="15477" name="Line 112"/>
            <p:cNvSpPr>
              <a:spLocks noChangeShapeType="1"/>
            </p:cNvSpPr>
            <p:nvPr/>
          </p:nvSpPr>
          <p:spPr bwMode="auto">
            <a:xfrm>
              <a:off x="2299" y="2420"/>
              <a:ext cx="47" cy="1"/>
            </a:xfrm>
            <a:prstGeom prst="line">
              <a:avLst/>
            </a:prstGeom>
            <a:noFill/>
            <a:ln w="23813">
              <a:solidFill>
                <a:srgbClr val="000000"/>
              </a:solidFill>
              <a:round/>
              <a:headEnd/>
              <a:tailEnd/>
            </a:ln>
          </p:spPr>
          <p:txBody>
            <a:bodyPr/>
            <a:lstStyle/>
            <a:p>
              <a:endParaRPr lang="en-US"/>
            </a:p>
          </p:txBody>
        </p:sp>
        <p:sp>
          <p:nvSpPr>
            <p:cNvPr id="15478" name="Oval 113"/>
            <p:cNvSpPr>
              <a:spLocks noChangeArrowheads="1"/>
            </p:cNvSpPr>
            <p:nvPr/>
          </p:nvSpPr>
          <p:spPr bwMode="auto">
            <a:xfrm>
              <a:off x="2285" y="2284"/>
              <a:ext cx="75" cy="74"/>
            </a:xfrm>
            <a:prstGeom prst="ellipse">
              <a:avLst/>
            </a:prstGeom>
            <a:solidFill>
              <a:srgbClr val="FFFFFF"/>
            </a:solidFill>
            <a:ln w="23813">
              <a:solidFill>
                <a:srgbClr val="000000"/>
              </a:solidFill>
              <a:round/>
              <a:headEnd/>
              <a:tailEnd/>
            </a:ln>
          </p:spPr>
          <p:txBody>
            <a:bodyPr/>
            <a:lstStyle/>
            <a:p>
              <a:endParaRPr lang="en-US"/>
            </a:p>
          </p:txBody>
        </p:sp>
        <p:sp>
          <p:nvSpPr>
            <p:cNvPr id="15479" name="Line 114"/>
            <p:cNvSpPr>
              <a:spLocks noChangeShapeType="1"/>
            </p:cNvSpPr>
            <p:nvPr/>
          </p:nvSpPr>
          <p:spPr bwMode="auto">
            <a:xfrm flipV="1">
              <a:off x="3031" y="2568"/>
              <a:ext cx="1" cy="109"/>
            </a:xfrm>
            <a:prstGeom prst="line">
              <a:avLst/>
            </a:prstGeom>
            <a:noFill/>
            <a:ln w="23813">
              <a:solidFill>
                <a:srgbClr val="000000"/>
              </a:solidFill>
              <a:round/>
              <a:headEnd/>
              <a:tailEnd/>
            </a:ln>
          </p:spPr>
          <p:txBody>
            <a:bodyPr/>
            <a:lstStyle/>
            <a:p>
              <a:endParaRPr lang="en-US"/>
            </a:p>
          </p:txBody>
        </p:sp>
        <p:sp>
          <p:nvSpPr>
            <p:cNvPr id="15480" name="Line 115"/>
            <p:cNvSpPr>
              <a:spLocks noChangeShapeType="1"/>
            </p:cNvSpPr>
            <p:nvPr/>
          </p:nvSpPr>
          <p:spPr bwMode="auto">
            <a:xfrm>
              <a:off x="3008" y="2568"/>
              <a:ext cx="47" cy="1"/>
            </a:xfrm>
            <a:prstGeom prst="line">
              <a:avLst/>
            </a:prstGeom>
            <a:noFill/>
            <a:ln w="23813">
              <a:solidFill>
                <a:srgbClr val="000000"/>
              </a:solidFill>
              <a:round/>
              <a:headEnd/>
              <a:tailEnd/>
            </a:ln>
          </p:spPr>
          <p:txBody>
            <a:bodyPr/>
            <a:lstStyle/>
            <a:p>
              <a:endParaRPr lang="en-US"/>
            </a:p>
          </p:txBody>
        </p:sp>
        <p:sp>
          <p:nvSpPr>
            <p:cNvPr id="15481" name="Oval 116"/>
            <p:cNvSpPr>
              <a:spLocks noChangeArrowheads="1"/>
            </p:cNvSpPr>
            <p:nvPr/>
          </p:nvSpPr>
          <p:spPr bwMode="auto">
            <a:xfrm>
              <a:off x="2994" y="2640"/>
              <a:ext cx="75" cy="74"/>
            </a:xfrm>
            <a:prstGeom prst="ellipse">
              <a:avLst/>
            </a:prstGeom>
            <a:solidFill>
              <a:srgbClr val="FFFFFF"/>
            </a:solidFill>
            <a:ln w="23813">
              <a:solidFill>
                <a:srgbClr val="000000"/>
              </a:solidFill>
              <a:round/>
              <a:headEnd/>
              <a:tailEnd/>
            </a:ln>
          </p:spPr>
          <p:txBody>
            <a:bodyPr/>
            <a:lstStyle/>
            <a:p>
              <a:endParaRPr lang="en-US"/>
            </a:p>
          </p:txBody>
        </p:sp>
        <p:sp>
          <p:nvSpPr>
            <p:cNvPr id="15482" name="Line 117"/>
            <p:cNvSpPr>
              <a:spLocks noChangeShapeType="1"/>
            </p:cNvSpPr>
            <p:nvPr/>
          </p:nvSpPr>
          <p:spPr bwMode="auto">
            <a:xfrm flipV="1">
              <a:off x="3337" y="2544"/>
              <a:ext cx="1" cy="128"/>
            </a:xfrm>
            <a:prstGeom prst="line">
              <a:avLst/>
            </a:prstGeom>
            <a:noFill/>
            <a:ln w="23813">
              <a:solidFill>
                <a:srgbClr val="000000"/>
              </a:solidFill>
              <a:round/>
              <a:headEnd/>
              <a:tailEnd/>
            </a:ln>
          </p:spPr>
          <p:txBody>
            <a:bodyPr/>
            <a:lstStyle/>
            <a:p>
              <a:endParaRPr lang="en-US"/>
            </a:p>
          </p:txBody>
        </p:sp>
        <p:sp>
          <p:nvSpPr>
            <p:cNvPr id="15483" name="Line 118"/>
            <p:cNvSpPr>
              <a:spLocks noChangeShapeType="1"/>
            </p:cNvSpPr>
            <p:nvPr/>
          </p:nvSpPr>
          <p:spPr bwMode="auto">
            <a:xfrm>
              <a:off x="3313" y="2543"/>
              <a:ext cx="48" cy="1"/>
            </a:xfrm>
            <a:prstGeom prst="line">
              <a:avLst/>
            </a:prstGeom>
            <a:noFill/>
            <a:ln w="23813">
              <a:solidFill>
                <a:srgbClr val="000000"/>
              </a:solidFill>
              <a:round/>
              <a:headEnd/>
              <a:tailEnd/>
            </a:ln>
          </p:spPr>
          <p:txBody>
            <a:bodyPr/>
            <a:lstStyle/>
            <a:p>
              <a:endParaRPr lang="en-US"/>
            </a:p>
          </p:txBody>
        </p:sp>
        <p:sp>
          <p:nvSpPr>
            <p:cNvPr id="15484" name="Line 119"/>
            <p:cNvSpPr>
              <a:spLocks noChangeShapeType="1"/>
            </p:cNvSpPr>
            <p:nvPr/>
          </p:nvSpPr>
          <p:spPr bwMode="auto">
            <a:xfrm>
              <a:off x="3313" y="2826"/>
              <a:ext cx="48" cy="1"/>
            </a:xfrm>
            <a:prstGeom prst="line">
              <a:avLst/>
            </a:prstGeom>
            <a:noFill/>
            <a:ln w="23813">
              <a:solidFill>
                <a:srgbClr val="000000"/>
              </a:solidFill>
              <a:round/>
              <a:headEnd/>
              <a:tailEnd/>
            </a:ln>
          </p:spPr>
          <p:txBody>
            <a:bodyPr/>
            <a:lstStyle/>
            <a:p>
              <a:endParaRPr lang="en-US"/>
            </a:p>
          </p:txBody>
        </p:sp>
        <p:sp>
          <p:nvSpPr>
            <p:cNvPr id="15485" name="Oval 120"/>
            <p:cNvSpPr>
              <a:spLocks noChangeArrowheads="1"/>
            </p:cNvSpPr>
            <p:nvPr/>
          </p:nvSpPr>
          <p:spPr bwMode="auto">
            <a:xfrm>
              <a:off x="3300" y="2635"/>
              <a:ext cx="74" cy="74"/>
            </a:xfrm>
            <a:prstGeom prst="ellipse">
              <a:avLst/>
            </a:prstGeom>
            <a:solidFill>
              <a:srgbClr val="FFFFFF"/>
            </a:solidFill>
            <a:ln w="23813">
              <a:solidFill>
                <a:srgbClr val="000000"/>
              </a:solidFill>
              <a:round/>
              <a:headEnd/>
              <a:tailEnd/>
            </a:ln>
          </p:spPr>
          <p:txBody>
            <a:bodyPr/>
            <a:lstStyle/>
            <a:p>
              <a:endParaRPr lang="en-US"/>
            </a:p>
          </p:txBody>
        </p:sp>
        <p:sp>
          <p:nvSpPr>
            <p:cNvPr id="15486" name="Line 121"/>
            <p:cNvSpPr>
              <a:spLocks noChangeShapeType="1"/>
            </p:cNvSpPr>
            <p:nvPr/>
          </p:nvSpPr>
          <p:spPr bwMode="auto">
            <a:xfrm>
              <a:off x="3337" y="2708"/>
              <a:ext cx="1" cy="64"/>
            </a:xfrm>
            <a:prstGeom prst="line">
              <a:avLst/>
            </a:prstGeom>
            <a:noFill/>
            <a:ln w="23813">
              <a:solidFill>
                <a:srgbClr val="000000"/>
              </a:solidFill>
              <a:round/>
              <a:headEnd/>
              <a:tailEnd/>
            </a:ln>
          </p:spPr>
          <p:txBody>
            <a:bodyPr/>
            <a:lstStyle/>
            <a:p>
              <a:endParaRPr lang="en-US"/>
            </a:p>
          </p:txBody>
        </p:sp>
        <p:sp>
          <p:nvSpPr>
            <p:cNvPr id="15487" name="Line 122"/>
            <p:cNvSpPr>
              <a:spLocks noChangeShapeType="1"/>
            </p:cNvSpPr>
            <p:nvPr/>
          </p:nvSpPr>
          <p:spPr bwMode="auto">
            <a:xfrm>
              <a:off x="3313" y="2772"/>
              <a:ext cx="48" cy="1"/>
            </a:xfrm>
            <a:prstGeom prst="line">
              <a:avLst/>
            </a:prstGeom>
            <a:noFill/>
            <a:ln w="23813">
              <a:solidFill>
                <a:srgbClr val="000000"/>
              </a:solidFill>
              <a:round/>
              <a:headEnd/>
              <a:tailEnd/>
            </a:ln>
          </p:spPr>
          <p:txBody>
            <a:bodyPr/>
            <a:lstStyle/>
            <a:p>
              <a:endParaRPr lang="en-US"/>
            </a:p>
          </p:txBody>
        </p:sp>
        <p:sp>
          <p:nvSpPr>
            <p:cNvPr id="15488" name="Freeform 123"/>
            <p:cNvSpPr>
              <a:spLocks/>
            </p:cNvSpPr>
            <p:nvPr/>
          </p:nvSpPr>
          <p:spPr bwMode="auto">
            <a:xfrm>
              <a:off x="3292" y="2656"/>
              <a:ext cx="89" cy="78"/>
            </a:xfrm>
            <a:custGeom>
              <a:avLst/>
              <a:gdLst>
                <a:gd name="T0" fmla="*/ 0 w 180"/>
                <a:gd name="T1" fmla="*/ 0 h 155"/>
                <a:gd name="T2" fmla="*/ 0 w 180"/>
                <a:gd name="T3" fmla="*/ 1 h 155"/>
                <a:gd name="T4" fmla="*/ 0 w 180"/>
                <a:gd name="T5" fmla="*/ 1 h 155"/>
                <a:gd name="T6" fmla="*/ 0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15489" name="Line 124"/>
            <p:cNvSpPr>
              <a:spLocks noChangeShapeType="1"/>
            </p:cNvSpPr>
            <p:nvPr/>
          </p:nvSpPr>
          <p:spPr bwMode="auto">
            <a:xfrm>
              <a:off x="1254" y="2204"/>
              <a:ext cx="37" cy="11"/>
            </a:xfrm>
            <a:prstGeom prst="line">
              <a:avLst/>
            </a:prstGeom>
            <a:noFill/>
            <a:ln w="23813">
              <a:solidFill>
                <a:srgbClr val="FF0000"/>
              </a:solidFill>
              <a:round/>
              <a:headEnd/>
              <a:tailEnd/>
            </a:ln>
          </p:spPr>
          <p:txBody>
            <a:bodyPr/>
            <a:lstStyle/>
            <a:p>
              <a:endParaRPr lang="en-US"/>
            </a:p>
          </p:txBody>
        </p:sp>
        <p:sp>
          <p:nvSpPr>
            <p:cNvPr id="15490" name="Line 125"/>
            <p:cNvSpPr>
              <a:spLocks noChangeShapeType="1"/>
            </p:cNvSpPr>
            <p:nvPr/>
          </p:nvSpPr>
          <p:spPr bwMode="auto">
            <a:xfrm>
              <a:off x="1337" y="2223"/>
              <a:ext cx="679" cy="451"/>
            </a:xfrm>
            <a:prstGeom prst="line">
              <a:avLst/>
            </a:prstGeom>
            <a:noFill/>
            <a:ln w="23813">
              <a:solidFill>
                <a:srgbClr val="FF0000"/>
              </a:solidFill>
              <a:round/>
              <a:headEnd/>
              <a:tailEnd/>
            </a:ln>
          </p:spPr>
          <p:txBody>
            <a:bodyPr/>
            <a:lstStyle/>
            <a:p>
              <a:endParaRPr lang="en-US"/>
            </a:p>
          </p:txBody>
        </p:sp>
        <p:sp>
          <p:nvSpPr>
            <p:cNvPr id="15491" name="Freeform 126"/>
            <p:cNvSpPr>
              <a:spLocks/>
            </p:cNvSpPr>
            <p:nvPr/>
          </p:nvSpPr>
          <p:spPr bwMode="auto">
            <a:xfrm flipV="1">
              <a:off x="2016" y="2674"/>
              <a:ext cx="1321" cy="298"/>
            </a:xfrm>
            <a:custGeom>
              <a:avLst/>
              <a:gdLst>
                <a:gd name="T0" fmla="*/ 0 w 2292"/>
                <a:gd name="T1" fmla="*/ 1 h 517"/>
                <a:gd name="T2" fmla="*/ 1 w 2292"/>
                <a:gd name="T3" fmla="*/ 1 h 517"/>
                <a:gd name="T4" fmla="*/ 1 w 2292"/>
                <a:gd name="T5" fmla="*/ 1 h 517"/>
                <a:gd name="T6" fmla="*/ 1 w 2292"/>
                <a:gd name="T7" fmla="*/ 0 h 517"/>
                <a:gd name="T8" fmla="*/ 0 60000 65536"/>
                <a:gd name="T9" fmla="*/ 0 60000 65536"/>
                <a:gd name="T10" fmla="*/ 0 60000 65536"/>
                <a:gd name="T11" fmla="*/ 0 60000 65536"/>
                <a:gd name="T12" fmla="*/ 0 w 2292"/>
                <a:gd name="T13" fmla="*/ 0 h 517"/>
                <a:gd name="T14" fmla="*/ 2292 w 2292"/>
                <a:gd name="T15" fmla="*/ 517 h 517"/>
              </a:gdLst>
              <a:ahLst/>
              <a:cxnLst>
                <a:cxn ang="T8">
                  <a:pos x="T0" y="T1"/>
                </a:cxn>
                <a:cxn ang="T9">
                  <a:pos x="T2" y="T3"/>
                </a:cxn>
                <a:cxn ang="T10">
                  <a:pos x="T4" y="T5"/>
                </a:cxn>
                <a:cxn ang="T11">
                  <a:pos x="T6" y="T7"/>
                </a:cxn>
              </a:cxnLst>
              <a:rect l="T12" t="T13" r="T14" b="T15"/>
              <a:pathLst>
                <a:path w="2292" h="517">
                  <a:moveTo>
                    <a:pt x="0" y="517"/>
                  </a:moveTo>
                  <a:lnTo>
                    <a:pt x="531" y="74"/>
                  </a:lnTo>
                  <a:lnTo>
                    <a:pt x="1762" y="33"/>
                  </a:lnTo>
                  <a:lnTo>
                    <a:pt x="2292" y="0"/>
                  </a:lnTo>
                </a:path>
              </a:pathLst>
            </a:custGeom>
            <a:noFill/>
            <a:ln w="23813">
              <a:solidFill>
                <a:srgbClr val="FF0000"/>
              </a:solidFill>
              <a:round/>
              <a:headEnd/>
              <a:tailEnd/>
            </a:ln>
          </p:spPr>
          <p:txBody>
            <a:bodyPr/>
            <a:lstStyle/>
            <a:p>
              <a:endParaRPr lang="en-US"/>
            </a:p>
          </p:txBody>
        </p:sp>
        <p:sp>
          <p:nvSpPr>
            <p:cNvPr id="15492" name="Rectangle 127"/>
            <p:cNvSpPr>
              <a:spLocks noChangeArrowheads="1"/>
            </p:cNvSpPr>
            <p:nvPr/>
          </p:nvSpPr>
          <p:spPr bwMode="auto">
            <a:xfrm>
              <a:off x="1223" y="2173"/>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15493" name="Line 128"/>
            <p:cNvSpPr>
              <a:spLocks noChangeShapeType="1"/>
            </p:cNvSpPr>
            <p:nvPr/>
          </p:nvSpPr>
          <p:spPr bwMode="auto">
            <a:xfrm flipV="1">
              <a:off x="2016" y="2564"/>
              <a:ext cx="1" cy="110"/>
            </a:xfrm>
            <a:prstGeom prst="line">
              <a:avLst/>
            </a:prstGeom>
            <a:noFill/>
            <a:ln w="23813">
              <a:solidFill>
                <a:srgbClr val="FF0000"/>
              </a:solidFill>
              <a:round/>
              <a:headEnd/>
              <a:tailEnd/>
            </a:ln>
          </p:spPr>
          <p:txBody>
            <a:bodyPr/>
            <a:lstStyle/>
            <a:p>
              <a:endParaRPr lang="en-US"/>
            </a:p>
          </p:txBody>
        </p:sp>
        <p:sp>
          <p:nvSpPr>
            <p:cNvPr id="15494" name="Line 129"/>
            <p:cNvSpPr>
              <a:spLocks noChangeShapeType="1"/>
            </p:cNvSpPr>
            <p:nvPr/>
          </p:nvSpPr>
          <p:spPr bwMode="auto">
            <a:xfrm>
              <a:off x="1993" y="2564"/>
              <a:ext cx="48" cy="1"/>
            </a:xfrm>
            <a:prstGeom prst="line">
              <a:avLst/>
            </a:prstGeom>
            <a:noFill/>
            <a:ln w="23813">
              <a:solidFill>
                <a:srgbClr val="FF0000"/>
              </a:solidFill>
              <a:round/>
              <a:headEnd/>
              <a:tailEnd/>
            </a:ln>
          </p:spPr>
          <p:txBody>
            <a:bodyPr/>
            <a:lstStyle/>
            <a:p>
              <a:endParaRPr lang="en-US"/>
            </a:p>
          </p:txBody>
        </p:sp>
        <p:sp>
          <p:nvSpPr>
            <p:cNvPr id="15495" name="Line 130"/>
            <p:cNvSpPr>
              <a:spLocks noChangeShapeType="1"/>
            </p:cNvSpPr>
            <p:nvPr/>
          </p:nvSpPr>
          <p:spPr bwMode="auto">
            <a:xfrm>
              <a:off x="2016" y="2674"/>
              <a:ext cx="1" cy="110"/>
            </a:xfrm>
            <a:prstGeom prst="line">
              <a:avLst/>
            </a:prstGeom>
            <a:noFill/>
            <a:ln w="23813">
              <a:solidFill>
                <a:srgbClr val="FF0000"/>
              </a:solidFill>
              <a:round/>
              <a:headEnd/>
              <a:tailEnd/>
            </a:ln>
          </p:spPr>
          <p:txBody>
            <a:bodyPr/>
            <a:lstStyle/>
            <a:p>
              <a:endParaRPr lang="en-US"/>
            </a:p>
          </p:txBody>
        </p:sp>
        <p:sp>
          <p:nvSpPr>
            <p:cNvPr id="15496" name="Line 131"/>
            <p:cNvSpPr>
              <a:spLocks noChangeShapeType="1"/>
            </p:cNvSpPr>
            <p:nvPr/>
          </p:nvSpPr>
          <p:spPr bwMode="auto">
            <a:xfrm>
              <a:off x="1993" y="2784"/>
              <a:ext cx="48" cy="1"/>
            </a:xfrm>
            <a:prstGeom prst="line">
              <a:avLst/>
            </a:prstGeom>
            <a:noFill/>
            <a:ln w="23813">
              <a:solidFill>
                <a:srgbClr val="FF0000"/>
              </a:solidFill>
              <a:round/>
              <a:headEnd/>
              <a:tailEnd/>
            </a:ln>
          </p:spPr>
          <p:txBody>
            <a:bodyPr/>
            <a:lstStyle/>
            <a:p>
              <a:endParaRPr lang="en-US"/>
            </a:p>
          </p:txBody>
        </p:sp>
        <p:sp>
          <p:nvSpPr>
            <p:cNvPr id="15497" name="Rectangle 132"/>
            <p:cNvSpPr>
              <a:spLocks noChangeArrowheads="1"/>
            </p:cNvSpPr>
            <p:nvPr/>
          </p:nvSpPr>
          <p:spPr bwMode="auto">
            <a:xfrm>
              <a:off x="1985" y="2643"/>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15498" name="Line 133"/>
            <p:cNvSpPr>
              <a:spLocks noChangeShapeType="1"/>
            </p:cNvSpPr>
            <p:nvPr/>
          </p:nvSpPr>
          <p:spPr bwMode="auto">
            <a:xfrm flipV="1">
              <a:off x="2322" y="2899"/>
              <a:ext cx="1" cy="31"/>
            </a:xfrm>
            <a:prstGeom prst="line">
              <a:avLst/>
            </a:prstGeom>
            <a:noFill/>
            <a:ln w="23813">
              <a:solidFill>
                <a:srgbClr val="FF0000"/>
              </a:solidFill>
              <a:round/>
              <a:headEnd/>
              <a:tailEnd/>
            </a:ln>
          </p:spPr>
          <p:txBody>
            <a:bodyPr/>
            <a:lstStyle/>
            <a:p>
              <a:endParaRPr lang="en-US"/>
            </a:p>
          </p:txBody>
        </p:sp>
        <p:sp>
          <p:nvSpPr>
            <p:cNvPr id="15499" name="Line 134"/>
            <p:cNvSpPr>
              <a:spLocks noChangeShapeType="1"/>
            </p:cNvSpPr>
            <p:nvPr/>
          </p:nvSpPr>
          <p:spPr bwMode="auto">
            <a:xfrm>
              <a:off x="2299" y="2899"/>
              <a:ext cx="47" cy="1"/>
            </a:xfrm>
            <a:prstGeom prst="line">
              <a:avLst/>
            </a:prstGeom>
            <a:noFill/>
            <a:ln w="23813">
              <a:solidFill>
                <a:srgbClr val="FF0000"/>
              </a:solidFill>
              <a:round/>
              <a:headEnd/>
              <a:tailEnd/>
            </a:ln>
          </p:spPr>
          <p:txBody>
            <a:bodyPr/>
            <a:lstStyle/>
            <a:p>
              <a:endParaRPr lang="en-US"/>
            </a:p>
          </p:txBody>
        </p:sp>
        <p:sp>
          <p:nvSpPr>
            <p:cNvPr id="15500" name="Line 135"/>
            <p:cNvSpPr>
              <a:spLocks noChangeShapeType="1"/>
            </p:cNvSpPr>
            <p:nvPr/>
          </p:nvSpPr>
          <p:spPr bwMode="auto">
            <a:xfrm>
              <a:off x="2322" y="2930"/>
              <a:ext cx="1" cy="30"/>
            </a:xfrm>
            <a:prstGeom prst="line">
              <a:avLst/>
            </a:prstGeom>
            <a:noFill/>
            <a:ln w="23813">
              <a:solidFill>
                <a:srgbClr val="FF0000"/>
              </a:solidFill>
              <a:round/>
              <a:headEnd/>
              <a:tailEnd/>
            </a:ln>
          </p:spPr>
          <p:txBody>
            <a:bodyPr/>
            <a:lstStyle/>
            <a:p>
              <a:endParaRPr lang="en-US"/>
            </a:p>
          </p:txBody>
        </p:sp>
        <p:sp>
          <p:nvSpPr>
            <p:cNvPr id="15501" name="Line 136"/>
            <p:cNvSpPr>
              <a:spLocks noChangeShapeType="1"/>
            </p:cNvSpPr>
            <p:nvPr/>
          </p:nvSpPr>
          <p:spPr bwMode="auto">
            <a:xfrm>
              <a:off x="2299" y="2960"/>
              <a:ext cx="47" cy="1"/>
            </a:xfrm>
            <a:prstGeom prst="line">
              <a:avLst/>
            </a:prstGeom>
            <a:noFill/>
            <a:ln w="23813">
              <a:solidFill>
                <a:srgbClr val="FF0000"/>
              </a:solidFill>
              <a:round/>
              <a:headEnd/>
              <a:tailEnd/>
            </a:ln>
          </p:spPr>
          <p:txBody>
            <a:bodyPr/>
            <a:lstStyle/>
            <a:p>
              <a:endParaRPr lang="en-US"/>
            </a:p>
          </p:txBody>
        </p:sp>
        <p:sp>
          <p:nvSpPr>
            <p:cNvPr id="15502" name="Rectangle 137"/>
            <p:cNvSpPr>
              <a:spLocks noChangeArrowheads="1"/>
            </p:cNvSpPr>
            <p:nvPr/>
          </p:nvSpPr>
          <p:spPr bwMode="auto">
            <a:xfrm>
              <a:off x="2291" y="2899"/>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15503" name="Line 138"/>
            <p:cNvSpPr>
              <a:spLocks noChangeShapeType="1"/>
            </p:cNvSpPr>
            <p:nvPr/>
          </p:nvSpPr>
          <p:spPr bwMode="auto">
            <a:xfrm flipV="1">
              <a:off x="3031" y="2926"/>
              <a:ext cx="1" cy="27"/>
            </a:xfrm>
            <a:prstGeom prst="line">
              <a:avLst/>
            </a:prstGeom>
            <a:noFill/>
            <a:ln w="23813">
              <a:solidFill>
                <a:srgbClr val="FF0000"/>
              </a:solidFill>
              <a:round/>
              <a:headEnd/>
              <a:tailEnd/>
            </a:ln>
          </p:spPr>
          <p:txBody>
            <a:bodyPr/>
            <a:lstStyle/>
            <a:p>
              <a:endParaRPr lang="en-US"/>
            </a:p>
          </p:txBody>
        </p:sp>
        <p:sp>
          <p:nvSpPr>
            <p:cNvPr id="15504" name="Line 139"/>
            <p:cNvSpPr>
              <a:spLocks noChangeShapeType="1"/>
            </p:cNvSpPr>
            <p:nvPr/>
          </p:nvSpPr>
          <p:spPr bwMode="auto">
            <a:xfrm>
              <a:off x="3008" y="2926"/>
              <a:ext cx="47" cy="1"/>
            </a:xfrm>
            <a:prstGeom prst="line">
              <a:avLst/>
            </a:prstGeom>
            <a:noFill/>
            <a:ln w="23813">
              <a:solidFill>
                <a:srgbClr val="FF0000"/>
              </a:solidFill>
              <a:round/>
              <a:headEnd/>
              <a:tailEnd/>
            </a:ln>
          </p:spPr>
          <p:txBody>
            <a:bodyPr/>
            <a:lstStyle/>
            <a:p>
              <a:endParaRPr lang="en-US"/>
            </a:p>
          </p:txBody>
        </p:sp>
        <p:sp>
          <p:nvSpPr>
            <p:cNvPr id="15505" name="Line 140"/>
            <p:cNvSpPr>
              <a:spLocks noChangeShapeType="1"/>
            </p:cNvSpPr>
            <p:nvPr/>
          </p:nvSpPr>
          <p:spPr bwMode="auto">
            <a:xfrm>
              <a:off x="3031" y="2953"/>
              <a:ext cx="1" cy="27"/>
            </a:xfrm>
            <a:prstGeom prst="line">
              <a:avLst/>
            </a:prstGeom>
            <a:noFill/>
            <a:ln w="23813">
              <a:solidFill>
                <a:srgbClr val="FF0000"/>
              </a:solidFill>
              <a:round/>
              <a:headEnd/>
              <a:tailEnd/>
            </a:ln>
          </p:spPr>
          <p:txBody>
            <a:bodyPr/>
            <a:lstStyle/>
            <a:p>
              <a:endParaRPr lang="en-US"/>
            </a:p>
          </p:txBody>
        </p:sp>
        <p:sp>
          <p:nvSpPr>
            <p:cNvPr id="15506" name="Line 141"/>
            <p:cNvSpPr>
              <a:spLocks noChangeShapeType="1"/>
            </p:cNvSpPr>
            <p:nvPr/>
          </p:nvSpPr>
          <p:spPr bwMode="auto">
            <a:xfrm>
              <a:off x="3008" y="2980"/>
              <a:ext cx="47" cy="1"/>
            </a:xfrm>
            <a:prstGeom prst="line">
              <a:avLst/>
            </a:prstGeom>
            <a:noFill/>
            <a:ln w="23813">
              <a:solidFill>
                <a:srgbClr val="FF0000"/>
              </a:solidFill>
              <a:round/>
              <a:headEnd/>
              <a:tailEnd/>
            </a:ln>
          </p:spPr>
          <p:txBody>
            <a:bodyPr/>
            <a:lstStyle/>
            <a:p>
              <a:endParaRPr lang="en-US"/>
            </a:p>
          </p:txBody>
        </p:sp>
        <p:sp>
          <p:nvSpPr>
            <p:cNvPr id="15507" name="Rectangle 142"/>
            <p:cNvSpPr>
              <a:spLocks noChangeArrowheads="1"/>
            </p:cNvSpPr>
            <p:nvPr/>
          </p:nvSpPr>
          <p:spPr bwMode="auto">
            <a:xfrm>
              <a:off x="3000" y="2922"/>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15508" name="Line 143"/>
            <p:cNvSpPr>
              <a:spLocks noChangeShapeType="1"/>
            </p:cNvSpPr>
            <p:nvPr/>
          </p:nvSpPr>
          <p:spPr bwMode="auto">
            <a:xfrm flipV="1">
              <a:off x="3337" y="2961"/>
              <a:ext cx="1" cy="11"/>
            </a:xfrm>
            <a:prstGeom prst="line">
              <a:avLst/>
            </a:prstGeom>
            <a:noFill/>
            <a:ln w="23813">
              <a:solidFill>
                <a:srgbClr val="FF0000"/>
              </a:solidFill>
              <a:round/>
              <a:headEnd/>
              <a:tailEnd/>
            </a:ln>
          </p:spPr>
          <p:txBody>
            <a:bodyPr/>
            <a:lstStyle/>
            <a:p>
              <a:endParaRPr lang="en-US"/>
            </a:p>
          </p:txBody>
        </p:sp>
        <p:sp>
          <p:nvSpPr>
            <p:cNvPr id="15509" name="Line 144"/>
            <p:cNvSpPr>
              <a:spLocks noChangeShapeType="1"/>
            </p:cNvSpPr>
            <p:nvPr/>
          </p:nvSpPr>
          <p:spPr bwMode="auto">
            <a:xfrm>
              <a:off x="3313" y="2961"/>
              <a:ext cx="48" cy="1"/>
            </a:xfrm>
            <a:prstGeom prst="line">
              <a:avLst/>
            </a:prstGeom>
            <a:noFill/>
            <a:ln w="23813">
              <a:solidFill>
                <a:srgbClr val="FF0000"/>
              </a:solidFill>
              <a:round/>
              <a:headEnd/>
              <a:tailEnd/>
            </a:ln>
          </p:spPr>
          <p:txBody>
            <a:bodyPr/>
            <a:lstStyle/>
            <a:p>
              <a:endParaRPr lang="en-US"/>
            </a:p>
          </p:txBody>
        </p:sp>
        <p:sp>
          <p:nvSpPr>
            <p:cNvPr id="15510" name="Line 145"/>
            <p:cNvSpPr>
              <a:spLocks noChangeShapeType="1"/>
            </p:cNvSpPr>
            <p:nvPr/>
          </p:nvSpPr>
          <p:spPr bwMode="auto">
            <a:xfrm>
              <a:off x="3337" y="2972"/>
              <a:ext cx="1" cy="12"/>
            </a:xfrm>
            <a:prstGeom prst="line">
              <a:avLst/>
            </a:prstGeom>
            <a:noFill/>
            <a:ln w="23813">
              <a:solidFill>
                <a:srgbClr val="FF0000"/>
              </a:solidFill>
              <a:round/>
              <a:headEnd/>
              <a:tailEnd/>
            </a:ln>
          </p:spPr>
          <p:txBody>
            <a:bodyPr/>
            <a:lstStyle/>
            <a:p>
              <a:endParaRPr lang="en-US"/>
            </a:p>
          </p:txBody>
        </p:sp>
        <p:sp>
          <p:nvSpPr>
            <p:cNvPr id="15511" name="Line 146"/>
            <p:cNvSpPr>
              <a:spLocks noChangeShapeType="1"/>
            </p:cNvSpPr>
            <p:nvPr/>
          </p:nvSpPr>
          <p:spPr bwMode="auto">
            <a:xfrm>
              <a:off x="3313" y="2984"/>
              <a:ext cx="48" cy="1"/>
            </a:xfrm>
            <a:prstGeom prst="line">
              <a:avLst/>
            </a:prstGeom>
            <a:noFill/>
            <a:ln w="23813">
              <a:solidFill>
                <a:srgbClr val="FF0000"/>
              </a:solidFill>
              <a:round/>
              <a:headEnd/>
              <a:tailEnd/>
            </a:ln>
          </p:spPr>
          <p:txBody>
            <a:bodyPr/>
            <a:lstStyle/>
            <a:p>
              <a:endParaRPr lang="en-US"/>
            </a:p>
          </p:txBody>
        </p:sp>
        <p:sp>
          <p:nvSpPr>
            <p:cNvPr id="15512" name="Rectangle 147"/>
            <p:cNvSpPr>
              <a:spLocks noChangeArrowheads="1"/>
            </p:cNvSpPr>
            <p:nvPr/>
          </p:nvSpPr>
          <p:spPr bwMode="auto">
            <a:xfrm>
              <a:off x="3306" y="2941"/>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15513" name="Line 148"/>
            <p:cNvSpPr>
              <a:spLocks noChangeShapeType="1"/>
            </p:cNvSpPr>
            <p:nvPr/>
          </p:nvSpPr>
          <p:spPr bwMode="auto">
            <a:xfrm>
              <a:off x="1254" y="2204"/>
              <a:ext cx="37" cy="16"/>
            </a:xfrm>
            <a:prstGeom prst="line">
              <a:avLst/>
            </a:prstGeom>
            <a:noFill/>
            <a:ln w="23813">
              <a:solidFill>
                <a:srgbClr val="FF0000"/>
              </a:solidFill>
              <a:round/>
              <a:headEnd/>
              <a:tailEnd/>
            </a:ln>
          </p:spPr>
          <p:txBody>
            <a:bodyPr/>
            <a:lstStyle/>
            <a:p>
              <a:endParaRPr lang="en-US"/>
            </a:p>
          </p:txBody>
        </p:sp>
        <p:sp>
          <p:nvSpPr>
            <p:cNvPr id="15514" name="Line 149"/>
            <p:cNvSpPr>
              <a:spLocks noChangeShapeType="1"/>
            </p:cNvSpPr>
            <p:nvPr/>
          </p:nvSpPr>
          <p:spPr bwMode="auto">
            <a:xfrm>
              <a:off x="1337" y="2232"/>
              <a:ext cx="679" cy="652"/>
            </a:xfrm>
            <a:prstGeom prst="line">
              <a:avLst/>
            </a:prstGeom>
            <a:noFill/>
            <a:ln w="23813">
              <a:solidFill>
                <a:srgbClr val="FF0000"/>
              </a:solidFill>
              <a:round/>
              <a:headEnd/>
              <a:tailEnd/>
            </a:ln>
          </p:spPr>
          <p:txBody>
            <a:bodyPr/>
            <a:lstStyle/>
            <a:p>
              <a:endParaRPr lang="en-US"/>
            </a:p>
          </p:txBody>
        </p:sp>
        <p:sp>
          <p:nvSpPr>
            <p:cNvPr id="15515" name="Freeform 150"/>
            <p:cNvSpPr>
              <a:spLocks/>
            </p:cNvSpPr>
            <p:nvPr/>
          </p:nvSpPr>
          <p:spPr bwMode="auto">
            <a:xfrm flipV="1">
              <a:off x="2016" y="2884"/>
              <a:ext cx="1321" cy="111"/>
            </a:xfrm>
            <a:custGeom>
              <a:avLst/>
              <a:gdLst>
                <a:gd name="T0" fmla="*/ 0 w 2292"/>
                <a:gd name="T1" fmla="*/ 1 h 192"/>
                <a:gd name="T2" fmla="*/ 1 w 2292"/>
                <a:gd name="T3" fmla="*/ 1 h 192"/>
                <a:gd name="T4" fmla="*/ 1 w 2292"/>
                <a:gd name="T5" fmla="*/ 0 h 192"/>
                <a:gd name="T6" fmla="*/ 1 w 2292"/>
                <a:gd name="T7" fmla="*/ 1 h 192"/>
                <a:gd name="T8" fmla="*/ 0 60000 65536"/>
                <a:gd name="T9" fmla="*/ 0 60000 65536"/>
                <a:gd name="T10" fmla="*/ 0 60000 65536"/>
                <a:gd name="T11" fmla="*/ 0 60000 65536"/>
                <a:gd name="T12" fmla="*/ 0 w 2292"/>
                <a:gd name="T13" fmla="*/ 0 h 192"/>
                <a:gd name="T14" fmla="*/ 2292 w 2292"/>
                <a:gd name="T15" fmla="*/ 192 h 192"/>
              </a:gdLst>
              <a:ahLst/>
              <a:cxnLst>
                <a:cxn ang="T8">
                  <a:pos x="T0" y="T1"/>
                </a:cxn>
                <a:cxn ang="T9">
                  <a:pos x="T2" y="T3"/>
                </a:cxn>
                <a:cxn ang="T10">
                  <a:pos x="T4" y="T5"/>
                </a:cxn>
                <a:cxn ang="T11">
                  <a:pos x="T6" y="T7"/>
                </a:cxn>
              </a:cxnLst>
              <a:rect l="T12" t="T13" r="T14" b="T15"/>
              <a:pathLst>
                <a:path w="2292" h="192">
                  <a:moveTo>
                    <a:pt x="0" y="192"/>
                  </a:moveTo>
                  <a:lnTo>
                    <a:pt x="531" y="78"/>
                  </a:lnTo>
                  <a:lnTo>
                    <a:pt x="1762" y="0"/>
                  </a:lnTo>
                  <a:lnTo>
                    <a:pt x="2292" y="15"/>
                  </a:lnTo>
                </a:path>
              </a:pathLst>
            </a:custGeom>
            <a:noFill/>
            <a:ln w="23813">
              <a:solidFill>
                <a:srgbClr val="FF0000"/>
              </a:solidFill>
              <a:round/>
              <a:headEnd/>
              <a:tailEnd/>
            </a:ln>
          </p:spPr>
          <p:txBody>
            <a:bodyPr/>
            <a:lstStyle/>
            <a:p>
              <a:endParaRPr lang="en-US"/>
            </a:p>
          </p:txBody>
        </p:sp>
        <p:sp>
          <p:nvSpPr>
            <p:cNvPr id="15516" name="Rectangle 151"/>
            <p:cNvSpPr>
              <a:spLocks noChangeArrowheads="1"/>
            </p:cNvSpPr>
            <p:nvPr/>
          </p:nvSpPr>
          <p:spPr bwMode="auto">
            <a:xfrm>
              <a:off x="1208" y="2123"/>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15517" name="Line 152"/>
            <p:cNvSpPr>
              <a:spLocks noChangeShapeType="1"/>
            </p:cNvSpPr>
            <p:nvPr/>
          </p:nvSpPr>
          <p:spPr bwMode="auto">
            <a:xfrm flipV="1">
              <a:off x="2016" y="2869"/>
              <a:ext cx="1" cy="15"/>
            </a:xfrm>
            <a:prstGeom prst="line">
              <a:avLst/>
            </a:prstGeom>
            <a:noFill/>
            <a:ln w="23813">
              <a:solidFill>
                <a:srgbClr val="FF0000"/>
              </a:solidFill>
              <a:round/>
              <a:headEnd/>
              <a:tailEnd/>
            </a:ln>
          </p:spPr>
          <p:txBody>
            <a:bodyPr/>
            <a:lstStyle/>
            <a:p>
              <a:endParaRPr lang="en-US"/>
            </a:p>
          </p:txBody>
        </p:sp>
        <p:sp>
          <p:nvSpPr>
            <p:cNvPr id="15518" name="Line 153"/>
            <p:cNvSpPr>
              <a:spLocks noChangeShapeType="1"/>
            </p:cNvSpPr>
            <p:nvPr/>
          </p:nvSpPr>
          <p:spPr bwMode="auto">
            <a:xfrm>
              <a:off x="1993" y="2869"/>
              <a:ext cx="48" cy="1"/>
            </a:xfrm>
            <a:prstGeom prst="line">
              <a:avLst/>
            </a:prstGeom>
            <a:noFill/>
            <a:ln w="23813">
              <a:solidFill>
                <a:srgbClr val="FF0000"/>
              </a:solidFill>
              <a:round/>
              <a:headEnd/>
              <a:tailEnd/>
            </a:ln>
          </p:spPr>
          <p:txBody>
            <a:bodyPr/>
            <a:lstStyle/>
            <a:p>
              <a:endParaRPr lang="en-US"/>
            </a:p>
          </p:txBody>
        </p:sp>
        <p:sp>
          <p:nvSpPr>
            <p:cNvPr id="15519" name="Line 154"/>
            <p:cNvSpPr>
              <a:spLocks noChangeShapeType="1"/>
            </p:cNvSpPr>
            <p:nvPr/>
          </p:nvSpPr>
          <p:spPr bwMode="auto">
            <a:xfrm>
              <a:off x="2016" y="2884"/>
              <a:ext cx="1" cy="15"/>
            </a:xfrm>
            <a:prstGeom prst="line">
              <a:avLst/>
            </a:prstGeom>
            <a:noFill/>
            <a:ln w="23813">
              <a:solidFill>
                <a:srgbClr val="FF0000"/>
              </a:solidFill>
              <a:round/>
              <a:headEnd/>
              <a:tailEnd/>
            </a:ln>
          </p:spPr>
          <p:txBody>
            <a:bodyPr/>
            <a:lstStyle/>
            <a:p>
              <a:endParaRPr lang="en-US"/>
            </a:p>
          </p:txBody>
        </p:sp>
        <p:sp>
          <p:nvSpPr>
            <p:cNvPr id="15520" name="Line 155"/>
            <p:cNvSpPr>
              <a:spLocks noChangeShapeType="1"/>
            </p:cNvSpPr>
            <p:nvPr/>
          </p:nvSpPr>
          <p:spPr bwMode="auto">
            <a:xfrm>
              <a:off x="1993" y="2899"/>
              <a:ext cx="48" cy="1"/>
            </a:xfrm>
            <a:prstGeom prst="line">
              <a:avLst/>
            </a:prstGeom>
            <a:noFill/>
            <a:ln w="23813">
              <a:solidFill>
                <a:srgbClr val="FF0000"/>
              </a:solidFill>
              <a:round/>
              <a:headEnd/>
              <a:tailEnd/>
            </a:ln>
          </p:spPr>
          <p:txBody>
            <a:bodyPr/>
            <a:lstStyle/>
            <a:p>
              <a:endParaRPr lang="en-US"/>
            </a:p>
          </p:txBody>
        </p:sp>
        <p:sp>
          <p:nvSpPr>
            <p:cNvPr id="15521" name="Rectangle 156"/>
            <p:cNvSpPr>
              <a:spLocks noChangeArrowheads="1"/>
            </p:cNvSpPr>
            <p:nvPr/>
          </p:nvSpPr>
          <p:spPr bwMode="auto">
            <a:xfrm>
              <a:off x="1970" y="2804"/>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15522" name="Line 157"/>
            <p:cNvSpPr>
              <a:spLocks noChangeShapeType="1"/>
            </p:cNvSpPr>
            <p:nvPr/>
          </p:nvSpPr>
          <p:spPr bwMode="auto">
            <a:xfrm flipV="1">
              <a:off x="2322" y="2936"/>
              <a:ext cx="1" cy="14"/>
            </a:xfrm>
            <a:prstGeom prst="line">
              <a:avLst/>
            </a:prstGeom>
            <a:noFill/>
            <a:ln w="23813">
              <a:solidFill>
                <a:srgbClr val="FF0000"/>
              </a:solidFill>
              <a:round/>
              <a:headEnd/>
              <a:tailEnd/>
            </a:ln>
          </p:spPr>
          <p:txBody>
            <a:bodyPr/>
            <a:lstStyle/>
            <a:p>
              <a:endParaRPr lang="en-US"/>
            </a:p>
          </p:txBody>
        </p:sp>
        <p:sp>
          <p:nvSpPr>
            <p:cNvPr id="15523" name="Line 158"/>
            <p:cNvSpPr>
              <a:spLocks noChangeShapeType="1"/>
            </p:cNvSpPr>
            <p:nvPr/>
          </p:nvSpPr>
          <p:spPr bwMode="auto">
            <a:xfrm>
              <a:off x="2299" y="2936"/>
              <a:ext cx="47" cy="1"/>
            </a:xfrm>
            <a:prstGeom prst="line">
              <a:avLst/>
            </a:prstGeom>
            <a:noFill/>
            <a:ln w="23813">
              <a:solidFill>
                <a:srgbClr val="FF0000"/>
              </a:solidFill>
              <a:round/>
              <a:headEnd/>
              <a:tailEnd/>
            </a:ln>
          </p:spPr>
          <p:txBody>
            <a:bodyPr/>
            <a:lstStyle/>
            <a:p>
              <a:endParaRPr lang="en-US"/>
            </a:p>
          </p:txBody>
        </p:sp>
        <p:sp>
          <p:nvSpPr>
            <p:cNvPr id="15524" name="Line 159"/>
            <p:cNvSpPr>
              <a:spLocks noChangeShapeType="1"/>
            </p:cNvSpPr>
            <p:nvPr/>
          </p:nvSpPr>
          <p:spPr bwMode="auto">
            <a:xfrm>
              <a:off x="2322" y="2950"/>
              <a:ext cx="1" cy="12"/>
            </a:xfrm>
            <a:prstGeom prst="line">
              <a:avLst/>
            </a:prstGeom>
            <a:noFill/>
            <a:ln w="23813">
              <a:solidFill>
                <a:srgbClr val="FF0000"/>
              </a:solidFill>
              <a:round/>
              <a:headEnd/>
              <a:tailEnd/>
            </a:ln>
          </p:spPr>
          <p:txBody>
            <a:bodyPr/>
            <a:lstStyle/>
            <a:p>
              <a:endParaRPr lang="en-US"/>
            </a:p>
          </p:txBody>
        </p:sp>
        <p:sp>
          <p:nvSpPr>
            <p:cNvPr id="15525" name="Line 160"/>
            <p:cNvSpPr>
              <a:spLocks noChangeShapeType="1"/>
            </p:cNvSpPr>
            <p:nvPr/>
          </p:nvSpPr>
          <p:spPr bwMode="auto">
            <a:xfrm>
              <a:off x="2299" y="2962"/>
              <a:ext cx="47" cy="1"/>
            </a:xfrm>
            <a:prstGeom prst="line">
              <a:avLst/>
            </a:prstGeom>
            <a:noFill/>
            <a:ln w="23813">
              <a:solidFill>
                <a:srgbClr val="FF0000"/>
              </a:solidFill>
              <a:round/>
              <a:headEnd/>
              <a:tailEnd/>
            </a:ln>
          </p:spPr>
          <p:txBody>
            <a:bodyPr/>
            <a:lstStyle/>
            <a:p>
              <a:endParaRPr lang="en-US"/>
            </a:p>
          </p:txBody>
        </p:sp>
        <p:sp>
          <p:nvSpPr>
            <p:cNvPr id="15526" name="Rectangle 161"/>
            <p:cNvSpPr>
              <a:spLocks noChangeArrowheads="1"/>
            </p:cNvSpPr>
            <p:nvPr/>
          </p:nvSpPr>
          <p:spPr bwMode="auto">
            <a:xfrm>
              <a:off x="2276" y="2869"/>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15527" name="Line 162"/>
            <p:cNvSpPr>
              <a:spLocks noChangeShapeType="1"/>
            </p:cNvSpPr>
            <p:nvPr/>
          </p:nvSpPr>
          <p:spPr bwMode="auto">
            <a:xfrm flipV="1">
              <a:off x="3031" y="2986"/>
              <a:ext cx="1" cy="9"/>
            </a:xfrm>
            <a:prstGeom prst="line">
              <a:avLst/>
            </a:prstGeom>
            <a:noFill/>
            <a:ln w="23813">
              <a:solidFill>
                <a:srgbClr val="FF0000"/>
              </a:solidFill>
              <a:round/>
              <a:headEnd/>
              <a:tailEnd/>
            </a:ln>
          </p:spPr>
          <p:txBody>
            <a:bodyPr/>
            <a:lstStyle/>
            <a:p>
              <a:endParaRPr lang="en-US"/>
            </a:p>
          </p:txBody>
        </p:sp>
        <p:sp>
          <p:nvSpPr>
            <p:cNvPr id="15528" name="Line 163"/>
            <p:cNvSpPr>
              <a:spLocks noChangeShapeType="1"/>
            </p:cNvSpPr>
            <p:nvPr/>
          </p:nvSpPr>
          <p:spPr bwMode="auto">
            <a:xfrm>
              <a:off x="3008" y="2986"/>
              <a:ext cx="47" cy="1"/>
            </a:xfrm>
            <a:prstGeom prst="line">
              <a:avLst/>
            </a:prstGeom>
            <a:noFill/>
            <a:ln w="23813">
              <a:solidFill>
                <a:srgbClr val="FF0000"/>
              </a:solidFill>
              <a:round/>
              <a:headEnd/>
              <a:tailEnd/>
            </a:ln>
          </p:spPr>
          <p:txBody>
            <a:bodyPr/>
            <a:lstStyle/>
            <a:p>
              <a:endParaRPr lang="en-US"/>
            </a:p>
          </p:txBody>
        </p:sp>
        <p:sp>
          <p:nvSpPr>
            <p:cNvPr id="15529" name="Line 164"/>
            <p:cNvSpPr>
              <a:spLocks noChangeShapeType="1"/>
            </p:cNvSpPr>
            <p:nvPr/>
          </p:nvSpPr>
          <p:spPr bwMode="auto">
            <a:xfrm>
              <a:off x="3031" y="2995"/>
              <a:ext cx="1" cy="9"/>
            </a:xfrm>
            <a:prstGeom prst="line">
              <a:avLst/>
            </a:prstGeom>
            <a:noFill/>
            <a:ln w="23813">
              <a:solidFill>
                <a:srgbClr val="FF0000"/>
              </a:solidFill>
              <a:round/>
              <a:headEnd/>
              <a:tailEnd/>
            </a:ln>
          </p:spPr>
          <p:txBody>
            <a:bodyPr/>
            <a:lstStyle/>
            <a:p>
              <a:endParaRPr lang="en-US"/>
            </a:p>
          </p:txBody>
        </p:sp>
        <p:sp>
          <p:nvSpPr>
            <p:cNvPr id="15530" name="Line 165"/>
            <p:cNvSpPr>
              <a:spLocks noChangeShapeType="1"/>
            </p:cNvSpPr>
            <p:nvPr/>
          </p:nvSpPr>
          <p:spPr bwMode="auto">
            <a:xfrm>
              <a:off x="3008" y="3004"/>
              <a:ext cx="47" cy="1"/>
            </a:xfrm>
            <a:prstGeom prst="line">
              <a:avLst/>
            </a:prstGeom>
            <a:noFill/>
            <a:ln w="23813">
              <a:solidFill>
                <a:srgbClr val="FF0000"/>
              </a:solidFill>
              <a:round/>
              <a:headEnd/>
              <a:tailEnd/>
            </a:ln>
          </p:spPr>
          <p:txBody>
            <a:bodyPr/>
            <a:lstStyle/>
            <a:p>
              <a:endParaRPr lang="en-US"/>
            </a:p>
          </p:txBody>
        </p:sp>
        <p:sp>
          <p:nvSpPr>
            <p:cNvPr id="15531" name="Rectangle 166"/>
            <p:cNvSpPr>
              <a:spLocks noChangeArrowheads="1"/>
            </p:cNvSpPr>
            <p:nvPr/>
          </p:nvSpPr>
          <p:spPr bwMode="auto">
            <a:xfrm>
              <a:off x="2985" y="2914"/>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15532" name="Line 167"/>
            <p:cNvSpPr>
              <a:spLocks noChangeShapeType="1"/>
            </p:cNvSpPr>
            <p:nvPr/>
          </p:nvSpPr>
          <p:spPr bwMode="auto">
            <a:xfrm flipV="1">
              <a:off x="3337" y="2975"/>
              <a:ext cx="1" cy="11"/>
            </a:xfrm>
            <a:prstGeom prst="line">
              <a:avLst/>
            </a:prstGeom>
            <a:noFill/>
            <a:ln w="23813">
              <a:solidFill>
                <a:srgbClr val="FF0000"/>
              </a:solidFill>
              <a:round/>
              <a:headEnd/>
              <a:tailEnd/>
            </a:ln>
          </p:spPr>
          <p:txBody>
            <a:bodyPr/>
            <a:lstStyle/>
            <a:p>
              <a:endParaRPr lang="en-US"/>
            </a:p>
          </p:txBody>
        </p:sp>
        <p:sp>
          <p:nvSpPr>
            <p:cNvPr id="15533" name="Line 168"/>
            <p:cNvSpPr>
              <a:spLocks noChangeShapeType="1"/>
            </p:cNvSpPr>
            <p:nvPr/>
          </p:nvSpPr>
          <p:spPr bwMode="auto">
            <a:xfrm>
              <a:off x="3313" y="2975"/>
              <a:ext cx="48" cy="1"/>
            </a:xfrm>
            <a:prstGeom prst="line">
              <a:avLst/>
            </a:prstGeom>
            <a:noFill/>
            <a:ln w="23813">
              <a:solidFill>
                <a:srgbClr val="FF0000"/>
              </a:solidFill>
              <a:round/>
              <a:headEnd/>
              <a:tailEnd/>
            </a:ln>
          </p:spPr>
          <p:txBody>
            <a:bodyPr/>
            <a:lstStyle/>
            <a:p>
              <a:endParaRPr lang="en-US"/>
            </a:p>
          </p:txBody>
        </p:sp>
        <p:sp>
          <p:nvSpPr>
            <p:cNvPr id="15534" name="Line 169"/>
            <p:cNvSpPr>
              <a:spLocks noChangeShapeType="1"/>
            </p:cNvSpPr>
            <p:nvPr/>
          </p:nvSpPr>
          <p:spPr bwMode="auto">
            <a:xfrm>
              <a:off x="3337" y="2986"/>
              <a:ext cx="1" cy="11"/>
            </a:xfrm>
            <a:prstGeom prst="line">
              <a:avLst/>
            </a:prstGeom>
            <a:noFill/>
            <a:ln w="23813">
              <a:solidFill>
                <a:srgbClr val="FF0000"/>
              </a:solidFill>
              <a:round/>
              <a:headEnd/>
              <a:tailEnd/>
            </a:ln>
          </p:spPr>
          <p:txBody>
            <a:bodyPr/>
            <a:lstStyle/>
            <a:p>
              <a:endParaRPr lang="en-US"/>
            </a:p>
          </p:txBody>
        </p:sp>
        <p:sp>
          <p:nvSpPr>
            <p:cNvPr id="15535" name="Line 170"/>
            <p:cNvSpPr>
              <a:spLocks noChangeShapeType="1"/>
            </p:cNvSpPr>
            <p:nvPr/>
          </p:nvSpPr>
          <p:spPr bwMode="auto">
            <a:xfrm>
              <a:off x="3313" y="2997"/>
              <a:ext cx="48" cy="1"/>
            </a:xfrm>
            <a:prstGeom prst="line">
              <a:avLst/>
            </a:prstGeom>
            <a:noFill/>
            <a:ln w="23813">
              <a:solidFill>
                <a:srgbClr val="FF0000"/>
              </a:solidFill>
              <a:round/>
              <a:headEnd/>
              <a:tailEnd/>
            </a:ln>
          </p:spPr>
          <p:txBody>
            <a:bodyPr/>
            <a:lstStyle/>
            <a:p>
              <a:endParaRPr lang="en-US"/>
            </a:p>
          </p:txBody>
        </p:sp>
        <p:sp>
          <p:nvSpPr>
            <p:cNvPr id="15536" name="Rectangle 171"/>
            <p:cNvSpPr>
              <a:spLocks noChangeArrowheads="1"/>
            </p:cNvSpPr>
            <p:nvPr/>
          </p:nvSpPr>
          <p:spPr bwMode="auto">
            <a:xfrm>
              <a:off x="3290" y="2906"/>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15537" name="Rectangle 172"/>
            <p:cNvSpPr>
              <a:spLocks noChangeArrowheads="1"/>
            </p:cNvSpPr>
            <p:nvPr/>
          </p:nvSpPr>
          <p:spPr bwMode="auto">
            <a:xfrm>
              <a:off x="3773" y="1865"/>
              <a:ext cx="893" cy="988"/>
            </a:xfrm>
            <a:prstGeom prst="rect">
              <a:avLst/>
            </a:prstGeom>
            <a:solidFill>
              <a:srgbClr val="FFFFFF"/>
            </a:solidFill>
            <a:ln w="4763">
              <a:solidFill>
                <a:srgbClr val="000000"/>
              </a:solidFill>
              <a:miter lim="800000"/>
              <a:headEnd/>
              <a:tailEnd/>
            </a:ln>
          </p:spPr>
          <p:txBody>
            <a:bodyPr/>
            <a:lstStyle/>
            <a:p>
              <a:endParaRPr lang="en-US"/>
            </a:p>
          </p:txBody>
        </p:sp>
        <p:sp>
          <p:nvSpPr>
            <p:cNvPr id="15538" name="Rectangle 173"/>
            <p:cNvSpPr>
              <a:spLocks noChangeArrowheads="1"/>
            </p:cNvSpPr>
            <p:nvPr/>
          </p:nvSpPr>
          <p:spPr bwMode="auto">
            <a:xfrm>
              <a:off x="4234" y="1922"/>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1 </a:t>
              </a:r>
              <a:endParaRPr lang="en-US" sz="2400"/>
            </a:p>
          </p:txBody>
        </p:sp>
        <p:sp>
          <p:nvSpPr>
            <p:cNvPr id="15539" name="Line 174"/>
            <p:cNvSpPr>
              <a:spLocks noChangeShapeType="1"/>
            </p:cNvSpPr>
            <p:nvPr/>
          </p:nvSpPr>
          <p:spPr bwMode="auto">
            <a:xfrm>
              <a:off x="3830" y="2004"/>
              <a:ext cx="323" cy="1"/>
            </a:xfrm>
            <a:prstGeom prst="line">
              <a:avLst/>
            </a:prstGeom>
            <a:noFill/>
            <a:ln w="23813">
              <a:solidFill>
                <a:srgbClr val="000000"/>
              </a:solidFill>
              <a:round/>
              <a:headEnd/>
              <a:tailEnd/>
            </a:ln>
          </p:spPr>
          <p:txBody>
            <a:bodyPr/>
            <a:lstStyle/>
            <a:p>
              <a:endParaRPr lang="en-US"/>
            </a:p>
          </p:txBody>
        </p:sp>
        <p:sp>
          <p:nvSpPr>
            <p:cNvPr id="15540" name="Oval 175"/>
            <p:cNvSpPr>
              <a:spLocks noChangeArrowheads="1"/>
            </p:cNvSpPr>
            <p:nvPr/>
          </p:nvSpPr>
          <p:spPr bwMode="auto">
            <a:xfrm>
              <a:off x="3955" y="1967"/>
              <a:ext cx="74" cy="74"/>
            </a:xfrm>
            <a:prstGeom prst="ellipse">
              <a:avLst/>
            </a:prstGeom>
            <a:solidFill>
              <a:srgbClr val="FFFFFF"/>
            </a:solidFill>
            <a:ln w="23813">
              <a:solidFill>
                <a:srgbClr val="000000"/>
              </a:solidFill>
              <a:round/>
              <a:headEnd/>
              <a:tailEnd/>
            </a:ln>
          </p:spPr>
          <p:txBody>
            <a:bodyPr/>
            <a:lstStyle/>
            <a:p>
              <a:endParaRPr lang="en-US"/>
            </a:p>
          </p:txBody>
        </p:sp>
        <p:sp>
          <p:nvSpPr>
            <p:cNvPr id="15541" name="Rectangle 176"/>
            <p:cNvSpPr>
              <a:spLocks noChangeArrowheads="1"/>
            </p:cNvSpPr>
            <p:nvPr/>
          </p:nvSpPr>
          <p:spPr bwMode="auto">
            <a:xfrm>
              <a:off x="4234" y="2099"/>
              <a:ext cx="427" cy="230"/>
            </a:xfrm>
            <a:prstGeom prst="rect">
              <a:avLst/>
            </a:prstGeom>
            <a:noFill/>
            <a:ln w="9525">
              <a:noFill/>
              <a:miter lim="800000"/>
              <a:headEnd/>
              <a:tailEnd/>
            </a:ln>
          </p:spPr>
          <p:txBody>
            <a:bodyPr wrap="none" lIns="0" tIns="0" rIns="0" bIns="0">
              <a:spAutoFit/>
            </a:bodyPr>
            <a:lstStyle/>
            <a:p>
              <a:r>
                <a:rPr lang="en-US" sz="2400">
                  <a:solidFill>
                    <a:srgbClr val="000000"/>
                  </a:solidFill>
                </a:rPr>
                <a:t>c-p 2</a:t>
              </a:r>
              <a:endParaRPr lang="en-US" sz="2400"/>
            </a:p>
          </p:txBody>
        </p:sp>
        <p:sp>
          <p:nvSpPr>
            <p:cNvPr id="15542" name="Rectangle 177"/>
            <p:cNvSpPr>
              <a:spLocks noChangeArrowheads="1"/>
            </p:cNvSpPr>
            <p:nvPr/>
          </p:nvSpPr>
          <p:spPr bwMode="auto">
            <a:xfrm>
              <a:off x="4570" y="2104"/>
              <a:ext cx="53" cy="230"/>
            </a:xfrm>
            <a:prstGeom prst="rect">
              <a:avLst/>
            </a:prstGeom>
            <a:noFill/>
            <a:ln w="9525">
              <a:noFill/>
              <a:miter lim="800000"/>
              <a:headEnd/>
              <a:tailEnd/>
            </a:ln>
          </p:spPr>
          <p:txBody>
            <a:bodyPr wrap="none" lIns="0" tIns="0" rIns="0" bIns="0">
              <a:spAutoFit/>
            </a:bodyPr>
            <a:lstStyle/>
            <a:p>
              <a:r>
                <a:rPr lang="en-US" sz="2400">
                  <a:solidFill>
                    <a:srgbClr val="000000"/>
                  </a:solidFill>
                </a:rPr>
                <a:t> </a:t>
              </a:r>
              <a:endParaRPr lang="en-US" sz="2400"/>
            </a:p>
          </p:txBody>
        </p:sp>
        <p:sp>
          <p:nvSpPr>
            <p:cNvPr id="15543" name="Line 178"/>
            <p:cNvSpPr>
              <a:spLocks noChangeShapeType="1"/>
            </p:cNvSpPr>
            <p:nvPr/>
          </p:nvSpPr>
          <p:spPr bwMode="auto">
            <a:xfrm>
              <a:off x="3830" y="2182"/>
              <a:ext cx="323" cy="1"/>
            </a:xfrm>
            <a:prstGeom prst="line">
              <a:avLst/>
            </a:prstGeom>
            <a:noFill/>
            <a:ln w="23813">
              <a:solidFill>
                <a:srgbClr val="000000"/>
              </a:solidFill>
              <a:round/>
              <a:headEnd/>
              <a:tailEnd/>
            </a:ln>
          </p:spPr>
          <p:txBody>
            <a:bodyPr/>
            <a:lstStyle/>
            <a:p>
              <a:endParaRPr lang="en-US"/>
            </a:p>
          </p:txBody>
        </p:sp>
        <p:sp>
          <p:nvSpPr>
            <p:cNvPr id="15544" name="Oval 179"/>
            <p:cNvSpPr>
              <a:spLocks noChangeArrowheads="1"/>
            </p:cNvSpPr>
            <p:nvPr/>
          </p:nvSpPr>
          <p:spPr bwMode="auto">
            <a:xfrm>
              <a:off x="3955" y="2144"/>
              <a:ext cx="74" cy="75"/>
            </a:xfrm>
            <a:prstGeom prst="ellipse">
              <a:avLst/>
            </a:prstGeom>
            <a:solidFill>
              <a:srgbClr val="000000"/>
            </a:solidFill>
            <a:ln w="23813">
              <a:solidFill>
                <a:srgbClr val="000000"/>
              </a:solidFill>
              <a:round/>
              <a:headEnd/>
              <a:tailEnd/>
            </a:ln>
          </p:spPr>
          <p:txBody>
            <a:bodyPr/>
            <a:lstStyle/>
            <a:p>
              <a:endParaRPr lang="en-US"/>
            </a:p>
          </p:txBody>
        </p:sp>
        <p:sp>
          <p:nvSpPr>
            <p:cNvPr id="15545" name="Rectangle 180"/>
            <p:cNvSpPr>
              <a:spLocks noChangeArrowheads="1"/>
            </p:cNvSpPr>
            <p:nvPr/>
          </p:nvSpPr>
          <p:spPr bwMode="auto">
            <a:xfrm>
              <a:off x="4234" y="2277"/>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3 </a:t>
              </a:r>
              <a:endParaRPr lang="en-US" sz="2400"/>
            </a:p>
          </p:txBody>
        </p:sp>
        <p:sp>
          <p:nvSpPr>
            <p:cNvPr id="15546" name="Line 181"/>
            <p:cNvSpPr>
              <a:spLocks noChangeShapeType="1"/>
            </p:cNvSpPr>
            <p:nvPr/>
          </p:nvSpPr>
          <p:spPr bwMode="auto">
            <a:xfrm>
              <a:off x="3830" y="2359"/>
              <a:ext cx="323" cy="1"/>
            </a:xfrm>
            <a:prstGeom prst="line">
              <a:avLst/>
            </a:prstGeom>
            <a:noFill/>
            <a:ln w="23813">
              <a:solidFill>
                <a:srgbClr val="000000"/>
              </a:solidFill>
              <a:round/>
              <a:headEnd/>
              <a:tailEnd/>
            </a:ln>
          </p:spPr>
          <p:txBody>
            <a:bodyPr/>
            <a:lstStyle/>
            <a:p>
              <a:endParaRPr lang="en-US"/>
            </a:p>
          </p:txBody>
        </p:sp>
        <p:sp>
          <p:nvSpPr>
            <p:cNvPr id="15547" name="Freeform 182"/>
            <p:cNvSpPr>
              <a:spLocks/>
            </p:cNvSpPr>
            <p:nvPr/>
          </p:nvSpPr>
          <p:spPr bwMode="auto">
            <a:xfrm>
              <a:off x="3947" y="2307"/>
              <a:ext cx="89" cy="78"/>
            </a:xfrm>
            <a:custGeom>
              <a:avLst/>
              <a:gdLst>
                <a:gd name="T0" fmla="*/ 0 w 180"/>
                <a:gd name="T1" fmla="*/ 0 h 155"/>
                <a:gd name="T2" fmla="*/ 0 w 180"/>
                <a:gd name="T3" fmla="*/ 1 h 155"/>
                <a:gd name="T4" fmla="*/ 0 w 180"/>
                <a:gd name="T5" fmla="*/ 1 h 155"/>
                <a:gd name="T6" fmla="*/ 0 w 180"/>
                <a:gd name="T7" fmla="*/ 0 h 155"/>
                <a:gd name="T8" fmla="*/ 0 60000 65536"/>
                <a:gd name="T9" fmla="*/ 0 60000 65536"/>
                <a:gd name="T10" fmla="*/ 0 60000 65536"/>
                <a:gd name="T11" fmla="*/ 0 60000 65536"/>
                <a:gd name="T12" fmla="*/ 0 w 180"/>
                <a:gd name="T13" fmla="*/ 0 h 155"/>
                <a:gd name="T14" fmla="*/ 180 w 180"/>
                <a:gd name="T15" fmla="*/ 155 h 155"/>
              </a:gdLst>
              <a:ahLst/>
              <a:cxnLst>
                <a:cxn ang="T8">
                  <a:pos x="T0" y="T1"/>
                </a:cxn>
                <a:cxn ang="T9">
                  <a:pos x="T2" y="T3"/>
                </a:cxn>
                <a:cxn ang="T10">
                  <a:pos x="T4" y="T5"/>
                </a:cxn>
                <a:cxn ang="T11">
                  <a:pos x="T6" y="T7"/>
                </a:cxn>
              </a:cxnLst>
              <a:rect l="T12" t="T13" r="T14" b="T15"/>
              <a:pathLst>
                <a:path w="180" h="155">
                  <a:moveTo>
                    <a:pt x="90" y="0"/>
                  </a:moveTo>
                  <a:lnTo>
                    <a:pt x="180" y="155"/>
                  </a:lnTo>
                  <a:lnTo>
                    <a:pt x="0" y="155"/>
                  </a:lnTo>
                  <a:lnTo>
                    <a:pt x="90" y="0"/>
                  </a:lnTo>
                  <a:close/>
                </a:path>
              </a:pathLst>
            </a:custGeom>
            <a:solidFill>
              <a:srgbClr val="000000"/>
            </a:solidFill>
            <a:ln w="23813">
              <a:solidFill>
                <a:srgbClr val="000000"/>
              </a:solidFill>
              <a:round/>
              <a:headEnd/>
              <a:tailEnd/>
            </a:ln>
          </p:spPr>
          <p:txBody>
            <a:bodyPr/>
            <a:lstStyle/>
            <a:p>
              <a:endParaRPr lang="en-US"/>
            </a:p>
          </p:txBody>
        </p:sp>
        <p:sp>
          <p:nvSpPr>
            <p:cNvPr id="15548" name="Rectangle 183"/>
            <p:cNvSpPr>
              <a:spLocks noChangeArrowheads="1"/>
            </p:cNvSpPr>
            <p:nvPr/>
          </p:nvSpPr>
          <p:spPr bwMode="auto">
            <a:xfrm>
              <a:off x="4234" y="2454"/>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4 </a:t>
              </a:r>
              <a:endParaRPr lang="en-US" sz="2400"/>
            </a:p>
          </p:txBody>
        </p:sp>
        <p:sp>
          <p:nvSpPr>
            <p:cNvPr id="15549" name="Line 184"/>
            <p:cNvSpPr>
              <a:spLocks noChangeShapeType="1"/>
            </p:cNvSpPr>
            <p:nvPr/>
          </p:nvSpPr>
          <p:spPr bwMode="auto">
            <a:xfrm>
              <a:off x="3830" y="2537"/>
              <a:ext cx="323" cy="1"/>
            </a:xfrm>
            <a:prstGeom prst="line">
              <a:avLst/>
            </a:prstGeom>
            <a:noFill/>
            <a:ln w="23813">
              <a:solidFill>
                <a:srgbClr val="FF0000"/>
              </a:solidFill>
              <a:round/>
              <a:headEnd/>
              <a:tailEnd/>
            </a:ln>
          </p:spPr>
          <p:txBody>
            <a:bodyPr/>
            <a:lstStyle/>
            <a:p>
              <a:endParaRPr lang="en-US"/>
            </a:p>
          </p:txBody>
        </p:sp>
        <p:sp>
          <p:nvSpPr>
            <p:cNvPr id="15550" name="Rectangle 185"/>
            <p:cNvSpPr>
              <a:spLocks noChangeArrowheads="1"/>
            </p:cNvSpPr>
            <p:nvPr/>
          </p:nvSpPr>
          <p:spPr bwMode="auto">
            <a:xfrm>
              <a:off x="3960" y="2506"/>
              <a:ext cx="62" cy="62"/>
            </a:xfrm>
            <a:prstGeom prst="rect">
              <a:avLst/>
            </a:prstGeom>
            <a:solidFill>
              <a:srgbClr val="FF0000"/>
            </a:solidFill>
            <a:ln w="23813">
              <a:solidFill>
                <a:srgbClr val="FF0000"/>
              </a:solidFill>
              <a:miter lim="800000"/>
              <a:headEnd/>
              <a:tailEnd/>
            </a:ln>
          </p:spPr>
          <p:txBody>
            <a:bodyPr/>
            <a:lstStyle/>
            <a:p>
              <a:endParaRPr lang="en-US"/>
            </a:p>
          </p:txBody>
        </p:sp>
        <p:sp>
          <p:nvSpPr>
            <p:cNvPr id="15551" name="Rectangle 186"/>
            <p:cNvSpPr>
              <a:spLocks noChangeArrowheads="1"/>
            </p:cNvSpPr>
            <p:nvPr/>
          </p:nvSpPr>
          <p:spPr bwMode="auto">
            <a:xfrm>
              <a:off x="4234" y="2631"/>
              <a:ext cx="480" cy="230"/>
            </a:xfrm>
            <a:prstGeom prst="rect">
              <a:avLst/>
            </a:prstGeom>
            <a:noFill/>
            <a:ln w="9525">
              <a:noFill/>
              <a:miter lim="800000"/>
              <a:headEnd/>
              <a:tailEnd/>
            </a:ln>
          </p:spPr>
          <p:txBody>
            <a:bodyPr wrap="none" lIns="0" tIns="0" rIns="0" bIns="0">
              <a:spAutoFit/>
            </a:bodyPr>
            <a:lstStyle/>
            <a:p>
              <a:r>
                <a:rPr lang="en-US" sz="2400">
                  <a:solidFill>
                    <a:srgbClr val="000000"/>
                  </a:solidFill>
                </a:rPr>
                <a:t>c-p 5 </a:t>
              </a:r>
              <a:endParaRPr lang="en-US" sz="2400"/>
            </a:p>
          </p:txBody>
        </p:sp>
        <p:sp>
          <p:nvSpPr>
            <p:cNvPr id="15552" name="Line 187"/>
            <p:cNvSpPr>
              <a:spLocks noChangeShapeType="1"/>
            </p:cNvSpPr>
            <p:nvPr/>
          </p:nvSpPr>
          <p:spPr bwMode="auto">
            <a:xfrm>
              <a:off x="3830" y="2714"/>
              <a:ext cx="323" cy="1"/>
            </a:xfrm>
            <a:prstGeom prst="line">
              <a:avLst/>
            </a:prstGeom>
            <a:noFill/>
            <a:ln w="23813">
              <a:solidFill>
                <a:srgbClr val="FF0000"/>
              </a:solidFill>
              <a:round/>
              <a:headEnd/>
              <a:tailEnd/>
            </a:ln>
          </p:spPr>
          <p:txBody>
            <a:bodyPr/>
            <a:lstStyle/>
            <a:p>
              <a:endParaRPr lang="en-US"/>
            </a:p>
          </p:txBody>
        </p:sp>
        <p:sp>
          <p:nvSpPr>
            <p:cNvPr id="15553" name="Rectangle 188"/>
            <p:cNvSpPr>
              <a:spLocks noChangeArrowheads="1"/>
            </p:cNvSpPr>
            <p:nvPr/>
          </p:nvSpPr>
          <p:spPr bwMode="auto">
            <a:xfrm>
              <a:off x="3945" y="2634"/>
              <a:ext cx="128" cy="230"/>
            </a:xfrm>
            <a:prstGeom prst="rect">
              <a:avLst/>
            </a:prstGeom>
            <a:noFill/>
            <a:ln w="9525">
              <a:noFill/>
              <a:miter lim="800000"/>
              <a:headEnd/>
              <a:tailEnd/>
            </a:ln>
          </p:spPr>
          <p:txBody>
            <a:bodyPr wrap="none" lIns="0" tIns="0" rIns="0" bIns="0">
              <a:spAutoFit/>
            </a:bodyPr>
            <a:lstStyle/>
            <a:p>
              <a:r>
                <a:rPr lang="en-US" sz="2400">
                  <a:solidFill>
                    <a:srgbClr val="FF0000"/>
                  </a:solidFill>
                </a:rPr>
                <a:t>X</a:t>
              </a:r>
              <a:endParaRPr lang="en-US" sz="2400"/>
            </a:p>
          </p:txBody>
        </p:sp>
        <p:sp>
          <p:nvSpPr>
            <p:cNvPr id="15554" name="Rectangle 189"/>
            <p:cNvSpPr>
              <a:spLocks noChangeArrowheads="1"/>
            </p:cNvSpPr>
            <p:nvPr/>
          </p:nvSpPr>
          <p:spPr bwMode="auto">
            <a:xfrm>
              <a:off x="1440" y="1104"/>
              <a:ext cx="1591" cy="230"/>
            </a:xfrm>
            <a:prstGeom prst="rect">
              <a:avLst/>
            </a:prstGeom>
            <a:noFill/>
            <a:ln w="9525">
              <a:noFill/>
              <a:miter lim="800000"/>
              <a:headEnd/>
              <a:tailEnd/>
            </a:ln>
          </p:spPr>
          <p:txBody>
            <a:bodyPr wrap="none" lIns="0" tIns="0" rIns="0" bIns="0">
              <a:spAutoFit/>
            </a:bodyPr>
            <a:lstStyle/>
            <a:p>
              <a:r>
                <a:rPr lang="en-US" sz="2400">
                  <a:solidFill>
                    <a:srgbClr val="000000"/>
                  </a:solidFill>
                </a:rPr>
                <a:t>Ammonium sulfate</a:t>
              </a:r>
              <a:endParaRPr lang="en-US" sz="2400"/>
            </a:p>
          </p:txBody>
        </p:sp>
        <p:sp>
          <p:nvSpPr>
            <p:cNvPr id="15555" name="Rectangle 190"/>
            <p:cNvSpPr>
              <a:spLocks noChangeArrowheads="1"/>
            </p:cNvSpPr>
            <p:nvPr/>
          </p:nvSpPr>
          <p:spPr bwMode="auto">
            <a:xfrm>
              <a:off x="2836" y="3158"/>
              <a:ext cx="222" cy="192"/>
            </a:xfrm>
            <a:prstGeom prst="rect">
              <a:avLst/>
            </a:prstGeom>
            <a:noFill/>
            <a:ln w="9525">
              <a:noFill/>
              <a:miter lim="800000"/>
              <a:headEnd/>
              <a:tailEnd/>
            </a:ln>
          </p:spPr>
          <p:txBody>
            <a:bodyPr wrap="none" lIns="0" tIns="0" rIns="0" bIns="0">
              <a:spAutoFit/>
            </a:bodyPr>
            <a:lstStyle/>
            <a:p>
              <a:r>
                <a:rPr lang="en-US" sz="2000">
                  <a:solidFill>
                    <a:srgbClr val="000000"/>
                  </a:solidFill>
                </a:rPr>
                <a:t>0.5</a:t>
              </a:r>
              <a:endParaRPr lang="en-US" sz="2400"/>
            </a:p>
          </p:txBody>
        </p:sp>
        <p:sp>
          <p:nvSpPr>
            <p:cNvPr id="15556" name="Rectangle 191"/>
            <p:cNvSpPr>
              <a:spLocks noChangeArrowheads="1"/>
            </p:cNvSpPr>
            <p:nvPr/>
          </p:nvSpPr>
          <p:spPr bwMode="auto">
            <a:xfrm>
              <a:off x="1787" y="3158"/>
              <a:ext cx="311" cy="192"/>
            </a:xfrm>
            <a:prstGeom prst="rect">
              <a:avLst/>
            </a:prstGeom>
            <a:noFill/>
            <a:ln w="9525">
              <a:noFill/>
              <a:miter lim="800000"/>
              <a:headEnd/>
              <a:tailEnd/>
            </a:ln>
          </p:spPr>
          <p:txBody>
            <a:bodyPr wrap="none" lIns="0" tIns="0" rIns="0" bIns="0">
              <a:spAutoFit/>
            </a:bodyPr>
            <a:lstStyle/>
            <a:p>
              <a:r>
                <a:rPr lang="en-US" sz="2000">
                  <a:solidFill>
                    <a:srgbClr val="000000"/>
                  </a:solidFill>
                </a:rPr>
                <a:t>0.05</a:t>
              </a:r>
              <a:endParaRPr lang="en-US" sz="2400"/>
            </a:p>
          </p:txBody>
        </p:sp>
        <p:sp>
          <p:nvSpPr>
            <p:cNvPr id="15557" name="Rectangle 192"/>
            <p:cNvSpPr>
              <a:spLocks noChangeArrowheads="1"/>
            </p:cNvSpPr>
            <p:nvPr/>
          </p:nvSpPr>
          <p:spPr bwMode="auto">
            <a:xfrm>
              <a:off x="1433" y="3158"/>
              <a:ext cx="311" cy="192"/>
            </a:xfrm>
            <a:prstGeom prst="rect">
              <a:avLst/>
            </a:prstGeom>
            <a:noFill/>
            <a:ln w="9525">
              <a:noFill/>
              <a:miter lim="800000"/>
              <a:headEnd/>
              <a:tailEnd/>
            </a:ln>
          </p:spPr>
          <p:txBody>
            <a:bodyPr wrap="none" lIns="0" tIns="0" rIns="0" bIns="0">
              <a:spAutoFit/>
            </a:bodyPr>
            <a:lstStyle/>
            <a:p>
              <a:r>
                <a:rPr lang="en-US" sz="2000">
                  <a:solidFill>
                    <a:srgbClr val="000000"/>
                  </a:solidFill>
                </a:rPr>
                <a:t>0.02</a:t>
              </a:r>
              <a:endParaRPr lang="en-US" sz="2400"/>
            </a:p>
          </p:txBody>
        </p:sp>
        <p:sp>
          <p:nvSpPr>
            <p:cNvPr id="15558" name="Rectangle 193"/>
            <p:cNvSpPr>
              <a:spLocks noChangeArrowheads="1"/>
            </p:cNvSpPr>
            <p:nvPr/>
          </p:nvSpPr>
          <p:spPr bwMode="auto">
            <a:xfrm>
              <a:off x="3600" y="1632"/>
              <a:ext cx="1347" cy="230"/>
            </a:xfrm>
            <a:prstGeom prst="rect">
              <a:avLst/>
            </a:prstGeom>
            <a:noFill/>
            <a:ln w="9525">
              <a:noFill/>
              <a:miter lim="800000"/>
              <a:headEnd/>
              <a:tailEnd/>
            </a:ln>
          </p:spPr>
          <p:txBody>
            <a:bodyPr wrap="none" lIns="0" tIns="0" rIns="0" bIns="0">
              <a:spAutoFit/>
            </a:bodyPr>
            <a:lstStyle/>
            <a:p>
              <a:r>
                <a:rPr lang="en-US" sz="2400">
                  <a:solidFill>
                    <a:srgbClr val="000000"/>
                  </a:solidFill>
                </a:rPr>
                <a:t>Nematode guild</a:t>
              </a:r>
              <a:endParaRPr lang="en-US" sz="2400"/>
            </a:p>
          </p:txBody>
        </p:sp>
      </p:grpSp>
      <p:sp>
        <p:nvSpPr>
          <p:cNvPr id="15364" name="Text Box 194"/>
          <p:cNvSpPr txBox="1">
            <a:spLocks noChangeArrowheads="1"/>
          </p:cNvSpPr>
          <p:nvPr/>
        </p:nvSpPr>
        <p:spPr bwMode="auto">
          <a:xfrm>
            <a:off x="152400" y="6500813"/>
            <a:ext cx="2071688" cy="307975"/>
          </a:xfrm>
          <a:prstGeom prst="rect">
            <a:avLst/>
          </a:prstGeom>
          <a:solidFill>
            <a:schemeClr val="bg1"/>
          </a:solidFill>
          <a:ln w="9525">
            <a:solidFill>
              <a:schemeClr val="tx1"/>
            </a:solidFill>
            <a:miter lim="800000"/>
            <a:headEnd/>
            <a:tailEnd/>
          </a:ln>
        </p:spPr>
        <p:txBody>
          <a:bodyPr wrap="none">
            <a:spAutoFit/>
          </a:bodyPr>
          <a:lstStyle/>
          <a:p>
            <a:pPr algn="ctr"/>
            <a:r>
              <a:rPr lang="en-US" sz="1400"/>
              <a:t>Tenuta and Ferris, 2004</a:t>
            </a:r>
          </a:p>
        </p:txBody>
      </p:sp>
      <p:pic>
        <p:nvPicPr>
          <p:cNvPr id="15365" name="Picture 195"/>
          <p:cNvPicPr>
            <a:picLocks noChangeAspect="1" noChangeArrowheads="1"/>
          </p:cNvPicPr>
          <p:nvPr/>
        </p:nvPicPr>
        <p:blipFill>
          <a:blip r:embed="rId2" cstate="print"/>
          <a:srcRect/>
          <a:stretch>
            <a:fillRect/>
          </a:stretch>
        </p:blipFill>
        <p:spPr bwMode="auto">
          <a:xfrm>
            <a:off x="6629400" y="3886200"/>
            <a:ext cx="1295400" cy="815975"/>
          </a:xfrm>
          <a:prstGeom prst="rect">
            <a:avLst/>
          </a:prstGeom>
          <a:noFill/>
          <a:ln w="12700">
            <a:solidFill>
              <a:schemeClr val="tx1"/>
            </a:solidFill>
            <a:miter lim="800000"/>
            <a:headEnd/>
            <a:tailEnd/>
          </a:ln>
        </p:spPr>
      </p:pic>
      <p:pic>
        <p:nvPicPr>
          <p:cNvPr id="15366" name="Picture 196"/>
          <p:cNvPicPr>
            <a:picLocks noChangeAspect="1" noChangeArrowheads="1"/>
          </p:cNvPicPr>
          <p:nvPr/>
        </p:nvPicPr>
        <p:blipFill>
          <a:blip r:embed="rId3" cstate="print">
            <a:lum bright="18000"/>
          </a:blip>
          <a:srcRect/>
          <a:stretch>
            <a:fillRect/>
          </a:stretch>
        </p:blipFill>
        <p:spPr bwMode="auto">
          <a:xfrm>
            <a:off x="6629400" y="2895600"/>
            <a:ext cx="822325" cy="577850"/>
          </a:xfrm>
          <a:prstGeom prst="rect">
            <a:avLst/>
          </a:prstGeom>
          <a:noFill/>
          <a:ln w="12700">
            <a:noFill/>
            <a:miter lim="800000"/>
            <a:headEnd/>
            <a:tailEnd/>
          </a:ln>
        </p:spPr>
      </p:pic>
      <p:pic>
        <p:nvPicPr>
          <p:cNvPr id="15367" name="Picture 197" descr="aphelenchus"/>
          <p:cNvPicPr>
            <a:picLocks noChangeAspect="1" noChangeArrowheads="1"/>
          </p:cNvPicPr>
          <p:nvPr/>
        </p:nvPicPr>
        <p:blipFill>
          <a:blip r:embed="rId4" cstate="print"/>
          <a:srcRect/>
          <a:stretch>
            <a:fillRect/>
          </a:stretch>
        </p:blipFill>
        <p:spPr bwMode="auto">
          <a:xfrm>
            <a:off x="6705600" y="3352800"/>
            <a:ext cx="914400" cy="542925"/>
          </a:xfrm>
          <a:prstGeom prst="rect">
            <a:avLst/>
          </a:prstGeom>
          <a:noFill/>
          <a:ln w="9525">
            <a:noFill/>
            <a:miter lim="800000"/>
            <a:headEnd/>
            <a:tailEnd/>
          </a:ln>
        </p:spPr>
      </p:pic>
      <p:sp>
        <p:nvSpPr>
          <p:cNvPr id="15368" name="Rectangle 198"/>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sz="2400" dirty="0">
                <a:solidFill>
                  <a:schemeClr val="tx2"/>
                </a:solidFill>
              </a:rPr>
              <a:t>Soil </a:t>
            </a:r>
            <a:r>
              <a:rPr lang="en-US" sz="2400" dirty="0" smtClean="0">
                <a:solidFill>
                  <a:schemeClr val="tx2"/>
                </a:solidFill>
              </a:rPr>
              <a:t>Ecosystem </a:t>
            </a:r>
            <a:r>
              <a:rPr lang="en-US" sz="3200" dirty="0" smtClean="0">
                <a:solidFill>
                  <a:schemeClr val="tx2"/>
                </a:solidFill>
              </a:rPr>
              <a:t>– </a:t>
            </a:r>
            <a:r>
              <a:rPr lang="en-US" sz="2400" dirty="0">
                <a:solidFill>
                  <a:schemeClr val="tx2"/>
                </a:solidFill>
              </a:rPr>
              <a:t>environmental effects on 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http://plpnemweb.ucdavis.edu/nemaplex/images/antago29.jpg"/>
          <p:cNvPicPr>
            <a:picLocks noChangeAspect="1" noChangeArrowheads="1"/>
          </p:cNvPicPr>
          <p:nvPr/>
        </p:nvPicPr>
        <p:blipFill>
          <a:blip r:embed="rId2" cstate="print"/>
          <a:srcRect/>
          <a:stretch>
            <a:fillRect/>
          </a:stretch>
        </p:blipFill>
        <p:spPr bwMode="auto">
          <a:xfrm>
            <a:off x="5570538" y="5181600"/>
            <a:ext cx="1668462" cy="1676400"/>
          </a:xfrm>
          <a:prstGeom prst="rect">
            <a:avLst/>
          </a:prstGeom>
          <a:noFill/>
          <a:ln w="9525">
            <a:noFill/>
            <a:miter lim="800000"/>
            <a:headEnd/>
            <a:tailEnd/>
          </a:ln>
        </p:spPr>
      </p:pic>
      <p:pic>
        <p:nvPicPr>
          <p:cNvPr id="18" name="Picture 8" descr="http://plpnemweb.ucdavis.edu/nemaplex/images/antago29.jpg"/>
          <p:cNvPicPr>
            <a:picLocks noChangeAspect="1" noChangeArrowheads="1"/>
          </p:cNvPicPr>
          <p:nvPr/>
        </p:nvPicPr>
        <p:blipFill>
          <a:blip r:embed="rId3" cstate="print"/>
          <a:srcRect/>
          <a:stretch>
            <a:fillRect/>
          </a:stretch>
        </p:blipFill>
        <p:spPr bwMode="auto">
          <a:xfrm>
            <a:off x="5105400" y="3505200"/>
            <a:ext cx="1660525" cy="1668463"/>
          </a:xfrm>
          <a:prstGeom prst="rect">
            <a:avLst/>
          </a:prstGeom>
          <a:noFill/>
          <a:ln w="9525">
            <a:noFill/>
            <a:miter lim="800000"/>
            <a:headEnd/>
            <a:tailEnd/>
          </a:ln>
        </p:spPr>
      </p:pic>
      <p:sp>
        <p:nvSpPr>
          <p:cNvPr id="11268" name="TextBox 16"/>
          <p:cNvSpPr txBox="1">
            <a:spLocks noChangeArrowheads="1"/>
          </p:cNvSpPr>
          <p:nvPr/>
        </p:nvSpPr>
        <p:spPr bwMode="auto">
          <a:xfrm>
            <a:off x="685800" y="4572000"/>
            <a:ext cx="3714750" cy="1739900"/>
          </a:xfrm>
          <a:prstGeom prst="rect">
            <a:avLst/>
          </a:prstGeom>
          <a:noFill/>
          <a:ln w="9525">
            <a:noFill/>
            <a:miter lim="800000"/>
            <a:headEnd/>
            <a:tailEnd/>
          </a:ln>
        </p:spPr>
        <p:txBody>
          <a:bodyPr wrap="none">
            <a:spAutoFit/>
          </a:bodyPr>
          <a:lstStyle/>
          <a:p>
            <a:r>
              <a:rPr lang="en-US"/>
              <a:t>Fungi exploit nematodes through:</a:t>
            </a:r>
          </a:p>
          <a:p>
            <a:pPr>
              <a:buFontTx/>
              <a:buAutoNum type="arabicPeriod"/>
            </a:pPr>
            <a:endParaRPr lang="en-US"/>
          </a:p>
          <a:p>
            <a:pPr>
              <a:buFontTx/>
              <a:buAutoNum type="arabicPeriod"/>
            </a:pPr>
            <a:r>
              <a:rPr lang="en-US"/>
              <a:t>  traps and networks that remain</a:t>
            </a:r>
          </a:p>
          <a:p>
            <a:r>
              <a:rPr lang="en-US"/>
              <a:t>	attached to the hyphae.</a:t>
            </a:r>
          </a:p>
          <a:p>
            <a:endParaRPr lang="en-US"/>
          </a:p>
          <a:p>
            <a:r>
              <a:rPr lang="en-US"/>
              <a:t>2.  spores that detach from hyphae</a:t>
            </a:r>
          </a:p>
        </p:txBody>
      </p:sp>
      <p:grpSp>
        <p:nvGrpSpPr>
          <p:cNvPr id="11269" name="Group 7"/>
          <p:cNvGrpSpPr>
            <a:grpSpLocks/>
          </p:cNvGrpSpPr>
          <p:nvPr/>
        </p:nvGrpSpPr>
        <p:grpSpPr bwMode="auto">
          <a:xfrm>
            <a:off x="30163" y="381000"/>
            <a:ext cx="9113837" cy="3255963"/>
            <a:chOff x="29771" y="228600"/>
            <a:chExt cx="9114229" cy="3255700"/>
          </a:xfrm>
        </p:grpSpPr>
        <p:pic>
          <p:nvPicPr>
            <p:cNvPr id="11281" name="Picture 2" descr="http://plpnemweb.ucdavis.edu/nemaplex/images/antago2.jpg"/>
            <p:cNvPicPr>
              <a:picLocks noChangeAspect="1" noChangeArrowheads="1"/>
            </p:cNvPicPr>
            <p:nvPr/>
          </p:nvPicPr>
          <p:blipFill>
            <a:blip r:embed="rId4" cstate="print"/>
            <a:srcRect/>
            <a:stretch>
              <a:fillRect/>
            </a:stretch>
          </p:blipFill>
          <p:spPr bwMode="auto">
            <a:xfrm>
              <a:off x="29771" y="228600"/>
              <a:ext cx="4542229" cy="3255264"/>
            </a:xfrm>
            <a:prstGeom prst="rect">
              <a:avLst/>
            </a:prstGeom>
            <a:noFill/>
            <a:ln w="9525">
              <a:noFill/>
              <a:miter lim="800000"/>
              <a:headEnd/>
              <a:tailEnd/>
            </a:ln>
          </p:spPr>
        </p:pic>
        <p:pic>
          <p:nvPicPr>
            <p:cNvPr id="11282" name="Picture 4" descr="http://plpnemweb.ucdavis.edu/nemaplex/images/antago22.jpg"/>
            <p:cNvPicPr>
              <a:picLocks noChangeAspect="1" noChangeArrowheads="1"/>
            </p:cNvPicPr>
            <p:nvPr/>
          </p:nvPicPr>
          <p:blipFill>
            <a:blip r:embed="rId5" cstate="print"/>
            <a:srcRect/>
            <a:stretch>
              <a:fillRect/>
            </a:stretch>
          </p:blipFill>
          <p:spPr bwMode="auto">
            <a:xfrm rot="5400000">
              <a:off x="5230150" y="-429550"/>
              <a:ext cx="3255700" cy="4572000"/>
            </a:xfrm>
            <a:prstGeom prst="rect">
              <a:avLst/>
            </a:prstGeom>
            <a:noFill/>
            <a:ln w="9525">
              <a:noFill/>
              <a:miter lim="800000"/>
              <a:headEnd/>
              <a:tailEnd/>
            </a:ln>
          </p:spPr>
        </p:pic>
      </p:grpSp>
      <p:sp>
        <p:nvSpPr>
          <p:cNvPr id="5" name="Oval 4"/>
          <p:cNvSpPr/>
          <p:nvPr/>
        </p:nvSpPr>
        <p:spPr>
          <a:xfrm>
            <a:off x="3733800" y="1143000"/>
            <a:ext cx="1676400" cy="1600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Oval 3"/>
          <p:cNvSpPr/>
          <p:nvPr/>
        </p:nvSpPr>
        <p:spPr>
          <a:xfrm>
            <a:off x="4114800" y="1524000"/>
            <a:ext cx="9144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3494" name="Picture 6" descr="http://plpnemweb.ucdavis.edu/nemaplex/images/antago7.jpg"/>
          <p:cNvPicPr>
            <a:picLocks noChangeAspect="1" noChangeArrowheads="1"/>
          </p:cNvPicPr>
          <p:nvPr/>
        </p:nvPicPr>
        <p:blipFill>
          <a:blip r:embed="rId6" cstate="print"/>
          <a:srcRect/>
          <a:stretch>
            <a:fillRect/>
          </a:stretch>
        </p:blipFill>
        <p:spPr bwMode="auto">
          <a:xfrm>
            <a:off x="609600" y="4022725"/>
            <a:ext cx="3962400" cy="2301875"/>
          </a:xfrm>
          <a:prstGeom prst="rect">
            <a:avLst/>
          </a:prstGeom>
          <a:noFill/>
          <a:ln w="9525">
            <a:noFill/>
            <a:miter lim="800000"/>
            <a:headEnd/>
            <a:tailEnd/>
          </a:ln>
        </p:spPr>
      </p:pic>
      <p:pic>
        <p:nvPicPr>
          <p:cNvPr id="63496" name="Picture 8" descr="http://plpnemweb.ucdavis.edu/nemaplex/images/antago29.jpg"/>
          <p:cNvPicPr>
            <a:picLocks noChangeAspect="1" noChangeArrowheads="1"/>
          </p:cNvPicPr>
          <p:nvPr/>
        </p:nvPicPr>
        <p:blipFill>
          <a:blip r:embed="rId7" cstate="print"/>
          <a:srcRect/>
          <a:stretch>
            <a:fillRect/>
          </a:stretch>
        </p:blipFill>
        <p:spPr bwMode="auto">
          <a:xfrm>
            <a:off x="7253288" y="4652963"/>
            <a:ext cx="1814512" cy="1824037"/>
          </a:xfrm>
          <a:prstGeom prst="rect">
            <a:avLst/>
          </a:prstGeom>
          <a:noFill/>
          <a:ln w="9525">
            <a:noFill/>
            <a:miter lim="800000"/>
            <a:headEnd/>
            <a:tailEnd/>
          </a:ln>
        </p:spPr>
      </p:pic>
      <p:sp>
        <p:nvSpPr>
          <p:cNvPr id="9" name="Oval 8"/>
          <p:cNvSpPr/>
          <p:nvPr/>
        </p:nvSpPr>
        <p:spPr>
          <a:xfrm>
            <a:off x="2438400" y="4800600"/>
            <a:ext cx="914400" cy="838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20"/>
          <p:cNvGrpSpPr>
            <a:grpSpLocks/>
          </p:cNvGrpSpPr>
          <p:nvPr/>
        </p:nvGrpSpPr>
        <p:grpSpPr bwMode="auto">
          <a:xfrm>
            <a:off x="5638800" y="4038600"/>
            <a:ext cx="3124200" cy="2514600"/>
            <a:chOff x="5638800" y="4038600"/>
            <a:chExt cx="3124200" cy="2514600"/>
          </a:xfrm>
        </p:grpSpPr>
        <p:sp>
          <p:nvSpPr>
            <p:cNvPr id="10" name="Oval 9"/>
            <p:cNvSpPr/>
            <p:nvPr/>
          </p:nvSpPr>
          <p:spPr bwMode="auto">
            <a:xfrm>
              <a:off x="5638800" y="4038600"/>
              <a:ext cx="914400" cy="838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bwMode="auto">
            <a:xfrm>
              <a:off x="7848600" y="5257800"/>
              <a:ext cx="914400" cy="838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bwMode="auto">
            <a:xfrm>
              <a:off x="6019800" y="5715000"/>
              <a:ext cx="914400" cy="838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1276" name="TextBox 13"/>
          <p:cNvSpPr txBox="1">
            <a:spLocks noChangeArrowheads="1"/>
          </p:cNvSpPr>
          <p:nvPr/>
        </p:nvSpPr>
        <p:spPr bwMode="auto">
          <a:xfrm>
            <a:off x="685800" y="3581400"/>
            <a:ext cx="4441825" cy="369888"/>
          </a:xfrm>
          <a:prstGeom prst="rect">
            <a:avLst/>
          </a:prstGeom>
          <a:noFill/>
          <a:ln w="9525">
            <a:noFill/>
            <a:miter lim="800000"/>
            <a:headEnd/>
            <a:tailEnd/>
          </a:ln>
        </p:spPr>
        <p:txBody>
          <a:bodyPr wrap="none">
            <a:spAutoFit/>
          </a:bodyPr>
          <a:lstStyle/>
          <a:p>
            <a:r>
              <a:rPr lang="en-US" b="1"/>
              <a:t>Feeding and Redistributing Organisms</a:t>
            </a:r>
          </a:p>
        </p:txBody>
      </p:sp>
      <p:sp>
        <p:nvSpPr>
          <p:cNvPr id="11277" name="TextBox 15"/>
          <p:cNvSpPr txBox="1">
            <a:spLocks noChangeArrowheads="1"/>
          </p:cNvSpPr>
          <p:nvPr/>
        </p:nvSpPr>
        <p:spPr bwMode="auto">
          <a:xfrm>
            <a:off x="381000" y="0"/>
            <a:ext cx="3262432" cy="369332"/>
          </a:xfrm>
          <a:prstGeom prst="rect">
            <a:avLst/>
          </a:prstGeom>
          <a:noFill/>
          <a:ln w="9525">
            <a:noFill/>
            <a:miter lim="800000"/>
            <a:headEnd/>
            <a:tailEnd/>
          </a:ln>
        </p:spPr>
        <p:txBody>
          <a:bodyPr wrap="none">
            <a:spAutoFit/>
          </a:bodyPr>
          <a:lstStyle/>
          <a:p>
            <a:r>
              <a:rPr lang="en-US" b="1" dirty="0"/>
              <a:t>Some </a:t>
            </a:r>
            <a:r>
              <a:rPr lang="en-US" b="1" dirty="0" smtClean="0"/>
              <a:t>Ecosystem Functions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5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nodeType="afterEffect">
                                  <p:stCondLst>
                                    <p:cond delay="50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4474</TotalTime>
  <Words>1277</Words>
  <Application>Microsoft Office PowerPoint</Application>
  <PresentationFormat>On-screen Show (4:3)</PresentationFormat>
  <Paragraphs>427</Paragraphs>
  <Slides>25</Slides>
  <Notes>6</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25</vt:i4>
      </vt:variant>
    </vt:vector>
  </HeadingPairs>
  <TitlesOfParts>
    <vt:vector size="29" baseType="lpstr">
      <vt:lpstr>Office Theme</vt:lpstr>
      <vt:lpstr>Chart</vt:lpstr>
      <vt:lpstr>Microsoft Office Excel 97-2003 Worksheet</vt:lpstr>
      <vt:lpstr>Clip</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Trophic cascades: amplifiable and target prey – the expanded model</vt:lpstr>
      <vt:lpstr>Slide 19</vt:lpstr>
      <vt:lpstr>Slide 20</vt:lpstr>
      <vt:lpstr>Slide 21</vt:lpstr>
      <vt:lpstr>Slide 22</vt:lpstr>
      <vt:lpstr>Slide 23</vt:lpstr>
      <vt:lpstr>Slide 24</vt:lpstr>
      <vt:lpstr>Slide 25</vt:lpstr>
    </vt:vector>
  </TitlesOfParts>
  <Company>University of California, Davis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 of Soil Ecosystem Services</dc:title>
  <dc:creator>Howard Ferris</dc:creator>
  <cp:lastModifiedBy>Howard Ferris</cp:lastModifiedBy>
  <cp:revision>302</cp:revision>
  <dcterms:created xsi:type="dcterms:W3CDTF">2009-02-27T23:41:16Z</dcterms:created>
  <dcterms:modified xsi:type="dcterms:W3CDTF">2010-11-03T23:49:50Z</dcterms:modified>
</cp:coreProperties>
</file>