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258" r:id="rId4"/>
    <p:sldId id="272" r:id="rId5"/>
    <p:sldId id="259" r:id="rId6"/>
    <p:sldId id="273" r:id="rId7"/>
    <p:sldId id="266" r:id="rId8"/>
    <p:sldId id="267" r:id="rId9"/>
    <p:sldId id="274" r:id="rId10"/>
    <p:sldId id="275" r:id="rId11"/>
    <p:sldId id="268" r:id="rId12"/>
    <p:sldId id="262" r:id="rId13"/>
    <p:sldId id="269" r:id="rId14"/>
    <p:sldId id="270" r:id="rId15"/>
    <p:sldId id="271" r:id="rId16"/>
    <p:sldId id="26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E697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1" autoAdjust="0"/>
    <p:restoredTop sz="94712" autoAdjust="0"/>
  </p:normalViewPr>
  <p:slideViewPr>
    <p:cSldViewPr>
      <p:cViewPr varScale="1">
        <p:scale>
          <a:sx n="75" d="100"/>
          <a:sy n="75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9B2A0-85B2-4A1D-ADAF-FBA1CE29DDEF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F249C-A731-456A-98EC-4D33A404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039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F249C-A731-456A-98EC-4D33A404A10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905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817AA-EA70-4B9A-AAAC-C8BF5BE5F11F}" type="datetimeFigureOut">
              <a:rPr lang="en-US"/>
              <a:pPr>
                <a:defRPr/>
              </a:pPr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B7137-826A-4AB3-8FC4-2AB385BA8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8C1ED-E667-4B9E-82DD-6B52E5327A62}" type="datetimeFigureOut">
              <a:rPr lang="en-US"/>
              <a:pPr>
                <a:defRPr/>
              </a:pPr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DF6AB-B82C-4A01-B83E-9C1A70A48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A87A0-CA37-43BB-A24F-C604F3645FD7}" type="datetimeFigureOut">
              <a:rPr lang="en-US"/>
              <a:pPr>
                <a:defRPr/>
              </a:pPr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AC3A7-CC65-40A7-A8EB-A344371F2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9B4F-14A6-4C91-BDCA-308CB630A3FB}" type="datetimeFigureOut">
              <a:rPr lang="en-US"/>
              <a:pPr>
                <a:defRPr/>
              </a:pPr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97E9D-C02F-4BE4-A0AC-993CBF50A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7EE24-7EC4-436C-8844-D707F1B2CE77}" type="datetimeFigureOut">
              <a:rPr lang="en-US"/>
              <a:pPr>
                <a:defRPr/>
              </a:pPr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0B074-AC05-4CD2-99E5-FEE274A20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203A8-3495-43BE-8451-A54CFD5DE25E}" type="datetimeFigureOut">
              <a:rPr lang="en-US"/>
              <a:pPr>
                <a:defRPr/>
              </a:pPr>
              <a:t>8/28/2012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CA503-99E8-4529-9FE4-EE1F09ADE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78010-0F4F-4FC8-8B99-8B64712313AB}" type="datetimeFigureOut">
              <a:rPr lang="en-US"/>
              <a:pPr>
                <a:defRPr/>
              </a:pPr>
              <a:t>8/28/2012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2A6B4-8D03-4F9C-ADE2-2446D6E19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6B2A0-B0CE-47D3-B0D2-DD06639E4D51}" type="datetimeFigureOut">
              <a:rPr lang="en-US"/>
              <a:pPr>
                <a:defRPr/>
              </a:pPr>
              <a:t>8/28/2012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F221-E7C5-482A-B00B-90B073FF5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92B4F-DD3F-47CC-BA84-E136F10539EB}" type="datetimeFigureOut">
              <a:rPr lang="en-US"/>
              <a:pPr>
                <a:defRPr/>
              </a:pPr>
              <a:t>8/28/2012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0A50A-1150-431C-8DA1-EA5B59705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ECE2-48A6-409A-8BB2-18D9FD279826}" type="datetimeFigureOut">
              <a:rPr lang="en-US"/>
              <a:pPr>
                <a:defRPr/>
              </a:pPr>
              <a:t>8/28/2012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573A-7F1A-4467-99A2-B8F8BD732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9887-A9A7-42A1-AFCA-862C296494A7}" type="datetimeFigureOut">
              <a:rPr lang="en-US"/>
              <a:pPr>
                <a:defRPr/>
              </a:pPr>
              <a:t>8/28/2012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F2804-7DD8-4DF8-8FE7-C715FF733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03B7D0-E7F0-4740-9391-3CE674AAAC25}" type="datetimeFigureOut">
              <a:rPr lang="en-US"/>
              <a:pPr>
                <a:defRPr/>
              </a:pPr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C2334E-CBC8-41BA-BF2F-361071A46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F:\DailyWork-BackupFolder\Nemaplex-WE\WEBSHARE\WWWROOT\NEMAPLEX\Courseinfo\Curso%20en%20Espanol\Clase%206.pptx" TargetMode="External"/><Relationship Id="rId2" Type="http://schemas.openxmlformats.org/officeDocument/2006/relationships/hyperlink" Target="file:///F:\DailyWork-BackupFolder\Nemaplex-WE\WEBSHARE\WWWROOT\NEMAPLEX\powerpoint\Thresholds.ppt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F:\DailyWork-BackupFolder\Nemaplex-WE\WEBSHARE\WWWROOT\NEMAPLEX\powerpoint\Lecture7.ppt" TargetMode="External"/><Relationship Id="rId4" Type="http://schemas.openxmlformats.org/officeDocument/2006/relationships/hyperlink" Target="file:///F:\DailyWork-BackupFolder\Nemaplex-WE\WEBSHARE\WWWROOT\NEMAPLEX\powerpoint\Lecture6.pp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Nacobbuscamp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43" r="1852"/>
          <a:stretch>
            <a:fillRect/>
          </a:stretch>
        </p:blipFill>
        <p:spPr bwMode="auto">
          <a:xfrm>
            <a:off x="0" y="0"/>
            <a:ext cx="9144000" cy="685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53882" dir="135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320" y="0"/>
            <a:ext cx="9144000" cy="6858000"/>
          </a:xfrm>
          <a:solidFill>
            <a:srgbClr val="FFC000">
              <a:alpha val="35000"/>
            </a:srgbClr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ln>
                  <a:solidFill>
                    <a:srgbClr val="FFFF00"/>
                  </a:solidFill>
                </a:ln>
              </a:rPr>
              <a:t/>
            </a:r>
            <a:br>
              <a:rPr lang="es-ES" sz="4000" dirty="0" smtClean="0">
                <a:ln>
                  <a:solidFill>
                    <a:srgbClr val="FFFF00"/>
                  </a:solidFill>
                </a:ln>
              </a:rPr>
            </a:br>
            <a:r>
              <a:rPr lang="es-ES" sz="4000" b="1" dirty="0" smtClean="0">
                <a:ln>
                  <a:solidFill>
                    <a:srgbClr val="FFFF00"/>
                  </a:solidFill>
                </a:ln>
              </a:rPr>
              <a:t>El parasitismo exitoso por nematodos parásitos de plantas</a:t>
            </a:r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4000" b="1" dirty="0" smtClean="0">
                <a:ln>
                  <a:solidFill>
                    <a:srgbClr val="FFFF00"/>
                  </a:solidFill>
                </a:ln>
              </a:rPr>
              <a:t>Supresión de las defensas de plantas por nematodos</a:t>
            </a:r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4000" b="1" dirty="0"/>
              <a:t/>
            </a:r>
            <a:br>
              <a:rPr lang="es-ES" sz="4000" b="1" dirty="0"/>
            </a:br>
            <a:r>
              <a:rPr lang="es-ES" sz="4000" b="1" dirty="0" smtClean="0">
                <a:ln>
                  <a:solidFill>
                    <a:srgbClr val="FFFF00"/>
                  </a:solidFill>
                </a:ln>
              </a:rPr>
              <a:t>Clase 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79184" y="381000"/>
            <a:ext cx="7957096" cy="5562600"/>
            <a:chOff x="379184" y="381000"/>
            <a:chExt cx="7957096" cy="5562600"/>
          </a:xfrm>
        </p:grpSpPr>
        <p:pic>
          <p:nvPicPr>
            <p:cNvPr id="3074" name="Picture 2" descr="http://www.forestpests.org/images/768x512/144203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920875"/>
              <a:ext cx="2468880" cy="16459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4800600" y="1371600"/>
              <a:ext cx="609600" cy="2926080"/>
              <a:chOff x="4648200" y="228600"/>
              <a:chExt cx="609600" cy="2926080"/>
            </a:xfrm>
          </p:grpSpPr>
          <p:pic>
            <p:nvPicPr>
              <p:cNvPr id="3076" name="Picture 4" descr="http://insect.naas.go.kr/class_key/nem_img/232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409" r="80078" b="29798"/>
              <a:stretch/>
            </p:blipFill>
            <p:spPr bwMode="auto">
              <a:xfrm>
                <a:off x="4648200" y="228600"/>
                <a:ext cx="481087" cy="29260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4953000" y="2286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5029200" y="609600"/>
                <a:ext cx="2286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4648200" y="304800"/>
                <a:ext cx="76200" cy="114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334000" y="3581400"/>
              <a:ext cx="24048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/>
                <a:t>Bursaphelenchus</a:t>
              </a:r>
              <a:r>
                <a:rPr lang="en-US" sz="1400" i="1" dirty="0" smtClean="0"/>
                <a:t> </a:t>
              </a:r>
              <a:r>
                <a:rPr lang="en-US" sz="1400" i="1" dirty="0" err="1" smtClean="0"/>
                <a:t>xylophilus</a:t>
              </a:r>
              <a:endParaRPr lang="en-US" sz="1400" i="1" dirty="0"/>
            </a:p>
          </p:txBody>
        </p:sp>
        <p:pic>
          <p:nvPicPr>
            <p:cNvPr id="3078" name="Picture 6" descr="http://www.forestryimages.org/images/768x512/066005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297680"/>
              <a:ext cx="2468880" cy="16459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http://www.mold.ph/chaeto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9846" t="9654" r="18347" b="10013"/>
            <a:stretch/>
          </p:blipFill>
          <p:spPr bwMode="auto">
            <a:xfrm>
              <a:off x="457200" y="2560320"/>
              <a:ext cx="1782286" cy="173736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2315273" y="2971800"/>
              <a:ext cx="2433770" cy="383219"/>
            </a:xfrm>
            <a:prstGeom prst="straightConnector1">
              <a:avLst/>
            </a:prstGeom>
            <a:ln w="50800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Arrow 11"/>
            <p:cNvSpPr/>
            <p:nvPr/>
          </p:nvSpPr>
          <p:spPr>
            <a:xfrm>
              <a:off x="713323" y="4756666"/>
              <a:ext cx="4800600" cy="609600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2000" y="4876800"/>
              <a:ext cx="4288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transferencia horizontal de genes </a:t>
              </a:r>
              <a:r>
                <a:rPr lang="en-US" dirty="0" smtClean="0"/>
                <a:t>- HGT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184" y="5486400"/>
              <a:ext cx="5224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celulasa</a:t>
              </a:r>
              <a:r>
                <a:rPr lang="en-US" dirty="0" smtClean="0"/>
                <a:t> – GHF45 - la </a:t>
              </a:r>
              <a:r>
                <a:rPr lang="en-US" dirty="0" err="1" smtClean="0"/>
                <a:t>familia</a:t>
              </a:r>
              <a:r>
                <a:rPr lang="en-US" dirty="0" smtClean="0"/>
                <a:t> </a:t>
              </a:r>
              <a:r>
                <a:rPr lang="es-ES" dirty="0" err="1" smtClean="0"/>
                <a:t>glicósido</a:t>
              </a:r>
              <a:r>
                <a:rPr lang="es-ES" dirty="0" smtClean="0"/>
                <a:t> hidrolasa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67200" y="990600"/>
              <a:ext cx="183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Aphelenchoidea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200" y="381000"/>
              <a:ext cx="4506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la evolución del </a:t>
              </a:r>
              <a:r>
                <a:rPr lang="es-ES" dirty="0" smtClean="0"/>
                <a:t>parasitismo de las plantas</a:t>
              </a:r>
              <a:endParaRPr lang="es-ES" dirty="0">
                <a:effectLst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63717" y="2057400"/>
              <a:ext cx="856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hongos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348720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875" y="609600"/>
            <a:ext cx="8991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>
                <a:latin typeface="Arial" pitchFamily="34" charset="0"/>
                <a:cs typeface="Arial" pitchFamily="34" charset="0"/>
              </a:rPr>
              <a:t>La evolución de la supresión de efectos del PTI, se ha traducido en la evolución de los receptores inmunes, con un dominio de unión de nucleótidos y un dominio rico en leucina (NB-LRR), en las plantas que reconocen las moléculas efectoras y activar al efector activado por la inmunidad (ETI).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Sin embargo, los patógenos han desarrollado con éxito la próxima generación de los efectores que inhiben la ETI.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Las plantas han respondido con mayor especificidad al ETI y siguen evolucionando.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Respuestas a PTI, PAMP y DAMPS, son relativamente generales en su efecto, pero un nivel más alto ETI, son cada vez más específicas a los agentes patógenos individuales.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El proceso cíclico de la evolución de las interacciones entre plantas y los nematodos, en lo que respecta a la inmunidad de la planta y la susceptibilidad se representa en el modelo de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zig-zag</a:t>
            </a:r>
            <a:r>
              <a:rPr lang="es-ES" dirty="0">
                <a:latin typeface="Arial" pitchFamily="34" charset="0"/>
                <a:cs typeface="Arial" pitchFamily="34" charset="0"/>
              </a:rPr>
              <a:t>,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zig</a:t>
            </a:r>
            <a:r>
              <a:rPr lang="es-ES" dirty="0">
                <a:latin typeface="Arial" pitchFamily="34" charset="0"/>
                <a:cs typeface="Arial" pitchFamily="34" charset="0"/>
              </a:rPr>
              <a:t>-(Jones y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Dangl</a:t>
            </a:r>
            <a:r>
              <a:rPr lang="es-ES" dirty="0">
                <a:latin typeface="Arial" pitchFamily="34" charset="0"/>
                <a:cs typeface="Arial" pitchFamily="34" charset="0"/>
              </a:rPr>
              <a:t>, 2006).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Inicialmente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PAMPs</a:t>
            </a:r>
            <a:r>
              <a:rPr lang="es-ES" dirty="0">
                <a:latin typeface="Arial" pitchFamily="34" charset="0"/>
                <a:cs typeface="Arial" pitchFamily="34" charset="0"/>
              </a:rPr>
              <a:t> PTI reducen la susceptibilidad. A continuación, los nematodos desarrollan los efectores que suprimen la PTI y las plantas evolucionan respuestas de inmunidad a los efectores.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381000" y="92075"/>
          <a:ext cx="8143875" cy="6765925"/>
        </p:xfrm>
        <a:graphic>
          <a:graphicData uri="http://schemas.openxmlformats.org/presentationml/2006/ole">
            <p:oleObj spid="_x0000_s2080" r:id="rId3" imgW="4780952" imgH="3971429" progId="MSPhotoEd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2400" y="533400"/>
            <a:ext cx="8839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>
                <a:latin typeface="Arial" pitchFamily="34" charset="0"/>
                <a:cs typeface="Arial" pitchFamily="34" charset="0"/>
              </a:rPr>
              <a:t>d. Los Mecanismos de Efector Activado por la Inmunidad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>En efecto, las fuentes de específica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ETIs</a:t>
            </a:r>
            <a:r>
              <a:rPr lang="es-ES" dirty="0">
                <a:latin typeface="Arial" pitchFamily="34" charset="0"/>
                <a:cs typeface="Arial" pitchFamily="34" charset="0"/>
              </a:rPr>
              <a:t> como genes de resistencia.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Así, el gen Mi de los códigos de tomate para los receptores de las moléculas efectoras introducidas por nematodos, a suprimir las defensas de la planta, y tal vez facilitar el desarrollo de los sitios de alimentación.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Sin embargo, a pesar de que son conocidos por algunos otros patógenos, las moléculas efectoras de nematodos que se disparan ETI aún no han sido determinadas y son el objetivo de varios programas de investigación actuales.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Un posible candidato es la proteína 30C02 efector de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Heterodera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glycines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,</a:t>
            </a:r>
            <a:r>
              <a:rPr lang="es-ES" dirty="0">
                <a:latin typeface="Arial" pitchFamily="34" charset="0"/>
                <a:cs typeface="Arial" pitchFamily="34" charset="0"/>
              </a:rPr>
              <a:t> que pueden estar implicados en la supresión activa de las defensas del huésped (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Hamamouch</a:t>
            </a:r>
            <a:r>
              <a:rPr lang="es-ES" dirty="0">
                <a:latin typeface="Arial" pitchFamily="34" charset="0"/>
                <a:cs typeface="Arial" pitchFamily="34" charset="0"/>
              </a:rPr>
              <a:t> et al., 2012).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Aunque la naturaleza de los productos de nematodos efectoras todavía no se ha determinado, la respuesta de hipersensibilidad de las células de la ETI activado efectivamente interrumpe la alimentación y el desarrollo de las especies de nematodos endoparásitos sedentarios.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914400"/>
            <a:ext cx="8610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s-ES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Represión 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y 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Prevención 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de las 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Defensas 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del 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Huésped</a:t>
            </a:r>
            <a:endParaRPr lang="es-ES" i="1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ES" dirty="0">
                <a:latin typeface="Arial" pitchFamily="34" charset="0"/>
                <a:cs typeface="Arial" pitchFamily="34" charset="0"/>
              </a:rPr>
              <a:t>nematodos están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protegidos </a:t>
            </a:r>
            <a:r>
              <a:rPr lang="es-ES" dirty="0">
                <a:latin typeface="Arial" pitchFamily="34" charset="0"/>
                <a:cs typeface="Arial" pitchFamily="34" charset="0"/>
              </a:rPr>
              <a:t>por su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cutícula </a:t>
            </a:r>
            <a:r>
              <a:rPr lang="es-ES" dirty="0">
                <a:latin typeface="Arial" pitchFamily="34" charset="0"/>
                <a:cs typeface="Arial" pitchFamily="34" charset="0"/>
              </a:rPr>
              <a:t>y cubierta química externa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cubierta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externa</a:t>
            </a:r>
            <a:r>
              <a:rPr lang="en-US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lipidos</a:t>
            </a:r>
            <a:r>
              <a:rPr lang="en-US" dirty="0">
                <a:latin typeface="Arial" pitchFamily="34" charset="0"/>
                <a:cs typeface="Arial" pitchFamily="34" charset="0"/>
              </a:rPr>
              <a:t> y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proteinas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permite</a:t>
            </a:r>
            <a:r>
              <a:rPr lang="en-US" dirty="0">
                <a:latin typeface="Arial" pitchFamily="34" charset="0"/>
                <a:cs typeface="Arial" pitchFamily="34" charset="0"/>
              </a:rPr>
              <a:t> a los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nematodos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moverse</a:t>
            </a:r>
            <a:r>
              <a:rPr lang="en-US" dirty="0">
                <a:latin typeface="Arial" pitchFamily="34" charset="0"/>
                <a:cs typeface="Arial" pitchFamily="34" charset="0"/>
              </a:rPr>
              <a:t> y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impermeables</a:t>
            </a:r>
            <a:r>
              <a:rPr lang="en-US" dirty="0">
                <a:latin typeface="Arial" pitchFamily="34" charset="0"/>
                <a:cs typeface="Arial" pitchFamily="34" charset="0"/>
              </a:rPr>
              <a:t> y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confundir</a:t>
            </a:r>
            <a:r>
              <a:rPr lang="en-US" dirty="0">
                <a:latin typeface="Arial" pitchFamily="34" charset="0"/>
                <a:cs typeface="Arial" pitchFamily="34" charset="0"/>
              </a:rPr>
              <a:t> 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plantas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Las glutathione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peroxidasas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sobre</a:t>
            </a:r>
            <a:r>
              <a:rPr lang="en-US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cubierta</a:t>
            </a:r>
            <a:r>
              <a:rPr lang="en-US" dirty="0">
                <a:latin typeface="Arial" pitchFamily="34" charset="0"/>
                <a:cs typeface="Arial" pitchFamily="34" charset="0"/>
              </a:rPr>
              <a:t> de los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nematodos</a:t>
            </a:r>
            <a:r>
              <a:rPr lang="en-US" dirty="0">
                <a:latin typeface="Arial" pitchFamily="34" charset="0"/>
                <a:cs typeface="Arial" pitchFamily="34" charset="0"/>
              </a:rPr>
              <a:t> reduce el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oxigeno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activo</a:t>
            </a:r>
            <a:r>
              <a:rPr lang="en-US" dirty="0">
                <a:latin typeface="Arial" pitchFamily="34" charset="0"/>
                <a:cs typeface="Arial" pitchFamily="34" charset="0"/>
              </a:rPr>
              <a:t> de la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defensa</a:t>
            </a:r>
            <a:r>
              <a:rPr lang="en-US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plantas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Muchos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nematodos</a:t>
            </a:r>
            <a:r>
              <a:rPr lang="en-US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plantas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reducen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las</a:t>
            </a:r>
            <a:r>
              <a:rPr lang="en-US" dirty="0">
                <a:latin typeface="Arial" pitchFamily="34" charset="0"/>
                <a:cs typeface="Arial" pitchFamily="34" charset="0"/>
              </a:rPr>
              <a:t> glutathione 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tranferasas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disminuye</a:t>
            </a:r>
            <a:r>
              <a:rPr lang="en-US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actividad</a:t>
            </a:r>
            <a:r>
              <a:rPr lang="en-US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moleculas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tóxicas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endogenas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nematodos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también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producen</a:t>
            </a:r>
            <a:r>
              <a:rPr lang="en-US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enzima</a:t>
            </a:r>
            <a:r>
              <a:rPr lang="en-US" dirty="0">
                <a:latin typeface="Arial" pitchFamily="34" charset="0"/>
                <a:cs typeface="Arial" pitchFamily="34" charset="0"/>
              </a:rPr>
              <a:t> superoxide dismutase,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baja</a:t>
            </a:r>
            <a:r>
              <a:rPr lang="en-US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actividad</a:t>
            </a:r>
            <a:r>
              <a:rPr lang="en-US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defensas</a:t>
            </a:r>
            <a:r>
              <a:rPr lang="en-US" dirty="0">
                <a:latin typeface="Arial" pitchFamily="34" charset="0"/>
                <a:cs typeface="Arial" pitchFamily="34" charset="0"/>
              </a:rPr>
              <a:t> del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oxigeno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activo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Glosario</a:t>
            </a:r>
            <a:endParaRPr lang="es-E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AS</a:t>
            </a:r>
            <a:r>
              <a:rPr lang="es-ES" sz="18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ácido salicílico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DAMP daños asociados-patrones moleculares</a:t>
            </a:r>
          </a:p>
          <a:p>
            <a:pPr>
              <a:buFont typeface="Arial" charset="0"/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PAMP patrones moleculares asociados a patógenos</a:t>
            </a:r>
          </a:p>
          <a:p>
            <a:pPr>
              <a:buFont typeface="Arial" charset="0"/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PTI patógeno-desencadenó la inmunidad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6200" y="1028700"/>
            <a:ext cx="89916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References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indent="-457200"/>
            <a:r>
              <a:rPr lang="en-US" dirty="0" err="1">
                <a:latin typeface="Arial" pitchFamily="34" charset="0"/>
                <a:cs typeface="Arial" pitchFamily="34" charset="0"/>
              </a:rPr>
              <a:t>Hamamouch</a:t>
            </a:r>
            <a:r>
              <a:rPr lang="en-US" dirty="0">
                <a:latin typeface="Arial" pitchFamily="34" charset="0"/>
                <a:cs typeface="Arial" pitchFamily="34" charset="0"/>
              </a:rPr>
              <a:t>, N., Li, C.,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Hewezi</a:t>
            </a:r>
            <a:r>
              <a:rPr lang="en-US" dirty="0">
                <a:latin typeface="Arial" pitchFamily="34" charset="0"/>
                <a:cs typeface="Arial" pitchFamily="34" charset="0"/>
              </a:rPr>
              <a:t>, T., Baum, T.J.,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Mitchum</a:t>
            </a:r>
            <a:r>
              <a:rPr lang="en-US" dirty="0">
                <a:latin typeface="Arial" pitchFamily="34" charset="0"/>
                <a:cs typeface="Arial" pitchFamily="34" charset="0"/>
              </a:rPr>
              <a:t>, M.G., Hussey, R.S.,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Vodkin</a:t>
            </a:r>
            <a:r>
              <a:rPr lang="en-US" dirty="0">
                <a:latin typeface="Arial" pitchFamily="34" charset="0"/>
                <a:cs typeface="Arial" pitchFamily="34" charset="0"/>
              </a:rPr>
              <a:t>, L.O., Davis, E.L. 2012.  The interaction of the novel 30C02 cyst nematode effector protein with a plant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b-1,3-endoglucanase </a:t>
            </a:r>
            <a:r>
              <a:rPr lang="en-US" dirty="0">
                <a:latin typeface="Arial" pitchFamily="34" charset="0"/>
                <a:cs typeface="Arial" pitchFamily="34" charset="0"/>
              </a:rPr>
              <a:t>may suppress host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defence</a:t>
            </a:r>
            <a:r>
              <a:rPr lang="en-US" dirty="0">
                <a:latin typeface="Arial" pitchFamily="34" charset="0"/>
                <a:cs typeface="Arial" pitchFamily="34" charset="0"/>
              </a:rPr>
              <a:t> to promote parasitism.  Journal of Experimental Botany.</a:t>
            </a:r>
          </a:p>
          <a:p>
            <a:pPr indent="-457200"/>
            <a:endParaRPr lang="en-US" dirty="0">
              <a:latin typeface="Arial" pitchFamily="34" charset="0"/>
              <a:cs typeface="Arial" pitchFamily="34" charset="0"/>
            </a:endParaRPr>
          </a:p>
          <a:p>
            <a:pPr indent="-457200"/>
            <a:r>
              <a:rPr lang="en-US" dirty="0" err="1">
                <a:latin typeface="Arial" pitchFamily="34" charset="0"/>
                <a:cs typeface="Arial" pitchFamily="34" charset="0"/>
              </a:rPr>
              <a:t>Smant</a:t>
            </a:r>
            <a:r>
              <a:rPr lang="en-US" dirty="0">
                <a:latin typeface="Arial" pitchFamily="34" charset="0"/>
                <a:cs typeface="Arial" pitchFamily="34" charset="0"/>
              </a:rPr>
              <a:t>, G., Jones, J. 2011.  Suppression of plant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defences</a:t>
            </a:r>
            <a:r>
              <a:rPr lang="en-US" dirty="0">
                <a:latin typeface="Arial" pitchFamily="34" charset="0"/>
                <a:cs typeface="Arial" pitchFamily="34" charset="0"/>
              </a:rPr>
              <a:t> by nematodes.  Chapter 13,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pp</a:t>
            </a:r>
            <a:r>
              <a:rPr lang="en-US" dirty="0">
                <a:latin typeface="Arial" pitchFamily="34" charset="0"/>
                <a:cs typeface="Arial" pitchFamily="34" charset="0"/>
              </a:rPr>
              <a:t> 273-286. In Jones, J.,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Gheysen</a:t>
            </a:r>
            <a:r>
              <a:rPr lang="en-US" dirty="0">
                <a:latin typeface="Arial" pitchFamily="34" charset="0"/>
                <a:cs typeface="Arial" pitchFamily="34" charset="0"/>
              </a:rPr>
              <a:t>, G.,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Fenoll</a:t>
            </a:r>
            <a:r>
              <a:rPr lang="en-US" dirty="0">
                <a:latin typeface="Arial" pitchFamily="34" charset="0"/>
                <a:cs typeface="Arial" pitchFamily="34" charset="0"/>
              </a:rPr>
              <a:t>, C.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eds</a:t>
            </a:r>
            <a:r>
              <a:rPr lang="en-US" dirty="0">
                <a:latin typeface="Arial" pitchFamily="34" charset="0"/>
                <a:cs typeface="Arial" pitchFamily="34" charset="0"/>
              </a:rPr>
              <a:t>).  Genomics and Molecular Genetics of Plant-Nematode Interactions.  Springer, NY.</a:t>
            </a:r>
          </a:p>
          <a:p>
            <a:pPr indent="-457200"/>
            <a:endParaRPr lang="en-US" dirty="0">
              <a:latin typeface="Arial" pitchFamily="34" charset="0"/>
              <a:cs typeface="Arial" pitchFamily="34" charset="0"/>
            </a:endParaRPr>
          </a:p>
          <a:p>
            <a:pPr indent="-457200"/>
            <a:r>
              <a:rPr lang="en-US" dirty="0">
                <a:latin typeface="Arial" pitchFamily="34" charset="0"/>
                <a:cs typeface="Arial" pitchFamily="34" charset="0"/>
              </a:rPr>
              <a:t>Jones, J.D.G,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Dangl</a:t>
            </a:r>
            <a:r>
              <a:rPr lang="en-US" dirty="0">
                <a:latin typeface="Arial" pitchFamily="34" charset="0"/>
                <a:cs typeface="Arial" pitchFamily="34" charset="0"/>
              </a:rPr>
              <a:t>, J.L. 2006. The plant immune system. Nature 444:323-329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-457200"/>
            <a:endParaRPr lang="en-US" dirty="0">
              <a:latin typeface="Arial" pitchFamily="34" charset="0"/>
              <a:cs typeface="Arial" pitchFamily="34" charset="0"/>
            </a:endParaRPr>
          </a:p>
          <a:p>
            <a:pPr indent="-457200"/>
            <a:r>
              <a:rPr lang="en-US" dirty="0">
                <a:latin typeface="Arial" pitchFamily="34" charset="0"/>
                <a:cs typeface="Arial" pitchFamily="34" charset="0"/>
              </a:rPr>
              <a:t>Jones, J.T.,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Gheysen</a:t>
            </a:r>
            <a:r>
              <a:rPr lang="en-US" dirty="0">
                <a:latin typeface="Arial" pitchFamily="34" charset="0"/>
                <a:cs typeface="Arial" pitchFamily="34" charset="0"/>
              </a:rPr>
              <a:t>, G. and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Fenoll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C.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eds</a:t>
            </a:r>
            <a:r>
              <a:rPr lang="en-US" dirty="0">
                <a:latin typeface="Arial" pitchFamily="34" charset="0"/>
                <a:cs typeface="Arial" pitchFamily="34" charset="0"/>
              </a:rPr>
              <a:t>) 2011. Genomics and molecular genetics of plant-nematode interactions. Springer Academic Publishers.</a:t>
            </a:r>
          </a:p>
          <a:p>
            <a:pPr indent="-457200"/>
            <a:endParaRPr lang="en-US" dirty="0">
              <a:latin typeface="Arial" pitchFamily="34" charset="0"/>
              <a:cs typeface="Arial" pitchFamily="34" charset="0"/>
            </a:endParaRPr>
          </a:p>
          <a:p>
            <a:pPr indent="-457200"/>
            <a:r>
              <a:rPr lang="en-US" dirty="0">
                <a:latin typeface="Arial" pitchFamily="34" charset="0"/>
                <a:cs typeface="Arial" pitchFamily="34" charset="0"/>
              </a:rPr>
              <a:t>Jones, J. 2012.  Lectures in the EUMAINE program, University of Ghent.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66843"/>
            <a:ext cx="861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/>
              <a:t>Martes</a:t>
            </a:r>
            <a:r>
              <a:rPr lang="en-US" sz="1400" b="1" dirty="0"/>
              <a:t>, </a:t>
            </a:r>
            <a:r>
              <a:rPr lang="en-US" sz="1400" b="1" dirty="0" err="1"/>
              <a:t>Agosto</a:t>
            </a:r>
            <a:r>
              <a:rPr lang="en-US" sz="1400" b="1" dirty="0"/>
              <a:t> 28</a:t>
            </a:r>
          </a:p>
          <a:p>
            <a:endParaRPr lang="en-US" sz="1400" b="1" dirty="0"/>
          </a:p>
          <a:p>
            <a:r>
              <a:rPr lang="en-US" sz="1400" b="1" dirty="0"/>
              <a:t>08:00-09:00 – </a:t>
            </a:r>
            <a:r>
              <a:rPr lang="en-US" sz="1400" b="1" dirty="0" err="1"/>
              <a:t>Clase</a:t>
            </a:r>
            <a:r>
              <a:rPr lang="en-US" sz="1400" b="1" dirty="0"/>
              <a:t> 7 – </a:t>
            </a:r>
            <a:r>
              <a:rPr lang="en-US" sz="1400" b="1" dirty="0" err="1"/>
              <a:t>Parasitismo</a:t>
            </a:r>
            <a:r>
              <a:rPr lang="en-US" sz="1400" b="1" dirty="0"/>
              <a:t> de </a:t>
            </a:r>
            <a:r>
              <a:rPr lang="en-US" sz="1400" b="1" dirty="0" err="1"/>
              <a:t>Plantas</a:t>
            </a:r>
            <a:endParaRPr lang="en-US" sz="1400" b="1" dirty="0"/>
          </a:p>
          <a:p>
            <a:pPr lvl="0"/>
            <a:endParaRPr lang="es-MX" sz="1400" b="1" dirty="0" smtClean="0"/>
          </a:p>
          <a:p>
            <a:pPr lvl="0"/>
            <a:r>
              <a:rPr lang="es-MX" sz="1400" b="1" dirty="0" smtClean="0"/>
              <a:t>1</a:t>
            </a:r>
            <a:r>
              <a:rPr lang="es-MX" sz="1400" b="1" dirty="0"/>
              <a:t>. </a:t>
            </a:r>
            <a:r>
              <a:rPr lang="es-MX" sz="1400" b="1" dirty="0" err="1"/>
              <a:t>Teoria</a:t>
            </a:r>
            <a:endParaRPr lang="en-US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1400" dirty="0"/>
              <a:t>Biología y </a:t>
            </a:r>
            <a:r>
              <a:rPr lang="es-ES" sz="1400" dirty="0" smtClean="0"/>
              <a:t>ciclo de </a:t>
            </a:r>
            <a:r>
              <a:rPr lang="es-ES" sz="1400" dirty="0"/>
              <a:t>vida de los nematodos se alimentan de plantas: asociados de raíces, ectoparásitos, endoparásitos migratorios y sedentarios</a:t>
            </a:r>
            <a:endParaRPr lang="en-US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1400" dirty="0"/>
              <a:t>Interacciones huésped-parásito </a:t>
            </a:r>
            <a:r>
              <a:rPr lang="es-ES" sz="1400" dirty="0" smtClean="0"/>
              <a:t>de </a:t>
            </a:r>
            <a:r>
              <a:rPr lang="es-ES" sz="1400" dirty="0"/>
              <a:t>plantas </a:t>
            </a:r>
            <a:r>
              <a:rPr lang="es-ES" sz="1400" dirty="0" smtClean="0"/>
              <a:t>a nivel molecular, celular </a:t>
            </a:r>
            <a:r>
              <a:rPr lang="es-ES" sz="1400" dirty="0"/>
              <a:t>y </a:t>
            </a:r>
            <a:r>
              <a:rPr lang="es-ES" sz="1400" dirty="0" smtClean="0"/>
              <a:t>toda la </a:t>
            </a:r>
            <a:r>
              <a:rPr lang="es-ES" sz="1400" dirty="0"/>
              <a:t>planta</a:t>
            </a:r>
            <a:endParaRPr lang="en-US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MX" sz="1400" u="sng" dirty="0">
                <a:hlinkClick r:id="rId2"/>
              </a:rPr>
              <a:t>Conceptos de niveles de daño en plantas</a:t>
            </a:r>
            <a:endParaRPr lang="en-US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u="sng" dirty="0" err="1">
                <a:hlinkClick r:id="rId3"/>
              </a:rPr>
              <a:t>Powerpoint</a:t>
            </a:r>
            <a:r>
              <a:rPr lang="en-US" sz="1400" u="sng" dirty="0">
                <a:hlinkClick r:id="rId3"/>
              </a:rPr>
              <a:t> file</a:t>
            </a:r>
            <a:r>
              <a:rPr lang="es-MX" sz="1400" dirty="0"/>
              <a:t> </a:t>
            </a:r>
            <a:r>
              <a:rPr lang="es-MX" sz="1400" dirty="0" smtClean="0"/>
              <a:t>– Clase 7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1400" dirty="0" smtClean="0">
                <a:hlinkClick r:id="rId4"/>
              </a:rPr>
              <a:t>Nematodos </a:t>
            </a:r>
            <a:r>
              <a:rPr lang="pt-BR" sz="1400" dirty="0">
                <a:hlinkClick r:id="rId4"/>
              </a:rPr>
              <a:t>ectoparasitos </a:t>
            </a:r>
            <a:r>
              <a:rPr lang="pt-BR" sz="1400" dirty="0" smtClean="0">
                <a:hlinkClick r:id="rId4"/>
              </a:rPr>
              <a:t>A</a:t>
            </a:r>
            <a:endParaRPr lang="pt-BR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1400" dirty="0" smtClean="0">
                <a:hlinkClick r:id="rId5"/>
              </a:rPr>
              <a:t>Nematodos ectoparasitos </a:t>
            </a:r>
            <a:r>
              <a:rPr lang="pt-BR" sz="1400" dirty="0">
                <a:hlinkClick r:id="rId5"/>
              </a:rPr>
              <a:t>B</a:t>
            </a:r>
            <a:r>
              <a:rPr lang="pt-BR" sz="1400" dirty="0"/>
              <a:t> </a:t>
            </a:r>
          </a:p>
          <a:p>
            <a:pPr lvl="0"/>
            <a:r>
              <a:rPr lang="es-ES" sz="1400" dirty="0"/>
              <a:t> </a:t>
            </a:r>
            <a:endParaRPr lang="en-US" sz="1400" dirty="0"/>
          </a:p>
          <a:p>
            <a:r>
              <a:rPr lang="en-US" sz="1400" dirty="0"/>
              <a:t> </a:t>
            </a:r>
          </a:p>
          <a:p>
            <a:r>
              <a:rPr lang="es-MX" sz="1400" b="1" dirty="0" smtClean="0"/>
              <a:t>09:00-17:00</a:t>
            </a:r>
          </a:p>
          <a:p>
            <a:endParaRPr lang="es-MX" sz="1400" b="1" dirty="0"/>
          </a:p>
          <a:p>
            <a:r>
              <a:rPr lang="es-MX" sz="1400" b="1" dirty="0"/>
              <a:t>2.  Practica del laboratorio</a:t>
            </a:r>
            <a:r>
              <a:rPr lang="es-MX" sz="1400" dirty="0"/>
              <a:t> </a:t>
            </a:r>
            <a:endParaRPr lang="en-US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1400" dirty="0"/>
              <a:t>Biología y </a:t>
            </a:r>
            <a:r>
              <a:rPr lang="es-ES" sz="1400" dirty="0" smtClean="0"/>
              <a:t>ciclo de </a:t>
            </a:r>
            <a:r>
              <a:rPr lang="es-ES" sz="1400" dirty="0"/>
              <a:t>vida de los nematodos se alimentan de plantas: asociados de raíces, ectoparásitos, endoparásitos migratorios y sedentarios</a:t>
            </a:r>
            <a:endParaRPr lang="en-US" sz="1400" dirty="0"/>
          </a:p>
          <a:p>
            <a:r>
              <a:rPr lang="en-US" sz="1400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287886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61060" y="1676400"/>
            <a:ext cx="8610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u="sng" dirty="0">
                <a:latin typeface="Arial" pitchFamily="34" charset="0"/>
                <a:cs typeface="Arial" pitchFamily="34" charset="0"/>
              </a:rPr>
              <a:t>Patógenos </a:t>
            </a:r>
            <a:r>
              <a:rPr lang="es-ES" u="sng" dirty="0" err="1" smtClean="0">
                <a:latin typeface="Arial" pitchFamily="34" charset="0"/>
                <a:cs typeface="Arial" pitchFamily="34" charset="0"/>
              </a:rPr>
              <a:t>Biotróficos</a:t>
            </a:r>
            <a:endParaRPr lang="es-ES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>Los patógenos que sólo pueden alimentarse de plantas vivas y deben mantener el huésped y sus células vivas se denominan patógenos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biotróficos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> Nematodos sedentarios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ecto</a:t>
            </a:r>
            <a:r>
              <a:rPr lang="es-ES" dirty="0">
                <a:latin typeface="Arial" pitchFamily="34" charset="0"/>
                <a:cs typeface="Arial" pitchFamily="34" charset="0"/>
              </a:rPr>
              <a:t> y endoparásitos, pertenecen a esta categoría, por ejemplo, las especies de los géneros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Meloidogyne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,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Heterodera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,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Xiphinema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,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Tylenchulus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,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Rotylenchulus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>Los nematodos que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retiran </a:t>
            </a:r>
            <a:r>
              <a:rPr lang="es-ES" dirty="0">
                <a:latin typeface="Arial" pitchFamily="34" charset="0"/>
                <a:cs typeface="Arial" pitchFamily="34" charset="0"/>
              </a:rPr>
              <a:t>contenidos celulares y formen células individuales y luego pasan a los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otras</a:t>
            </a:r>
            <a:r>
              <a:rPr lang="es-ES" dirty="0">
                <a:latin typeface="Arial" pitchFamily="34" charset="0"/>
                <a:cs typeface="Arial" pitchFamily="34" charset="0"/>
              </a:rPr>
              <a:t> células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dirty="0">
                <a:latin typeface="Arial" pitchFamily="34" charset="0"/>
                <a:cs typeface="Arial" pitchFamily="34" charset="0"/>
              </a:rPr>
              <a:t>son considerados “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cell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grazers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” (</a:t>
            </a:r>
            <a:r>
              <a:rPr lang="es-ES" dirty="0">
                <a:latin typeface="Arial" pitchFamily="34" charset="0"/>
                <a:cs typeface="Arial" pitchFamily="34" charset="0"/>
              </a:rPr>
              <a:t>herbívoros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celulares).</a:t>
            </a:r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+mn-lt"/>
              </a:rPr>
              <a:t/>
            </a:r>
            <a:br>
              <a:rPr lang="es-ES" dirty="0">
                <a:latin typeface="+mn-lt"/>
              </a:rPr>
            </a:br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581" y="76200"/>
            <a:ext cx="8763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u="sng" dirty="0"/>
              <a:t>Inmunidad </a:t>
            </a:r>
            <a:r>
              <a:rPr lang="es-ES" u="sng" dirty="0" smtClean="0"/>
              <a:t>Innata</a:t>
            </a:r>
          </a:p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La mayoría de las plantas son resistentes a la mayoría de los patógenos, ya que tienen sistemas inmunes altamente eficaces. Mecanismos de defensa del huésped puede ser tan extremos como la muerte celular programada, la respuesta es de </a:t>
            </a:r>
            <a:r>
              <a:rPr lang="es-ES" dirty="0" err="1"/>
              <a:t>hipersensilidad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Todos los patógenos </a:t>
            </a:r>
            <a:r>
              <a:rPr lang="es-ES" dirty="0" err="1"/>
              <a:t>biotróficos</a:t>
            </a:r>
            <a:r>
              <a:rPr lang="es-ES" dirty="0"/>
              <a:t> deben suprimir las defensas del huésped. El sitio de alimentación debe ser inducida, sin detección de acogida o sin la inducción de las defensas del huésped</a:t>
            </a:r>
            <a:r>
              <a:rPr lang="es-ES" dirty="0" smtClean="0"/>
              <a:t>.</a:t>
            </a:r>
          </a:p>
          <a:p>
            <a:endParaRPr lang="es-ES" dirty="0">
              <a:latin typeface="Calibri" pitchFamily="34" charset="0"/>
            </a:endParaRPr>
          </a:p>
          <a:p>
            <a:r>
              <a:rPr lang="es-ES" dirty="0" smtClean="0"/>
              <a:t>Tras </a:t>
            </a:r>
            <a:r>
              <a:rPr lang="es-ES" dirty="0"/>
              <a:t>el establecimiento del sitio de alimentación por los nematodos sedentarios, que debe mantenerse durante 5 o 6 semanas, para permitir que el nematodo alcance su potencial reproductivo. 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Esa </a:t>
            </a:r>
            <a:r>
              <a:rPr lang="es-ES" dirty="0"/>
              <a:t>periodo de tiempo es mucho mayor que la requerida por muchas bacterias y hongos patógenos de plantas.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No establecer y mantener el sitio de alimentación puede impedir la reproducción y por lo tanto es catastrófico para el genotipo nematodo. 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Por </a:t>
            </a:r>
            <a:r>
              <a:rPr lang="es-ES" dirty="0"/>
              <a:t>consiguiente, existe una fuerte presión de selección sobre los nematodos para suprimir las </a:t>
            </a:r>
            <a:r>
              <a:rPr lang="es-ES" dirty="0">
                <a:latin typeface="Arial" pitchFamily="34" charset="0"/>
                <a:cs typeface="Arial" pitchFamily="34" charset="0"/>
              </a:rPr>
              <a:t>defensas del huésped.</a:t>
            </a:r>
          </a:p>
        </p:txBody>
      </p:sp>
    </p:spTree>
    <p:extLst>
      <p:ext uri="{BB962C8B-B14F-4D97-AF65-F5344CB8AC3E}">
        <p14:creationId xmlns="" xmlns:p14="http://schemas.microsoft.com/office/powerpoint/2010/main" val="3277807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0383" y="76200"/>
            <a:ext cx="8915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u="sng" dirty="0">
                <a:latin typeface="Arial" pitchFamily="34" charset="0"/>
                <a:cs typeface="Arial" pitchFamily="34" charset="0"/>
              </a:rPr>
              <a:t>Defensas de las Plantas</a:t>
            </a:r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s-ES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i="1" dirty="0" smtClean="0">
                <a:latin typeface="Arial" pitchFamily="34" charset="0"/>
                <a:cs typeface="Arial" pitchFamily="34" charset="0"/>
              </a:rPr>
              <a:t>Defensas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b="1" i="1" dirty="0" smtClean="0">
                <a:latin typeface="Arial" pitchFamily="34" charset="0"/>
                <a:cs typeface="Arial" pitchFamily="34" charset="0"/>
              </a:rPr>
              <a:t>pre-existentes - la resistencia basal</a:t>
            </a:r>
          </a:p>
          <a:p>
            <a:r>
              <a:rPr lang="es-ES" i="1" dirty="0">
                <a:latin typeface="Arial" pitchFamily="34" charset="0"/>
                <a:cs typeface="Arial" pitchFamily="34" charset="0"/>
              </a:rPr>
              <a:t/>
            </a:r>
            <a:br>
              <a:rPr lang="es-ES" i="1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>a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. </a:t>
            </a:r>
            <a:r>
              <a:rPr lang="es-ES" dirty="0">
                <a:latin typeface="Arial" pitchFamily="34" charset="0"/>
                <a:cs typeface="Arial" pitchFamily="34" charset="0"/>
              </a:rPr>
              <a:t>Estructural - cera de la cutícula, grosor de la pared, las espinas que inhiben la penetración de las células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>b. Productos químicos y otros compuestos fenólicos que inhiben o matan a los organismos invasores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dirty="0" smtClean="0">
              <a:latin typeface="+mn-lt"/>
            </a:endParaRPr>
          </a:p>
        </p:txBody>
      </p:sp>
      <p:pic>
        <p:nvPicPr>
          <p:cNvPr id="3" name="Picture 4" descr="Wys0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5640705" cy="3840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493" y="304800"/>
            <a:ext cx="8686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smtClean="0"/>
              <a:t>2. Resistencia </a:t>
            </a:r>
            <a:r>
              <a:rPr lang="es-ES" b="1" i="1" dirty="0"/>
              <a:t>sistémica </a:t>
            </a:r>
            <a:r>
              <a:rPr lang="es-ES" b="1" i="1" dirty="0" smtClean="0"/>
              <a:t>inducida</a:t>
            </a:r>
          </a:p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a. PAMP </a:t>
            </a:r>
            <a:r>
              <a:rPr lang="es-ES" dirty="0" smtClean="0"/>
              <a:t>Señales</a:t>
            </a:r>
          </a:p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Los organismos al intentar su alimentación de las células vegetales, o para invadir los tejidos vegetales, delatan su presencia con señales moleculares reconocibles en sus superficies. Estas señales se denominan “patrones moleculares asociados a patógenos” (PAMP) y son reconocidos por los receptores de reconocimiento de patrones en la superficie celular.</a:t>
            </a:r>
          </a:p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Quitinas en las paredes celulares de los hongos son </a:t>
            </a:r>
            <a:r>
              <a:rPr lang="es-ES" dirty="0" err="1"/>
              <a:t>PAMPs</a:t>
            </a:r>
            <a:r>
              <a:rPr lang="es-ES" dirty="0"/>
              <a:t> que desencadenan respuestas de inmunidad (patógeno-desencadenó la inmunidad - PTI). Las señales de PAMP de nematodos son desconocidos; la quitina no está presente en la cutícula, aunque se produce en el corion del huevo y quizás en el estilete.</a:t>
            </a:r>
          </a:p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Las plantas característicamente depositan la calosa, para fortalecer las paredes celulares en el momento de la invasión, incluyendo en el punto de inserción del estilete de los nematodos</a:t>
            </a:r>
            <a:r>
              <a:rPr lang="es-ES" dirty="0" smtClean="0"/>
              <a:t>.</a:t>
            </a:r>
          </a:p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Además, la invasión de patógenos dispara la vía de señalización de ácido </a:t>
            </a:r>
            <a:r>
              <a:rPr lang="es-ES" dirty="0" err="1"/>
              <a:t>jasmónico</a:t>
            </a:r>
            <a:r>
              <a:rPr lang="es-ES" dirty="0"/>
              <a:t> que estimula la producción y liberación de otras sustancias tóxicas.</a:t>
            </a:r>
            <a:br>
              <a:rPr lang="es-E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60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04800"/>
            <a:ext cx="8991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>
                <a:latin typeface="Arial" pitchFamily="34" charset="0"/>
                <a:cs typeface="Arial" pitchFamily="34" charset="0"/>
              </a:rPr>
              <a:t>b. DAMP Señales</a:t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Otro conjunto de señales que pueden desencadenar respuestas de PTI en las plantas, son la degradación de las células, los productos resultantes de los daños causados ​​por la invasión, los daños asociados-patrones moleculares (DAMP).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2057400"/>
            <a:ext cx="8991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>
                <a:latin typeface="Arial" pitchFamily="34" charset="0"/>
                <a:cs typeface="Arial" pitchFamily="34" charset="0"/>
              </a:rPr>
              <a:t>c. La supresión de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Efectors</a:t>
            </a:r>
            <a:r>
              <a:rPr lang="es-ES" dirty="0">
                <a:latin typeface="Arial" pitchFamily="34" charset="0"/>
                <a:cs typeface="Arial" pitchFamily="34" charset="0"/>
              </a:rPr>
              <a:t> de PTI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>La invasión de bacterias, hongos, y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nemátodos</a:t>
            </a:r>
            <a:r>
              <a:rPr lang="es-ES" dirty="0">
                <a:latin typeface="Arial" pitchFamily="34" charset="0"/>
                <a:cs typeface="Arial" pitchFamily="34" charset="0"/>
              </a:rPr>
              <a:t>, probablemente, liberan moléculas efectoras en células de plantas para suprimir PTI y hacer que la planta sea susceptible a la infección o a la invasión.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PAMP activada por PTI, la primera línea de defensa, puede implicar la producción de ácido salicílico (AS) como una señal para invocar los mecanismos de defensa.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En ese caso, de infecciones exitosas de nematodos, implica la supresión de la producción AS, la reducción de engrosamiento de las paredes celulares calosa y la supresión de las respuestas activas de oxígeno de defensa (H</a:t>
            </a:r>
            <a:r>
              <a:rPr lang="es-ES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s-ES" dirty="0">
                <a:latin typeface="Arial" pitchFamily="34" charset="0"/>
                <a:cs typeface="Arial" pitchFamily="34" charset="0"/>
              </a:rPr>
              <a:t>O</a:t>
            </a:r>
            <a:r>
              <a:rPr lang="es-ES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s-ES" dirty="0">
                <a:latin typeface="Arial" pitchFamily="34" charset="0"/>
                <a:cs typeface="Arial" pitchFamily="34" charset="0"/>
              </a:rPr>
              <a:t>,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superóxido</a:t>
            </a:r>
            <a:r>
              <a:rPr lang="es-ES" dirty="0">
                <a:latin typeface="Arial" pitchFamily="34" charset="0"/>
                <a:cs typeface="Arial" pitchFamily="34" charset="0"/>
              </a:rPr>
              <a:t>) que pueden iniciar la muerte celular programada localizada - respuesta de hipersensibilidad. </a:t>
            </a:r>
          </a:p>
          <a:p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2400" y="1028700"/>
            <a:ext cx="8839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s-ES" dirty="0">
                <a:latin typeface="Arial" pitchFamily="34" charset="0"/>
                <a:cs typeface="Arial" pitchFamily="34" charset="0"/>
              </a:rPr>
              <a:t>señalización es posiblemente interrumpida por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corismato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mutasa</a:t>
            </a:r>
            <a:r>
              <a:rPr lang="es-ES" dirty="0">
                <a:latin typeface="Arial" pitchFamily="34" charset="0"/>
                <a:cs typeface="Arial" pitchFamily="34" charset="0"/>
              </a:rPr>
              <a:t>, producida en las glándulas esofágicas.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En la vía de señalización PTI, el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corismato</a:t>
            </a:r>
            <a:r>
              <a:rPr lang="es-ES" dirty="0">
                <a:latin typeface="Arial" pitchFamily="34" charset="0"/>
                <a:cs typeface="Arial" pitchFamily="34" charset="0"/>
              </a:rPr>
              <a:t> se convierte en ácido salicílico.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 err="1">
                <a:latin typeface="Arial" pitchFamily="34" charset="0"/>
                <a:cs typeface="Arial" pitchFamily="34" charset="0"/>
              </a:rPr>
              <a:t>Corismato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mutasa</a:t>
            </a:r>
            <a:r>
              <a:rPr lang="es-ES" dirty="0">
                <a:latin typeface="Arial" pitchFamily="34" charset="0"/>
                <a:cs typeface="Arial" pitchFamily="34" charset="0"/>
              </a:rPr>
              <a:t> del nematodo reduce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corismato</a:t>
            </a:r>
            <a:r>
              <a:rPr lang="es-ES" dirty="0">
                <a:latin typeface="Arial" pitchFamily="34" charset="0"/>
                <a:cs typeface="Arial" pitchFamily="34" charset="0"/>
              </a:rPr>
              <a:t>, y por lo tanto el AS, por lo que los mecanismos de defensa no se activan.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Dicho sea de paso, como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celulasas</a:t>
            </a:r>
            <a:r>
              <a:rPr lang="es-ES" dirty="0">
                <a:latin typeface="Arial" pitchFamily="34" charset="0"/>
                <a:cs typeface="Arial" pitchFamily="34" charset="0"/>
              </a:rPr>
              <a:t>,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corismato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mutasa</a:t>
            </a:r>
            <a:r>
              <a:rPr lang="es-ES" dirty="0">
                <a:latin typeface="Arial" pitchFamily="34" charset="0"/>
                <a:cs typeface="Arial" pitchFamily="34" charset="0"/>
              </a:rPr>
              <a:t> es un ejemplo de transferencia horizontal de genes de las bacterias. Los nematodos son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metazoarios</a:t>
            </a:r>
            <a:r>
              <a:rPr lang="es-ES" dirty="0">
                <a:latin typeface="Arial" pitchFamily="34" charset="0"/>
                <a:cs typeface="Arial" pitchFamily="34" charset="0"/>
              </a:rPr>
              <a:t>, sólo con la enzima.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Un mecanismo alternativo de la supresión de PTI por nematodos, es la producción de efectores que causan la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ubiquitina</a:t>
            </a:r>
            <a:r>
              <a:rPr lang="es-ES" dirty="0">
                <a:latin typeface="Arial" pitchFamily="34" charset="0"/>
                <a:cs typeface="Arial" pitchFamily="34" charset="0"/>
              </a:rPr>
              <a:t> para unirse a proteínas vegetales y reducir así sus niveles y la eficacia en el desencadenamiento de las respuestas PTI.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6680" y="381000"/>
            <a:ext cx="8961121" cy="5672853"/>
            <a:chOff x="106680" y="468868"/>
            <a:chExt cx="8961121" cy="5672853"/>
          </a:xfrm>
        </p:grpSpPr>
        <p:pic>
          <p:nvPicPr>
            <p:cNvPr id="3074" name="Picture 2" descr="http://www.grin.com/object/external_document.243982/a22cc9ffa0fe85de091ccab5bc6aa64d_LARG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" y="1071362"/>
              <a:ext cx="8961121" cy="25100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www.sciencephoto.com/image/79518/large/C0015116-Acetobacter_Aceti_Bacteria-SP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885" y="4953000"/>
              <a:ext cx="1586956" cy="118872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1447800" y="3733800"/>
              <a:ext cx="457200" cy="1143000"/>
            </a:xfrm>
            <a:prstGeom prst="straightConnector1">
              <a:avLst/>
            </a:prstGeom>
            <a:ln w="50800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1600200" y="3581400"/>
              <a:ext cx="2590800" cy="1371600"/>
            </a:xfrm>
            <a:prstGeom prst="straightConnector1">
              <a:avLst/>
            </a:prstGeom>
            <a:ln w="50800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ight Arrow 5"/>
            <p:cNvSpPr/>
            <p:nvPr/>
          </p:nvSpPr>
          <p:spPr>
            <a:xfrm>
              <a:off x="2971800" y="4267200"/>
              <a:ext cx="4800600" cy="609600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0" y="4387334"/>
              <a:ext cx="4288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transferencia horizontal de genes </a:t>
              </a:r>
              <a:r>
                <a:rPr lang="en-US" dirty="0" smtClean="0"/>
                <a:t>- HGT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04730" y="5029200"/>
              <a:ext cx="5134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celulasa</a:t>
              </a:r>
              <a:r>
                <a:rPr lang="en-US" dirty="0" smtClean="0"/>
                <a:t> – GHF5 - la </a:t>
              </a:r>
              <a:r>
                <a:rPr lang="en-US" dirty="0" err="1" smtClean="0"/>
                <a:t>familia</a:t>
              </a:r>
              <a:r>
                <a:rPr lang="en-US" dirty="0" smtClean="0"/>
                <a:t> </a:t>
              </a:r>
              <a:r>
                <a:rPr lang="es-ES" dirty="0" err="1" smtClean="0"/>
                <a:t>glicósido</a:t>
              </a:r>
              <a:r>
                <a:rPr lang="es-ES" dirty="0" smtClean="0"/>
                <a:t> hidrolasa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14800" y="5457706"/>
              <a:ext cx="2005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/>
                <a:t>corismato</a:t>
              </a:r>
              <a:r>
                <a:rPr lang="es-ES" dirty="0"/>
                <a:t> </a:t>
              </a:r>
              <a:r>
                <a:rPr lang="es-ES" dirty="0" err="1" smtClean="0"/>
                <a:t>mutasa</a:t>
              </a:r>
              <a:endParaRPr lang="es-E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2200" y="468868"/>
              <a:ext cx="4506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la evolución del </a:t>
              </a:r>
              <a:r>
                <a:rPr lang="es-ES" dirty="0" smtClean="0"/>
                <a:t>parasitismo de las plantas</a:t>
              </a:r>
              <a:endParaRPr lang="es-ES" dirty="0">
                <a:effectLst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51588" y="3345925"/>
              <a:ext cx="15440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Rhabditoidea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43400" y="3345925"/>
              <a:ext cx="17363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Cephaloboidea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90323" y="3345925"/>
              <a:ext cx="15440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Tylenchoidea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3575" y="6096000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bacterias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750460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686</Words>
  <Application>Microsoft Office PowerPoint</Application>
  <PresentationFormat>On-screen Show (4:3)</PresentationFormat>
  <Paragraphs>118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Microsoft Photo Editor 3.0 Photo</vt:lpstr>
      <vt:lpstr> El parasitismo exitoso por nematodos parásitos de plantas  Supresión de las defensas de plantas por nematodos  Clase 7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Glosario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Successful Parasitism by Plant-parasitic Nematodes    Suppression of Plant Defenses by Nematodes </dc:title>
  <dc:creator>reviewer</dc:creator>
  <cp:lastModifiedBy>Howard Ferris</cp:lastModifiedBy>
  <cp:revision>34</cp:revision>
  <dcterms:created xsi:type="dcterms:W3CDTF">2012-08-01T22:38:54Z</dcterms:created>
  <dcterms:modified xsi:type="dcterms:W3CDTF">2012-08-28T12:40:58Z</dcterms:modified>
</cp:coreProperties>
</file>