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wmv" ContentType="video/x-ms-wmv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71" r:id="rId2"/>
    <p:sldId id="542" r:id="rId3"/>
    <p:sldId id="572" r:id="rId4"/>
    <p:sldId id="550" r:id="rId5"/>
    <p:sldId id="551" r:id="rId6"/>
    <p:sldId id="557" r:id="rId7"/>
    <p:sldId id="558" r:id="rId8"/>
    <p:sldId id="559" r:id="rId9"/>
    <p:sldId id="560" r:id="rId10"/>
    <p:sldId id="561" r:id="rId11"/>
    <p:sldId id="564" r:id="rId12"/>
    <p:sldId id="567" r:id="rId13"/>
    <p:sldId id="573" r:id="rId14"/>
    <p:sldId id="372" r:id="rId15"/>
    <p:sldId id="505" r:id="rId16"/>
    <p:sldId id="351" r:id="rId17"/>
    <p:sldId id="352" r:id="rId18"/>
    <p:sldId id="487" r:id="rId19"/>
    <p:sldId id="533" r:id="rId20"/>
    <p:sldId id="476" r:id="rId21"/>
    <p:sldId id="477" r:id="rId22"/>
    <p:sldId id="489" r:id="rId23"/>
    <p:sldId id="546" r:id="rId24"/>
    <p:sldId id="547" r:id="rId25"/>
    <p:sldId id="543" r:id="rId26"/>
    <p:sldId id="549" r:id="rId27"/>
    <p:sldId id="528" r:id="rId28"/>
    <p:sldId id="541" r:id="rId29"/>
    <p:sldId id="482" r:id="rId30"/>
    <p:sldId id="522" r:id="rId31"/>
    <p:sldId id="570" r:id="rId32"/>
    <p:sldId id="454" r:id="rId33"/>
    <p:sldId id="379" r:id="rId34"/>
    <p:sldId id="527" r:id="rId35"/>
    <p:sldId id="536" r:id="rId36"/>
    <p:sldId id="539" r:id="rId3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AE02"/>
    <a:srgbClr val="8F6021"/>
    <a:srgbClr val="FFE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7" autoAdjust="0"/>
    <p:restoredTop sz="92544" autoAdjust="0"/>
  </p:normalViewPr>
  <p:slideViewPr>
    <p:cSldViewPr>
      <p:cViewPr varScale="1">
        <p:scale>
          <a:sx n="103" d="100"/>
          <a:sy n="103" d="100"/>
        </p:scale>
        <p:origin x="131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35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E:\Costa%20Rica%20Data\Aggregate%20Data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006496062992144"/>
          <c:y val="0.13990754615880641"/>
          <c:w val="0.76803237095363053"/>
          <c:h val="0.66432135429440331"/>
        </c:manualLayout>
      </c:layout>
      <c:scatterChart>
        <c:scatterStyle val="lineMarker"/>
        <c:varyColors val="0"/>
        <c:ser>
          <c:idx val="1"/>
          <c:order val="0"/>
          <c:tx>
            <c:strRef>
              <c:f>Panamaex!$BS$1</c:f>
              <c:strCache>
                <c:ptCount val="1"/>
                <c:pt idx="0">
                  <c:v>LN(Pred/Tprey)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Panamaex!$BQ$2:$BQ$97</c:f>
              <c:numCache>
                <c:formatCode>General</c:formatCode>
                <c:ptCount val="96"/>
                <c:pt idx="0">
                  <c:v>2.8332133440562162</c:v>
                </c:pt>
                <c:pt idx="1">
                  <c:v>2.9444389791664403</c:v>
                </c:pt>
                <c:pt idx="2">
                  <c:v>3.044522437723423</c:v>
                </c:pt>
                <c:pt idx="3">
                  <c:v>3.044522437723423</c:v>
                </c:pt>
                <c:pt idx="4">
                  <c:v>3.1354942159291497</c:v>
                </c:pt>
                <c:pt idx="5">
                  <c:v>3.1780538303479458</c:v>
                </c:pt>
                <c:pt idx="6">
                  <c:v>3.1780538303479458</c:v>
                </c:pt>
                <c:pt idx="7">
                  <c:v>3.1780538303479458</c:v>
                </c:pt>
                <c:pt idx="8">
                  <c:v>3.1780538303479458</c:v>
                </c:pt>
                <c:pt idx="9">
                  <c:v>3.1780538303479458</c:v>
                </c:pt>
                <c:pt idx="10">
                  <c:v>3.2580965380214852</c:v>
                </c:pt>
                <c:pt idx="11">
                  <c:v>3.2580965380214852</c:v>
                </c:pt>
                <c:pt idx="12">
                  <c:v>3.2580965380214852</c:v>
                </c:pt>
                <c:pt idx="13">
                  <c:v>3.2580965380214852</c:v>
                </c:pt>
                <c:pt idx="14">
                  <c:v>3.2580965380214852</c:v>
                </c:pt>
                <c:pt idx="15">
                  <c:v>3.2958368660043291</c:v>
                </c:pt>
                <c:pt idx="16">
                  <c:v>3.2958368660043291</c:v>
                </c:pt>
                <c:pt idx="17">
                  <c:v>3.2958368660043291</c:v>
                </c:pt>
                <c:pt idx="18">
                  <c:v>3.2958368660043291</c:v>
                </c:pt>
                <c:pt idx="19">
                  <c:v>3.3322045101751967</c:v>
                </c:pt>
                <c:pt idx="20">
                  <c:v>3.3322045101751967</c:v>
                </c:pt>
                <c:pt idx="21">
                  <c:v>3.3322045101751967</c:v>
                </c:pt>
                <c:pt idx="22">
                  <c:v>3.3322045101751967</c:v>
                </c:pt>
                <c:pt idx="23">
                  <c:v>3.3322045101751967</c:v>
                </c:pt>
                <c:pt idx="24">
                  <c:v>3.3322045101751967</c:v>
                </c:pt>
                <c:pt idx="25">
                  <c:v>3.3672958299864741</c:v>
                </c:pt>
                <c:pt idx="26">
                  <c:v>3.3672958299864741</c:v>
                </c:pt>
                <c:pt idx="27">
                  <c:v>3.3672958299864741</c:v>
                </c:pt>
                <c:pt idx="28">
                  <c:v>3.3672958299864741</c:v>
                </c:pt>
                <c:pt idx="29">
                  <c:v>3.4011973816621612</c:v>
                </c:pt>
                <c:pt idx="30">
                  <c:v>3.4011973816621612</c:v>
                </c:pt>
                <c:pt idx="31">
                  <c:v>3.4011973816621612</c:v>
                </c:pt>
                <c:pt idx="32">
                  <c:v>3.4011973816621612</c:v>
                </c:pt>
                <c:pt idx="33">
                  <c:v>3.4011973816621612</c:v>
                </c:pt>
                <c:pt idx="34">
                  <c:v>3.4339872044851472</c:v>
                </c:pt>
                <c:pt idx="35">
                  <c:v>3.4339872044851472</c:v>
                </c:pt>
                <c:pt idx="36">
                  <c:v>3.4339872044851472</c:v>
                </c:pt>
                <c:pt idx="37">
                  <c:v>3.4657359027997265</c:v>
                </c:pt>
                <c:pt idx="38">
                  <c:v>3.4657359027997265</c:v>
                </c:pt>
                <c:pt idx="39">
                  <c:v>3.4657359027997265</c:v>
                </c:pt>
                <c:pt idx="40">
                  <c:v>3.4657359027997265</c:v>
                </c:pt>
                <c:pt idx="41">
                  <c:v>3.4657359027997265</c:v>
                </c:pt>
                <c:pt idx="42">
                  <c:v>3.4965075614664802</c:v>
                </c:pt>
                <c:pt idx="43">
                  <c:v>3.4965075614664802</c:v>
                </c:pt>
                <c:pt idx="44">
                  <c:v>3.4965075614664802</c:v>
                </c:pt>
                <c:pt idx="45">
                  <c:v>3.4965075614664802</c:v>
                </c:pt>
                <c:pt idx="46">
                  <c:v>3.4965075614664802</c:v>
                </c:pt>
                <c:pt idx="47">
                  <c:v>3.4965075614664802</c:v>
                </c:pt>
                <c:pt idx="48">
                  <c:v>3.5263605246161607</c:v>
                </c:pt>
                <c:pt idx="49">
                  <c:v>3.5553480614894135</c:v>
                </c:pt>
                <c:pt idx="50">
                  <c:v>3.5553480614894135</c:v>
                </c:pt>
                <c:pt idx="51">
                  <c:v>3.5553480614894135</c:v>
                </c:pt>
                <c:pt idx="52">
                  <c:v>3.5553480614894135</c:v>
                </c:pt>
                <c:pt idx="53">
                  <c:v>3.5835189384561099</c:v>
                </c:pt>
                <c:pt idx="54">
                  <c:v>3.5835189384561099</c:v>
                </c:pt>
                <c:pt idx="55">
                  <c:v>3.6109179126442243</c:v>
                </c:pt>
                <c:pt idx="56">
                  <c:v>3.6109179126442243</c:v>
                </c:pt>
                <c:pt idx="57">
                  <c:v>3.6375861597263892</c:v>
                </c:pt>
                <c:pt idx="58">
                  <c:v>3.6375861597263892</c:v>
                </c:pt>
                <c:pt idx="59">
                  <c:v>3.6635616461297085</c:v>
                </c:pt>
                <c:pt idx="60">
                  <c:v>3.6888794541139371</c:v>
                </c:pt>
                <c:pt idx="61">
                  <c:v>3.6888794541139371</c:v>
                </c:pt>
                <c:pt idx="62">
                  <c:v>3.7135720667043604</c:v>
                </c:pt>
                <c:pt idx="63">
                  <c:v>3.7135720667043604</c:v>
                </c:pt>
                <c:pt idx="64">
                  <c:v>3.7135720667043604</c:v>
                </c:pt>
                <c:pt idx="65">
                  <c:v>3.7135720667043604</c:v>
                </c:pt>
                <c:pt idx="66">
                  <c:v>3.7135720667043604</c:v>
                </c:pt>
                <c:pt idx="67">
                  <c:v>3.7376696182833684</c:v>
                </c:pt>
                <c:pt idx="68">
                  <c:v>3.7376696182833684</c:v>
                </c:pt>
                <c:pt idx="69">
                  <c:v>3.7376696182833684</c:v>
                </c:pt>
                <c:pt idx="70">
                  <c:v>3.7376696182833684</c:v>
                </c:pt>
                <c:pt idx="71">
                  <c:v>3.7612001156935624</c:v>
                </c:pt>
                <c:pt idx="72">
                  <c:v>3.7612001156935624</c:v>
                </c:pt>
                <c:pt idx="73">
                  <c:v>3.7612001156935624</c:v>
                </c:pt>
                <c:pt idx="74">
                  <c:v>3.7841896339182597</c:v>
                </c:pt>
                <c:pt idx="75">
                  <c:v>3.8066624897702153</c:v>
                </c:pt>
                <c:pt idx="76">
                  <c:v>3.8066624897702153</c:v>
                </c:pt>
                <c:pt idx="77">
                  <c:v>3.8066624897702153</c:v>
                </c:pt>
                <c:pt idx="78">
                  <c:v>3.8286413964890937</c:v>
                </c:pt>
                <c:pt idx="79">
                  <c:v>3.8286413964890937</c:v>
                </c:pt>
                <c:pt idx="80">
                  <c:v>3.8286413964890937</c:v>
                </c:pt>
                <c:pt idx="81">
                  <c:v>3.8501476017100584</c:v>
                </c:pt>
                <c:pt idx="82">
                  <c:v>3.9318256327243177</c:v>
                </c:pt>
                <c:pt idx="83">
                  <c:v>3.9512437185814275</c:v>
                </c:pt>
                <c:pt idx="84">
                  <c:v>4.0253516907351496</c:v>
                </c:pt>
                <c:pt idx="85">
                  <c:v>4.1271343850449655</c:v>
                </c:pt>
                <c:pt idx="86">
                  <c:v>4.1588830833596724</c:v>
                </c:pt>
                <c:pt idx="87">
                  <c:v>4.1896547420264252</c:v>
                </c:pt>
                <c:pt idx="88">
                  <c:v>4.2484952420493585</c:v>
                </c:pt>
                <c:pt idx="89">
                  <c:v>4.2766661190161939</c:v>
                </c:pt>
                <c:pt idx="90">
                  <c:v>4.2766661190161939</c:v>
                </c:pt>
                <c:pt idx="91">
                  <c:v>4.290459441148391</c:v>
                </c:pt>
                <c:pt idx="92">
                  <c:v>4.3438054218536903</c:v>
                </c:pt>
                <c:pt idx="93">
                  <c:v>4.4308167988433134</c:v>
                </c:pt>
                <c:pt idx="94">
                  <c:v>4.4308167988433134</c:v>
                </c:pt>
                <c:pt idx="95">
                  <c:v>4.5432947822701335</c:v>
                </c:pt>
              </c:numCache>
            </c:numRef>
          </c:xVal>
          <c:yVal>
            <c:numRef>
              <c:f>Panamaex!$BS$2:$BS$97</c:f>
              <c:numCache>
                <c:formatCode>General</c:formatCode>
                <c:ptCount val="96"/>
                <c:pt idx="0">
                  <c:v>-1.8666607774011728</c:v>
                </c:pt>
                <c:pt idx="1">
                  <c:v>-2.0680128458562201</c:v>
                </c:pt>
                <c:pt idx="2">
                  <c:v>-2.1594842493533752</c:v>
                </c:pt>
                <c:pt idx="3">
                  <c:v>-1.9560625205193467</c:v>
                </c:pt>
                <c:pt idx="4">
                  <c:v>-1.8777018990287797</c:v>
                </c:pt>
                <c:pt idx="5">
                  <c:v>-1.8458266904982956</c:v>
                </c:pt>
                <c:pt idx="6">
                  <c:v>-2.6390573296152167</c:v>
                </c:pt>
                <c:pt idx="7">
                  <c:v>-2.1162555148025524</c:v>
                </c:pt>
                <c:pt idx="8">
                  <c:v>-2.531426665422893</c:v>
                </c:pt>
                <c:pt idx="9">
                  <c:v>-2.2801122371420597</c:v>
                </c:pt>
                <c:pt idx="10">
                  <c:v>-2.0794415416798357</c:v>
                </c:pt>
                <c:pt idx="11">
                  <c:v>-2.7545702167371613</c:v>
                </c:pt>
                <c:pt idx="12">
                  <c:v>-2.8693183486983402</c:v>
                </c:pt>
                <c:pt idx="13">
                  <c:v>-2.2547944291576982</c:v>
                </c:pt>
                <c:pt idx="14">
                  <c:v>-2.404863942114464</c:v>
                </c:pt>
                <c:pt idx="15">
                  <c:v>-2.1594842493533752</c:v>
                </c:pt>
                <c:pt idx="16">
                  <c:v>-1.8666607774011728</c:v>
                </c:pt>
                <c:pt idx="17">
                  <c:v>-1.6582280766035589</c:v>
                </c:pt>
                <c:pt idx="18">
                  <c:v>-2.1731270257572124</c:v>
                </c:pt>
                <c:pt idx="19">
                  <c:v>-1.6441234704219905</c:v>
                </c:pt>
                <c:pt idx="20">
                  <c:v>-3.2676659890376332</c:v>
                </c:pt>
                <c:pt idx="21">
                  <c:v>-2.6703098731193631</c:v>
                </c:pt>
                <c:pt idx="22">
                  <c:v>-2.6067964673970412</c:v>
                </c:pt>
                <c:pt idx="23">
                  <c:v>-2.2755564206061267</c:v>
                </c:pt>
                <c:pt idx="24">
                  <c:v>-1.7719568419318981</c:v>
                </c:pt>
                <c:pt idx="25">
                  <c:v>-2.3321438952355567</c:v>
                </c:pt>
                <c:pt idx="26">
                  <c:v>-2.0337715048466491</c:v>
                </c:pt>
                <c:pt idx="27">
                  <c:v>-2.7080502011022212</c:v>
                </c:pt>
                <c:pt idx="28">
                  <c:v>-1.6302719993369423</c:v>
                </c:pt>
                <c:pt idx="29">
                  <c:v>-2.3116349285139637</c:v>
                </c:pt>
                <c:pt idx="30">
                  <c:v>-2.4531579514734201</c:v>
                </c:pt>
                <c:pt idx="31">
                  <c:v>-2.3125354238471441</c:v>
                </c:pt>
                <c:pt idx="32">
                  <c:v>-2.4061257719348861</c:v>
                </c:pt>
                <c:pt idx="33">
                  <c:v>-1.900240112222116</c:v>
                </c:pt>
                <c:pt idx="34">
                  <c:v>-2.2216160304603791</c:v>
                </c:pt>
                <c:pt idx="35">
                  <c:v>-2.0097616210418461</c:v>
                </c:pt>
                <c:pt idx="36">
                  <c:v>-2.6390573296152167</c:v>
                </c:pt>
                <c:pt idx="37">
                  <c:v>-2.3025850929940437</c:v>
                </c:pt>
                <c:pt idx="38">
                  <c:v>-2.0583881324820035</c:v>
                </c:pt>
                <c:pt idx="39">
                  <c:v>-2.6625878270254812</c:v>
                </c:pt>
                <c:pt idx="40">
                  <c:v>-1.7707060600302387</c:v>
                </c:pt>
                <c:pt idx="41">
                  <c:v>-1.228665416916308</c:v>
                </c:pt>
                <c:pt idx="42">
                  <c:v>-1.7190001149456415</c:v>
                </c:pt>
                <c:pt idx="43">
                  <c:v>-1.985915483669012</c:v>
                </c:pt>
                <c:pt idx="44">
                  <c:v>-2.3136349291806177</c:v>
                </c:pt>
                <c:pt idx="45">
                  <c:v>-2.8162637857424428</c:v>
                </c:pt>
                <c:pt idx="46">
                  <c:v>-1.8666607774011728</c:v>
                </c:pt>
                <c:pt idx="47">
                  <c:v>-1.1786549963416681</c:v>
                </c:pt>
                <c:pt idx="48">
                  <c:v>-2.2246235515244122</c:v>
                </c:pt>
                <c:pt idx="49">
                  <c:v>-1.9459101490553141</c:v>
                </c:pt>
                <c:pt idx="50">
                  <c:v>-1.6204877486206861</c:v>
                </c:pt>
                <c:pt idx="51">
                  <c:v>-1.7227665977410958</c:v>
                </c:pt>
                <c:pt idx="52">
                  <c:v>-1.6247053845648889</c:v>
                </c:pt>
                <c:pt idx="53">
                  <c:v>-2.0412203288596382</c:v>
                </c:pt>
                <c:pt idx="54">
                  <c:v>-2.2270775404860061</c:v>
                </c:pt>
                <c:pt idx="55">
                  <c:v>-1.8813716279177422</c:v>
                </c:pt>
                <c:pt idx="56">
                  <c:v>-2.0097616210418461</c:v>
                </c:pt>
                <c:pt idx="57">
                  <c:v>-0.99212880826565952</c:v>
                </c:pt>
                <c:pt idx="58">
                  <c:v>-1.7247487589450938</c:v>
                </c:pt>
                <c:pt idx="59">
                  <c:v>-1.7676619176489772</c:v>
                </c:pt>
                <c:pt idx="60">
                  <c:v>-1.6582280766035589</c:v>
                </c:pt>
                <c:pt idx="61">
                  <c:v>-1.2833463918674237</c:v>
                </c:pt>
                <c:pt idx="62">
                  <c:v>-2.2925347571406367</c:v>
                </c:pt>
                <c:pt idx="63">
                  <c:v>-1.7176514970743018</c:v>
                </c:pt>
                <c:pt idx="64">
                  <c:v>-1.6094379124340998</c:v>
                </c:pt>
                <c:pt idx="65">
                  <c:v>-2.3608540011180197</c:v>
                </c:pt>
                <c:pt idx="66">
                  <c:v>-2.6119063405493081</c:v>
                </c:pt>
                <c:pt idx="67">
                  <c:v>-1.425008873300581</c:v>
                </c:pt>
                <c:pt idx="68">
                  <c:v>-1.8294997972108562</c:v>
                </c:pt>
                <c:pt idx="69">
                  <c:v>-1.3437347467010938</c:v>
                </c:pt>
                <c:pt idx="70">
                  <c:v>-1.3460204619819782</c:v>
                </c:pt>
                <c:pt idx="71">
                  <c:v>-1.5881605139868418</c:v>
                </c:pt>
                <c:pt idx="72">
                  <c:v>-2.3223877202902248</c:v>
                </c:pt>
                <c:pt idx="73">
                  <c:v>-1.5328978353117741</c:v>
                </c:pt>
                <c:pt idx="74">
                  <c:v>-1.690290009063196</c:v>
                </c:pt>
                <c:pt idx="75">
                  <c:v>-1.4328143767547834</c:v>
                </c:pt>
                <c:pt idx="76">
                  <c:v>-2.3150076129926025</c:v>
                </c:pt>
                <c:pt idx="77">
                  <c:v>-1.2896675254308201</c:v>
                </c:pt>
                <c:pt idx="78">
                  <c:v>-1.2697605448639391</c:v>
                </c:pt>
                <c:pt idx="79">
                  <c:v>-1.446918982936326</c:v>
                </c:pt>
                <c:pt idx="80">
                  <c:v>-2.5455312716045246</c:v>
                </c:pt>
                <c:pt idx="81">
                  <c:v>-1.4375876555074094</c:v>
                </c:pt>
                <c:pt idx="82">
                  <c:v>-1.4008931605410433</c:v>
                </c:pt>
                <c:pt idx="83">
                  <c:v>-1.6863989535702524</c:v>
                </c:pt>
                <c:pt idx="84">
                  <c:v>-1.4060969884160699</c:v>
                </c:pt>
                <c:pt idx="85">
                  <c:v>-2.2284771208403242</c:v>
                </c:pt>
                <c:pt idx="86">
                  <c:v>-1.9715525796686801</c:v>
                </c:pt>
                <c:pt idx="87">
                  <c:v>-1.1909856087991249</c:v>
                </c:pt>
                <c:pt idx="88">
                  <c:v>-1.995100393246084</c:v>
                </c:pt>
                <c:pt idx="89">
                  <c:v>-1.8123787564307907</c:v>
                </c:pt>
                <c:pt idx="90">
                  <c:v>-0.3746934494414107</c:v>
                </c:pt>
                <c:pt idx="91">
                  <c:v>-0.96825047080486604</c:v>
                </c:pt>
                <c:pt idx="92">
                  <c:v>-1.0874389880699658</c:v>
                </c:pt>
                <c:pt idx="93">
                  <c:v>-0.86808863005629078</c:v>
                </c:pt>
                <c:pt idx="94">
                  <c:v>-0.935460647981875</c:v>
                </c:pt>
                <c:pt idx="95">
                  <c:v>-1.2074151485169089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740-41F8-9594-6A1BEE9BDB7D}"/>
            </c:ext>
          </c:extLst>
        </c:ser>
        <c:ser>
          <c:idx val="3"/>
          <c:order val="1"/>
          <c:tx>
            <c:strRef>
              <c:f>Panamaex!$BU$1</c:f>
              <c:strCache>
                <c:ptCount val="1"/>
                <c:pt idx="0">
                  <c:v>PrLnP/TP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Panamaex!$BQ$2:$BQ$97</c:f>
              <c:numCache>
                <c:formatCode>General</c:formatCode>
                <c:ptCount val="96"/>
                <c:pt idx="0">
                  <c:v>2.8332133440562162</c:v>
                </c:pt>
                <c:pt idx="1">
                  <c:v>2.9444389791664403</c:v>
                </c:pt>
                <c:pt idx="2">
                  <c:v>3.044522437723423</c:v>
                </c:pt>
                <c:pt idx="3">
                  <c:v>3.044522437723423</c:v>
                </c:pt>
                <c:pt idx="4">
                  <c:v>3.1354942159291497</c:v>
                </c:pt>
                <c:pt idx="5">
                  <c:v>3.1780538303479458</c:v>
                </c:pt>
                <c:pt idx="6">
                  <c:v>3.1780538303479458</c:v>
                </c:pt>
                <c:pt idx="7">
                  <c:v>3.1780538303479458</c:v>
                </c:pt>
                <c:pt idx="8">
                  <c:v>3.1780538303479458</c:v>
                </c:pt>
                <c:pt idx="9">
                  <c:v>3.1780538303479458</c:v>
                </c:pt>
                <c:pt idx="10">
                  <c:v>3.2580965380214852</c:v>
                </c:pt>
                <c:pt idx="11">
                  <c:v>3.2580965380214852</c:v>
                </c:pt>
                <c:pt idx="12">
                  <c:v>3.2580965380214852</c:v>
                </c:pt>
                <c:pt idx="13">
                  <c:v>3.2580965380214852</c:v>
                </c:pt>
                <c:pt idx="14">
                  <c:v>3.2580965380214852</c:v>
                </c:pt>
                <c:pt idx="15">
                  <c:v>3.2958368660043291</c:v>
                </c:pt>
                <c:pt idx="16">
                  <c:v>3.2958368660043291</c:v>
                </c:pt>
                <c:pt idx="17">
                  <c:v>3.2958368660043291</c:v>
                </c:pt>
                <c:pt idx="18">
                  <c:v>3.2958368660043291</c:v>
                </c:pt>
                <c:pt idx="19">
                  <c:v>3.3322045101751967</c:v>
                </c:pt>
                <c:pt idx="20">
                  <c:v>3.3322045101751967</c:v>
                </c:pt>
                <c:pt idx="21">
                  <c:v>3.3322045101751967</c:v>
                </c:pt>
                <c:pt idx="22">
                  <c:v>3.3322045101751967</c:v>
                </c:pt>
                <c:pt idx="23">
                  <c:v>3.3322045101751967</c:v>
                </c:pt>
                <c:pt idx="24">
                  <c:v>3.3322045101751967</c:v>
                </c:pt>
                <c:pt idx="25">
                  <c:v>3.3672958299864741</c:v>
                </c:pt>
                <c:pt idx="26">
                  <c:v>3.3672958299864741</c:v>
                </c:pt>
                <c:pt idx="27">
                  <c:v>3.3672958299864741</c:v>
                </c:pt>
                <c:pt idx="28">
                  <c:v>3.3672958299864741</c:v>
                </c:pt>
                <c:pt idx="29">
                  <c:v>3.4011973816621612</c:v>
                </c:pt>
                <c:pt idx="30">
                  <c:v>3.4011973816621612</c:v>
                </c:pt>
                <c:pt idx="31">
                  <c:v>3.4011973816621612</c:v>
                </c:pt>
                <c:pt idx="32">
                  <c:v>3.4011973816621612</c:v>
                </c:pt>
                <c:pt idx="33">
                  <c:v>3.4011973816621612</c:v>
                </c:pt>
                <c:pt idx="34">
                  <c:v>3.4339872044851472</c:v>
                </c:pt>
                <c:pt idx="35">
                  <c:v>3.4339872044851472</c:v>
                </c:pt>
                <c:pt idx="36">
                  <c:v>3.4339872044851472</c:v>
                </c:pt>
                <c:pt idx="37">
                  <c:v>3.4657359027997265</c:v>
                </c:pt>
                <c:pt idx="38">
                  <c:v>3.4657359027997265</c:v>
                </c:pt>
                <c:pt idx="39">
                  <c:v>3.4657359027997265</c:v>
                </c:pt>
                <c:pt idx="40">
                  <c:v>3.4657359027997265</c:v>
                </c:pt>
                <c:pt idx="41">
                  <c:v>3.4657359027997265</c:v>
                </c:pt>
                <c:pt idx="42">
                  <c:v>3.4965075614664802</c:v>
                </c:pt>
                <c:pt idx="43">
                  <c:v>3.4965075614664802</c:v>
                </c:pt>
                <c:pt idx="44">
                  <c:v>3.4965075614664802</c:v>
                </c:pt>
                <c:pt idx="45">
                  <c:v>3.4965075614664802</c:v>
                </c:pt>
                <c:pt idx="46">
                  <c:v>3.4965075614664802</c:v>
                </c:pt>
                <c:pt idx="47">
                  <c:v>3.4965075614664802</c:v>
                </c:pt>
                <c:pt idx="48">
                  <c:v>3.5263605246161607</c:v>
                </c:pt>
                <c:pt idx="49">
                  <c:v>3.5553480614894135</c:v>
                </c:pt>
                <c:pt idx="50">
                  <c:v>3.5553480614894135</c:v>
                </c:pt>
                <c:pt idx="51">
                  <c:v>3.5553480614894135</c:v>
                </c:pt>
                <c:pt idx="52">
                  <c:v>3.5553480614894135</c:v>
                </c:pt>
                <c:pt idx="53">
                  <c:v>3.5835189384561099</c:v>
                </c:pt>
                <c:pt idx="54">
                  <c:v>3.5835189384561099</c:v>
                </c:pt>
                <c:pt idx="55">
                  <c:v>3.6109179126442243</c:v>
                </c:pt>
                <c:pt idx="56">
                  <c:v>3.6109179126442243</c:v>
                </c:pt>
                <c:pt idx="57">
                  <c:v>3.6375861597263892</c:v>
                </c:pt>
                <c:pt idx="58">
                  <c:v>3.6375861597263892</c:v>
                </c:pt>
                <c:pt idx="59">
                  <c:v>3.6635616461297085</c:v>
                </c:pt>
                <c:pt idx="60">
                  <c:v>3.6888794541139371</c:v>
                </c:pt>
                <c:pt idx="61">
                  <c:v>3.6888794541139371</c:v>
                </c:pt>
                <c:pt idx="62">
                  <c:v>3.7135720667043604</c:v>
                </c:pt>
                <c:pt idx="63">
                  <c:v>3.7135720667043604</c:v>
                </c:pt>
                <c:pt idx="64">
                  <c:v>3.7135720667043604</c:v>
                </c:pt>
                <c:pt idx="65">
                  <c:v>3.7135720667043604</c:v>
                </c:pt>
                <c:pt idx="66">
                  <c:v>3.7135720667043604</c:v>
                </c:pt>
                <c:pt idx="67">
                  <c:v>3.7376696182833684</c:v>
                </c:pt>
                <c:pt idx="68">
                  <c:v>3.7376696182833684</c:v>
                </c:pt>
                <c:pt idx="69">
                  <c:v>3.7376696182833684</c:v>
                </c:pt>
                <c:pt idx="70">
                  <c:v>3.7376696182833684</c:v>
                </c:pt>
                <c:pt idx="71">
                  <c:v>3.7612001156935624</c:v>
                </c:pt>
                <c:pt idx="72">
                  <c:v>3.7612001156935624</c:v>
                </c:pt>
                <c:pt idx="73">
                  <c:v>3.7612001156935624</c:v>
                </c:pt>
                <c:pt idx="74">
                  <c:v>3.7841896339182597</c:v>
                </c:pt>
                <c:pt idx="75">
                  <c:v>3.8066624897702153</c:v>
                </c:pt>
                <c:pt idx="76">
                  <c:v>3.8066624897702153</c:v>
                </c:pt>
                <c:pt idx="77">
                  <c:v>3.8066624897702153</c:v>
                </c:pt>
                <c:pt idx="78">
                  <c:v>3.8286413964890937</c:v>
                </c:pt>
                <c:pt idx="79">
                  <c:v>3.8286413964890937</c:v>
                </c:pt>
                <c:pt idx="80">
                  <c:v>3.8286413964890937</c:v>
                </c:pt>
                <c:pt idx="81">
                  <c:v>3.8501476017100584</c:v>
                </c:pt>
                <c:pt idx="82">
                  <c:v>3.9318256327243177</c:v>
                </c:pt>
                <c:pt idx="83">
                  <c:v>3.9512437185814275</c:v>
                </c:pt>
                <c:pt idx="84">
                  <c:v>4.0253516907351496</c:v>
                </c:pt>
                <c:pt idx="85">
                  <c:v>4.1271343850449655</c:v>
                </c:pt>
                <c:pt idx="86">
                  <c:v>4.1588830833596724</c:v>
                </c:pt>
                <c:pt idx="87">
                  <c:v>4.1896547420264252</c:v>
                </c:pt>
                <c:pt idx="88">
                  <c:v>4.2484952420493585</c:v>
                </c:pt>
                <c:pt idx="89">
                  <c:v>4.2766661190161939</c:v>
                </c:pt>
                <c:pt idx="90">
                  <c:v>4.2766661190161939</c:v>
                </c:pt>
                <c:pt idx="91">
                  <c:v>4.290459441148391</c:v>
                </c:pt>
                <c:pt idx="92">
                  <c:v>4.3438054218536903</c:v>
                </c:pt>
                <c:pt idx="93">
                  <c:v>4.4308167988433134</c:v>
                </c:pt>
                <c:pt idx="94">
                  <c:v>4.4308167988433134</c:v>
                </c:pt>
                <c:pt idx="95">
                  <c:v>4.5432947822701335</c:v>
                </c:pt>
              </c:numCache>
            </c:numRef>
          </c:xVal>
          <c:yVal>
            <c:numRef>
              <c:f>Panamaex!$BU$2:$BU$97</c:f>
              <c:numCache>
                <c:formatCode>General</c:formatCode>
                <c:ptCount val="96"/>
                <c:pt idx="0">
                  <c:v>-2.5594080557433627</c:v>
                </c:pt>
                <c:pt idx="1">
                  <c:v>-2.4645988294925281</c:v>
                </c:pt>
                <c:pt idx="2">
                  <c:v>-2.3792872441112278</c:v>
                </c:pt>
                <c:pt idx="3">
                  <c:v>-2.3792872441112278</c:v>
                </c:pt>
                <c:pt idx="4">
                  <c:v>-2.3017424956024777</c:v>
                </c:pt>
                <c:pt idx="5">
                  <c:v>-2.2654644909088577</c:v>
                </c:pt>
                <c:pt idx="6">
                  <c:v>-2.2654644909088577</c:v>
                </c:pt>
                <c:pt idx="7">
                  <c:v>-2.2654644909088577</c:v>
                </c:pt>
                <c:pt idx="8">
                  <c:v>-2.2654644909088577</c:v>
                </c:pt>
                <c:pt idx="9">
                  <c:v>-2.2654644909088577</c:v>
                </c:pt>
                <c:pt idx="10">
                  <c:v>-2.1972357307491235</c:v>
                </c:pt>
                <c:pt idx="11">
                  <c:v>-2.1972357307491235</c:v>
                </c:pt>
                <c:pt idx="12">
                  <c:v>-2.1972357307491235</c:v>
                </c:pt>
                <c:pt idx="13">
                  <c:v>-2.1972357307491235</c:v>
                </c:pt>
                <c:pt idx="14">
                  <c:v>-2.1972357307491235</c:v>
                </c:pt>
                <c:pt idx="15">
                  <c:v>-2.1650657072562431</c:v>
                </c:pt>
                <c:pt idx="16">
                  <c:v>-2.1650657072562431</c:v>
                </c:pt>
                <c:pt idx="17">
                  <c:v>-2.1650657072562431</c:v>
                </c:pt>
                <c:pt idx="18">
                  <c:v>-2.1650657072562431</c:v>
                </c:pt>
                <c:pt idx="19">
                  <c:v>-2.134065765552251</c:v>
                </c:pt>
                <c:pt idx="20">
                  <c:v>-2.134065765552251</c:v>
                </c:pt>
                <c:pt idx="21">
                  <c:v>-2.134065765552251</c:v>
                </c:pt>
                <c:pt idx="22">
                  <c:v>-2.134065765552251</c:v>
                </c:pt>
                <c:pt idx="23">
                  <c:v>-2.134065765552251</c:v>
                </c:pt>
                <c:pt idx="24">
                  <c:v>-2.134065765552251</c:v>
                </c:pt>
                <c:pt idx="25">
                  <c:v>-2.1041537684112832</c:v>
                </c:pt>
                <c:pt idx="26">
                  <c:v>-2.1041537684112832</c:v>
                </c:pt>
                <c:pt idx="27">
                  <c:v>-2.1041537684112832</c:v>
                </c:pt>
                <c:pt idx="28">
                  <c:v>-2.1041537684112832</c:v>
                </c:pt>
                <c:pt idx="29">
                  <c:v>-2.0752559349225908</c:v>
                </c:pt>
                <c:pt idx="30">
                  <c:v>-2.0752559349225908</c:v>
                </c:pt>
                <c:pt idx="31">
                  <c:v>-2.0752559349225908</c:v>
                </c:pt>
                <c:pt idx="32">
                  <c:v>-2.0752559349225908</c:v>
                </c:pt>
                <c:pt idx="33">
                  <c:v>-2.0752559349225908</c:v>
                </c:pt>
                <c:pt idx="34">
                  <c:v>-2.0473057440546212</c:v>
                </c:pt>
                <c:pt idx="35">
                  <c:v>-2.0473057440546212</c:v>
                </c:pt>
                <c:pt idx="36">
                  <c:v>-2.0473057440546212</c:v>
                </c:pt>
                <c:pt idx="37">
                  <c:v>-2.0202430123498827</c:v>
                </c:pt>
                <c:pt idx="38">
                  <c:v>-2.0202430123498827</c:v>
                </c:pt>
                <c:pt idx="39">
                  <c:v>-2.0202430123498827</c:v>
                </c:pt>
                <c:pt idx="40">
                  <c:v>-2.0202430123498827</c:v>
                </c:pt>
                <c:pt idx="41">
                  <c:v>-2.0202430123498827</c:v>
                </c:pt>
                <c:pt idx="42">
                  <c:v>-1.9940131135881711</c:v>
                </c:pt>
                <c:pt idx="43">
                  <c:v>-1.9940131135881711</c:v>
                </c:pt>
                <c:pt idx="44">
                  <c:v>-1.9940131135881711</c:v>
                </c:pt>
                <c:pt idx="45">
                  <c:v>-1.9940131135881711</c:v>
                </c:pt>
                <c:pt idx="46">
                  <c:v>-1.9940131135881711</c:v>
                </c:pt>
                <c:pt idx="47">
                  <c:v>-1.9940131135881711</c:v>
                </c:pt>
                <c:pt idx="48">
                  <c:v>-1.9685663149727921</c:v>
                </c:pt>
                <c:pt idx="49">
                  <c:v>-1.9438572095660605</c:v>
                </c:pt>
                <c:pt idx="50">
                  <c:v>-1.9438572095660605</c:v>
                </c:pt>
                <c:pt idx="51">
                  <c:v>-1.9438572095660605</c:v>
                </c:pt>
                <c:pt idx="52">
                  <c:v>-1.9438572095660605</c:v>
                </c:pt>
                <c:pt idx="53">
                  <c:v>-1.9198442286972492</c:v>
                </c:pt>
                <c:pt idx="54">
                  <c:v>-1.9198442286972492</c:v>
                </c:pt>
                <c:pt idx="55">
                  <c:v>-1.8964892211914341</c:v>
                </c:pt>
                <c:pt idx="56">
                  <c:v>-1.8964892211914341</c:v>
                </c:pt>
                <c:pt idx="57">
                  <c:v>-1.8737570887219561</c:v>
                </c:pt>
                <c:pt idx="58">
                  <c:v>-1.8737570887219561</c:v>
                </c:pt>
                <c:pt idx="59">
                  <c:v>-1.8516154685375301</c:v>
                </c:pt>
                <c:pt idx="60">
                  <c:v>-1.8300344563636799</c:v>
                </c:pt>
                <c:pt idx="61">
                  <c:v>-1.8300344563636799</c:v>
                </c:pt>
                <c:pt idx="62">
                  <c:v>-1.8089863635253267</c:v>
                </c:pt>
                <c:pt idx="63">
                  <c:v>-1.8089863635253267</c:v>
                </c:pt>
                <c:pt idx="64">
                  <c:v>-1.8089863635253267</c:v>
                </c:pt>
                <c:pt idx="65">
                  <c:v>-1.8089863635253267</c:v>
                </c:pt>
                <c:pt idx="66">
                  <c:v>-1.8089863635253267</c:v>
                </c:pt>
                <c:pt idx="67">
                  <c:v>-1.7884455033406801</c:v>
                </c:pt>
                <c:pt idx="68">
                  <c:v>-1.7884455033406801</c:v>
                </c:pt>
                <c:pt idx="69">
                  <c:v>-1.7884455033406801</c:v>
                </c:pt>
                <c:pt idx="70">
                  <c:v>-1.7884455033406801</c:v>
                </c:pt>
                <c:pt idx="71">
                  <c:v>-1.768388002652572</c:v>
                </c:pt>
                <c:pt idx="72">
                  <c:v>-1.768388002652572</c:v>
                </c:pt>
                <c:pt idx="73">
                  <c:v>-1.768388002652572</c:v>
                </c:pt>
                <c:pt idx="74">
                  <c:v>-1.7487916350291441</c:v>
                </c:pt>
                <c:pt idx="75">
                  <c:v>-1.7296356727110618</c:v>
                </c:pt>
                <c:pt idx="76">
                  <c:v>-1.7296356727110618</c:v>
                </c:pt>
                <c:pt idx="77">
                  <c:v>-1.7296356727110618</c:v>
                </c:pt>
                <c:pt idx="78">
                  <c:v>-1.7109007548319251</c:v>
                </c:pt>
                <c:pt idx="79">
                  <c:v>-1.7109007548319251</c:v>
                </c:pt>
                <c:pt idx="80">
                  <c:v>-1.7109007548319251</c:v>
                </c:pt>
                <c:pt idx="81">
                  <c:v>-1.6925687698127507</c:v>
                </c:pt>
                <c:pt idx="82">
                  <c:v>-1.6229460527611974</c:v>
                </c:pt>
                <c:pt idx="83">
                  <c:v>-1.6063939899785766</c:v>
                </c:pt>
                <c:pt idx="84">
                  <c:v>-1.5432240247816784</c:v>
                </c:pt>
                <c:pt idx="85">
                  <c:v>-1.4564640032840181</c:v>
                </c:pt>
                <c:pt idx="86">
                  <c:v>-1.4294012715792812</c:v>
                </c:pt>
                <c:pt idx="87">
                  <c:v>-1.4031713728175559</c:v>
                </c:pt>
                <c:pt idx="88">
                  <c:v>-1.3530154687954761</c:v>
                </c:pt>
                <c:pt idx="89">
                  <c:v>-1.3290024879266933</c:v>
                </c:pt>
                <c:pt idx="90">
                  <c:v>-1.3290024879266933</c:v>
                </c:pt>
                <c:pt idx="91">
                  <c:v>-1.3172449987696278</c:v>
                </c:pt>
                <c:pt idx="92">
                  <c:v>-1.2717726474609461</c:v>
                </c:pt>
                <c:pt idx="93">
                  <c:v>-1.1976037625700839</c:v>
                </c:pt>
                <c:pt idx="94">
                  <c:v>-1.1976037625700839</c:v>
                </c:pt>
                <c:pt idx="95">
                  <c:v>-1.1017270290421433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740-41F8-9594-6A1BEE9BD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355344"/>
        <c:axId val="175355736"/>
      </c:scatterChart>
      <c:valAx>
        <c:axId val="175355344"/>
        <c:scaling>
          <c:orientation val="minMax"/>
          <c:max val="4.5999999999999996"/>
          <c:min val="2.8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Ln Amplifiable Prey Abundance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75355736"/>
        <c:crossesAt val="-3.5"/>
        <c:crossBetween val="midCat"/>
      </c:valAx>
      <c:valAx>
        <c:axId val="175355736"/>
        <c:scaling>
          <c:orientation val="minMax"/>
          <c:max val="0"/>
          <c:min val="-3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Ln Predator-Target Prey Ratio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75355344"/>
        <c:crossesAt val="2.8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0.01173</cdr:x>
      <cdr:y>0.03245</cdr:y>
    </cdr:from>
    <cdr:to>
      <cdr:x>1</cdr:x>
      <cdr:y>0.74653</cdr:y>
    </cdr:to>
    <cdr:grpSp>
      <cdr:nvGrpSpPr>
        <cdr:cNvPr id="45" name="Group 4"/>
        <cdr:cNvGrpSpPr>
          <a:grpSpLocks xmlns:a="http://schemas.openxmlformats.org/drawingml/2006/main"/>
        </cdr:cNvGrpSpPr>
      </cdr:nvGrpSpPr>
      <cdr:grpSpPr bwMode="auto">
        <a:xfrm xmlns:a="http://schemas.openxmlformats.org/drawingml/2006/main">
          <a:off x="53630" y="89326"/>
          <a:ext cx="4518370" cy="1965666"/>
          <a:chOff x="9510" y="19104"/>
          <a:chExt cx="4524405" cy="1949761"/>
        </a:xfrm>
      </cdr:grpSpPr>
    </cdr:grpSp>
  </cdr:relSizeAnchor>
  <cdr:relSizeAnchor xmlns:cdr="http://schemas.openxmlformats.org/drawingml/2006/chartDrawing">
    <cdr:from>
      <cdr:x>0.01173</cdr:x>
      <cdr:y>0.03953</cdr:y>
    </cdr:from>
    <cdr:to>
      <cdr:x>0.97298</cdr:x>
      <cdr:y>0.77541</cdr:y>
    </cdr:to>
    <cdr:grpSp>
      <cdr:nvGrpSpPr>
        <cdr:cNvPr id="1270786" name="Group 4"/>
        <cdr:cNvGrpSpPr>
          <a:grpSpLocks xmlns:a="http://schemas.openxmlformats.org/drawingml/2006/main"/>
        </cdr:cNvGrpSpPr>
      </cdr:nvGrpSpPr>
      <cdr:grpSpPr bwMode="auto">
        <a:xfrm xmlns:a="http://schemas.openxmlformats.org/drawingml/2006/main">
          <a:off x="53630" y="108815"/>
          <a:ext cx="4394835" cy="2025675"/>
          <a:chOff x="9510" y="-118293"/>
          <a:chExt cx="4400720" cy="2087158"/>
        </a:xfrm>
      </cdr:grpSpPr>
      <cdr:sp macro="" textlink="">
        <cdr:nvSpPr>
          <cdr:cNvPr id="2" name="TextBox 1"/>
          <cdr:cNvSpPr txBox="1"/>
        </cdr:nvSpPr>
        <cdr:spPr>
          <a:xfrm xmlns:a="http://schemas.openxmlformats.org/drawingml/2006/main">
            <a:off x="2019440" y="1615195"/>
            <a:ext cx="2390790" cy="35367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/>
          <a:p xmlns:a="http://schemas.openxmlformats.org/drawingml/2006/main">
            <a:r>
              <a:rPr lang="en-US" sz="1200" b="1"/>
              <a:t>y=-4.97+0.852 x; R</a:t>
            </a:r>
            <a:r>
              <a:rPr lang="en-US" sz="1200" b="1" baseline="30000"/>
              <a:t>2</a:t>
            </a:r>
            <a:r>
              <a:rPr lang="en-US" sz="1200" b="1"/>
              <a:t>=0.33; p&lt;0.0001</a:t>
            </a:r>
          </a:p>
        </cdr:txBody>
      </cdr:sp>
      <cdr:sp macro="" textlink="">
        <cdr:nvSpPr>
          <cdr:cNvPr id="3" name="TextBox 2"/>
          <cdr:cNvSpPr txBox="1"/>
        </cdr:nvSpPr>
        <cdr:spPr>
          <a:xfrm xmlns:a="http://schemas.openxmlformats.org/drawingml/2006/main">
            <a:off x="9510" y="-118293"/>
            <a:ext cx="285750" cy="286751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/>
          <a:p xmlns:a="http://schemas.openxmlformats.org/drawingml/2006/main">
            <a:r>
              <a:rPr lang="en-US" sz="1400" b="1" dirty="0" smtClean="0"/>
              <a:t>B</a:t>
            </a:r>
            <a:endParaRPr lang="en-US" sz="1400" b="1" dirty="0"/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3F30B-3643-4665-A641-436064EC82C1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27BCC-545C-4A54-B780-4E03610B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1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B697407-CF77-450E-B381-5AB192346A22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BA06D13-6BF6-44C3-8BE8-4C50FAB08A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5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06D13-6BF6-44C3-8BE8-4C50FAB08A8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20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The soil provides habitat for myriad organisms of different type, size, and physiological activity. Their activities, which</a:t>
            </a:r>
          </a:p>
          <a:p>
            <a:r>
              <a:rPr lang="en-US" sz="1300" dirty="0"/>
              <a:t>are integral to the ecosystem functions of a healthy soil, include the decomposition of organic materials, sequestration</a:t>
            </a:r>
          </a:p>
          <a:p>
            <a:r>
              <a:rPr lang="en-US" sz="1300" dirty="0"/>
              <a:t>and mineralization of nutrients, facilitation of access of organisms to new resources, improvement of soil structure for</a:t>
            </a:r>
          </a:p>
          <a:p>
            <a:r>
              <a:rPr lang="en-US" sz="1300" dirty="0"/>
              <a:t>percolation and penetration, biodegradation of contaminants, and regulation and suppression of opportunistic pest</a:t>
            </a:r>
          </a:p>
          <a:p>
            <a:r>
              <a:rPr lang="en-US" sz="1300" dirty="0"/>
              <a:t>species. In many cases, the productivity of managed systems has been developed through manipulation of the chemical</a:t>
            </a:r>
          </a:p>
          <a:p>
            <a:r>
              <a:rPr lang="en-US" sz="1300" dirty="0"/>
              <a:t>and physical components of the soil, with consideration of the biological component mainly focused on those species</a:t>
            </a:r>
          </a:p>
          <a:p>
            <a:r>
              <a:rPr lang="en-US" sz="1300" dirty="0"/>
              <a:t>that are detrimental to productivity. Often that focus has resulted in soils which support high crop productivity but which</a:t>
            </a:r>
          </a:p>
          <a:p>
            <a:r>
              <a:rPr lang="en-US" sz="1300" dirty="0"/>
              <a:t>are quite unhealthy from the standpoint of their ecological functions; their productivity requires a continuous or frequent</a:t>
            </a:r>
          </a:p>
          <a:p>
            <a:r>
              <a:rPr lang="en-US" sz="1300" dirty="0"/>
              <a:t>input, which may be environmentally and economically unsustainable. Once a desired ecosystem function is not</a:t>
            </a:r>
          </a:p>
          <a:p>
            <a:r>
              <a:rPr lang="en-US" sz="1300" dirty="0"/>
              <a:t>performed by any of the contributing species, the soil is no longer healthy relative to that function. Biodiversity provides</a:t>
            </a:r>
          </a:p>
          <a:p>
            <a:r>
              <a:rPr lang="en-US" sz="1300" dirty="0"/>
              <a:t>a greater range of organism types and adaptations contributing to each ecosystem function and consequently increases</a:t>
            </a:r>
          </a:p>
          <a:p>
            <a:r>
              <a:rPr lang="en-US" sz="1300" dirty="0"/>
              <a:t>the range of conditions in which the function is performed, the magnitude of the function and the health of the soil. The</a:t>
            </a:r>
          </a:p>
          <a:p>
            <a:r>
              <a:rPr lang="en-US" sz="1300" dirty="0"/>
              <a:t>challenge in soil management is to promote and maintain the beneficial functions of the soil biota. Nematodes are</a:t>
            </a:r>
          </a:p>
          <a:p>
            <a:r>
              <a:rPr lang="en-US" sz="1300" dirty="0"/>
              <a:t>convenient </a:t>
            </a:r>
            <a:r>
              <a:rPr lang="en-US" sz="1300" dirty="0" err="1"/>
              <a:t>bioindicators</a:t>
            </a:r>
            <a:r>
              <a:rPr lang="en-US" sz="1300" dirty="0"/>
              <a:t> of soil condition; they contribute directly to ecosystem services and are indicators of the</a:t>
            </a:r>
          </a:p>
          <a:p>
            <a:r>
              <a:rPr lang="en-US" sz="1300" dirty="0"/>
              <a:t>presence and activities of other organisms. As representatives of the resident biota, nematode assemblages indicate</a:t>
            </a:r>
          </a:p>
          <a:p>
            <a:r>
              <a:rPr lang="en-US" sz="1300" dirty="0"/>
              <a:t>three attributes of the biological component of the soil: the nature of ecosystem services available, the magnitude of</a:t>
            </a:r>
          </a:p>
          <a:p>
            <a:r>
              <a:rPr lang="en-US" sz="1300" dirty="0"/>
              <a:t>those services, and the complementarity of services across time, space and microhabitat. Current and anticipated</a:t>
            </a:r>
          </a:p>
          <a:p>
            <a:r>
              <a:rPr lang="en-US" sz="1300" dirty="0"/>
              <a:t>advances in molecular techniques for determination of nematode abundance, diversity and function will facilitate</a:t>
            </a:r>
          </a:p>
          <a:p>
            <a:r>
              <a:rPr lang="en-US" sz="1300" dirty="0"/>
              <a:t>application of </a:t>
            </a:r>
            <a:r>
              <a:rPr lang="en-US" sz="1300" dirty="0" err="1"/>
              <a:t>bioindicator</a:t>
            </a:r>
            <a:r>
              <a:rPr lang="en-US" sz="1300" dirty="0"/>
              <a:t>-based measures of soil health.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06D13-6BF6-44C3-8BE8-4C50FAB08A8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720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B38A5C4D-6D0C-45E5-A6A6-2B50C8A7A8D5}" type="slidenum">
              <a:rPr lang="en-US" sz="1300"/>
              <a:pPr algn="r"/>
              <a:t>21</a:t>
            </a:fld>
            <a:endParaRPr lang="en-US" sz="13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9063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06D13-6BF6-44C3-8BE8-4C50FAB08A8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45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06D13-6BF6-44C3-8BE8-4C50FAB08A8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07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06D13-6BF6-44C3-8BE8-4C50FAB08A8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202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F9034-F3C2-49F1-9C7E-8B97FEFB80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14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F9034-F3C2-49F1-9C7E-8B97FEFB80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06D13-6BF6-44C3-8BE8-4C50FAB08A8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216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71B6-9566-4688-90A8-D7BAB4632D03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E98-EF92-4315-8AF5-65181C026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2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71B6-9566-4688-90A8-D7BAB4632D03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E98-EF92-4315-8AF5-65181C026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71B6-9566-4688-90A8-D7BAB4632D03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E98-EF92-4315-8AF5-65181C026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7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71B6-9566-4688-90A8-D7BAB4632D03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E98-EF92-4315-8AF5-65181C026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24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71B6-9566-4688-90A8-D7BAB4632D03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E98-EF92-4315-8AF5-65181C026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1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71B6-9566-4688-90A8-D7BAB4632D03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E98-EF92-4315-8AF5-65181C026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5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71B6-9566-4688-90A8-D7BAB4632D03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E98-EF92-4315-8AF5-65181C026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82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71B6-9566-4688-90A8-D7BAB4632D03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E98-EF92-4315-8AF5-65181C026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118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71B6-9566-4688-90A8-D7BAB4632D03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E98-EF92-4315-8AF5-65181C026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5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71B6-9566-4688-90A8-D7BAB4632D03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E98-EF92-4315-8AF5-65181C026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210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71B6-9566-4688-90A8-D7BAB4632D03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E98-EF92-4315-8AF5-65181C026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81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971B6-9566-4688-90A8-D7BAB4632D03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04E98-EF92-4315-8AF5-65181C026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46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26" Type="http://schemas.openxmlformats.org/officeDocument/2006/relationships/image" Target="../media/image65.jpeg"/><Relationship Id="rId3" Type="http://schemas.openxmlformats.org/officeDocument/2006/relationships/image" Target="../media/image45.jpeg"/><Relationship Id="rId21" Type="http://schemas.openxmlformats.org/officeDocument/2006/relationships/image" Target="../media/image60.jpeg"/><Relationship Id="rId7" Type="http://schemas.openxmlformats.org/officeDocument/2006/relationships/hyperlink" Target="http://www.news.wisc.edu/newsphotos/images/Petri_dish96_10.jpg" TargetMode="External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5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jpeg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hyperlink" Target="http://www.flickr.com/photos/microcosmo/3970610639/in/gallery-59690065@N08-72157626091212640/" TargetMode="External"/><Relationship Id="rId24" Type="http://schemas.openxmlformats.org/officeDocument/2006/relationships/image" Target="../media/image63.jpeg"/><Relationship Id="rId5" Type="http://schemas.openxmlformats.org/officeDocument/2006/relationships/image" Target="../media/image47.jpeg"/><Relationship Id="rId15" Type="http://schemas.openxmlformats.org/officeDocument/2006/relationships/image" Target="../media/image54.jpeg"/><Relationship Id="rId23" Type="http://schemas.openxmlformats.org/officeDocument/2006/relationships/image" Target="../media/image62.jpeg"/><Relationship Id="rId28" Type="http://schemas.openxmlformats.org/officeDocument/2006/relationships/image" Target="../media/image67.jpg"/><Relationship Id="rId10" Type="http://schemas.openxmlformats.org/officeDocument/2006/relationships/image" Target="../media/image50.jpeg"/><Relationship Id="rId19" Type="http://schemas.openxmlformats.org/officeDocument/2006/relationships/image" Target="../media/image58.jpeg"/><Relationship Id="rId4" Type="http://schemas.openxmlformats.org/officeDocument/2006/relationships/image" Target="../media/image46.jpeg"/><Relationship Id="rId9" Type="http://schemas.openxmlformats.org/officeDocument/2006/relationships/hyperlink" Target="http://www.flickr.com/photos/microagua/3147721449/in/gallery-59690065@N08-72157626091212640/" TargetMode="External"/><Relationship Id="rId14" Type="http://schemas.openxmlformats.org/officeDocument/2006/relationships/image" Target="../media/image53.jpeg"/><Relationship Id="rId22" Type="http://schemas.openxmlformats.org/officeDocument/2006/relationships/image" Target="../media/image61.jpeg"/><Relationship Id="rId27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wmv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26" Type="http://schemas.openxmlformats.org/officeDocument/2006/relationships/image" Target="../media/image16.png"/><Relationship Id="rId3" Type="http://schemas.microsoft.com/office/2007/relationships/media" Target="../media/media3.mp4"/><Relationship Id="rId21" Type="http://schemas.openxmlformats.org/officeDocument/2006/relationships/image" Target="../media/image11.jpeg"/><Relationship Id="rId7" Type="http://schemas.microsoft.com/office/2007/relationships/media" Target="../media/media5.wmv"/><Relationship Id="rId12" Type="http://schemas.openxmlformats.org/officeDocument/2006/relationships/image" Target="../media/image3.png"/><Relationship Id="rId17" Type="http://schemas.openxmlformats.org/officeDocument/2006/relationships/image" Target="../media/image8.jpeg"/><Relationship Id="rId25" Type="http://schemas.openxmlformats.org/officeDocument/2006/relationships/image" Target="../media/image15.png"/><Relationship Id="rId2" Type="http://schemas.openxmlformats.org/officeDocument/2006/relationships/video" Target="../media/media2.wmv"/><Relationship Id="rId16" Type="http://schemas.openxmlformats.org/officeDocument/2006/relationships/image" Target="../media/image7.png"/><Relationship Id="rId20" Type="http://schemas.openxmlformats.org/officeDocument/2006/relationships/image" Target="../media/image10.jpeg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2.jpeg"/><Relationship Id="rId24" Type="http://schemas.openxmlformats.org/officeDocument/2006/relationships/image" Target="../media/image14.png"/><Relationship Id="rId5" Type="http://schemas.microsoft.com/office/2007/relationships/media" Target="../media/media4.WMV"/><Relationship Id="rId15" Type="http://schemas.openxmlformats.org/officeDocument/2006/relationships/image" Target="../media/image6.gif"/><Relationship Id="rId23" Type="http://schemas.openxmlformats.org/officeDocument/2006/relationships/image" Target="../media/image13.jpeg"/><Relationship Id="rId10" Type="http://schemas.openxmlformats.org/officeDocument/2006/relationships/notesSlide" Target="../notesSlides/notesSlide1.xml"/><Relationship Id="rId19" Type="http://schemas.microsoft.com/office/2007/relationships/hdphoto" Target="../media/hdphoto1.wdp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Relationship Id="rId2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equinox.unr.edu/homepage/kpingram/oak%20grove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8.jpeg"/><Relationship Id="rId11" Type="http://schemas.openxmlformats.org/officeDocument/2006/relationships/image" Target="../media/image81.png"/><Relationship Id="rId5" Type="http://schemas.openxmlformats.org/officeDocument/2006/relationships/hyperlink" Target="http://equinox.unr.edu/homepage/kpingram/oak%20grove.jpg" TargetMode="External"/><Relationship Id="rId10" Type="http://schemas.openxmlformats.org/officeDocument/2006/relationships/image" Target="../media/image80.jpeg"/><Relationship Id="rId4" Type="http://schemas.openxmlformats.org/officeDocument/2006/relationships/image" Target="../media/image77.jpeg"/><Relationship Id="rId9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0" Type="http://schemas.openxmlformats.org/officeDocument/2006/relationships/image" Target="../media/image95.png"/><Relationship Id="rId4" Type="http://schemas.openxmlformats.org/officeDocument/2006/relationships/image" Target="../media/image8.jpeg"/><Relationship Id="rId9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emaplex.ucdavis.edu/" TargetMode="External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ttyimages-618595033-640_adp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65920" cy="6858000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 bwMode="auto">
          <a:xfrm>
            <a:off x="603885" y="990600"/>
            <a:ext cx="8001000" cy="2590800"/>
          </a:xfrm>
          <a:prstGeom prst="rect">
            <a:avLst/>
          </a:prstGeom>
          <a:solidFill>
            <a:srgbClr val="FFCC66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en-US" sz="800" b="1" dirty="0">
              <a:latin typeface="Calibri" pitchFamily="34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b="1" cap="all" dirty="0" smtClean="0">
                <a:solidFill>
                  <a:srgbClr val="002060"/>
                </a:solidFill>
              </a:rPr>
              <a:t>Plant-feeding Nematodes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000" b="1" i="1" cap="all" dirty="0" smtClean="0">
                <a:solidFill>
                  <a:srgbClr val="002060"/>
                </a:solidFill>
              </a:rPr>
              <a:t>Integrated Pest Management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000" b="1" i="1" cap="all" dirty="0" smtClean="0">
                <a:solidFill>
                  <a:srgbClr val="002060"/>
                </a:solidFill>
              </a:rPr>
              <a:t>Soil Stewardship and Soil Health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4191000" y="4648200"/>
            <a:ext cx="4953000" cy="2057400"/>
          </a:xfrm>
          <a:prstGeom prst="rect">
            <a:avLst/>
          </a:prstGeom>
          <a:solidFill>
            <a:srgbClr val="FFCC66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en-US" sz="800" b="1" dirty="0">
              <a:latin typeface="Calibri" pitchFamily="34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800" b="1" dirty="0">
                <a:latin typeface="Calibri" pitchFamily="34" charset="0"/>
              </a:rPr>
              <a:t>Howard </a:t>
            </a:r>
            <a:r>
              <a:rPr lang="en-US" sz="2800" b="1" dirty="0" smtClean="0">
                <a:latin typeface="Calibri" pitchFamily="34" charset="0"/>
              </a:rPr>
              <a:t>Ferris</a:t>
            </a:r>
            <a:endParaRPr lang="en-US" sz="2800" b="1" dirty="0">
              <a:latin typeface="Calibri" pitchFamily="34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latin typeface="Calibri" pitchFamily="34" charset="0"/>
              </a:rPr>
              <a:t>Department </a:t>
            </a:r>
            <a:r>
              <a:rPr lang="en-US" sz="2000" dirty="0">
                <a:latin typeface="Calibri" pitchFamily="34" charset="0"/>
              </a:rPr>
              <a:t>of </a:t>
            </a:r>
            <a:r>
              <a:rPr lang="en-US" sz="2000" dirty="0" smtClean="0">
                <a:latin typeface="Calibri" pitchFamily="34" charset="0"/>
              </a:rPr>
              <a:t>Entomology &amp; Nematology</a:t>
            </a:r>
            <a:endParaRPr lang="en-US" sz="2000" dirty="0">
              <a:latin typeface="Calibri" pitchFamily="34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latin typeface="Calibri" pitchFamily="34" charset="0"/>
              </a:rPr>
              <a:t>        University </a:t>
            </a:r>
            <a:r>
              <a:rPr lang="en-US" sz="2000" dirty="0">
                <a:latin typeface="Calibri" pitchFamily="34" charset="0"/>
              </a:rPr>
              <a:t>of California, </a:t>
            </a:r>
            <a:r>
              <a:rPr lang="en-US" sz="2000" dirty="0" smtClean="0">
                <a:latin typeface="Calibri" pitchFamily="34" charset="0"/>
              </a:rPr>
              <a:t>Davis, USA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en-US" sz="2000" b="1" dirty="0">
              <a:solidFill>
                <a:srgbClr val="002060"/>
              </a:solidFill>
              <a:latin typeface="Calibri" pitchFamily="34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/>
              <a:t>November, 2019</a:t>
            </a:r>
            <a:endParaRPr lang="en-US" sz="20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91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#880"/>
          <p:cNvPicPr>
            <a:picLocks noChangeAspect="1" noChangeArrowheads="1"/>
          </p:cNvPicPr>
          <p:nvPr/>
        </p:nvPicPr>
        <p:blipFill>
          <a:blip r:embed="rId2" cstate="print"/>
          <a:srcRect b="5661"/>
          <a:stretch>
            <a:fillRect/>
          </a:stretch>
        </p:blipFill>
        <p:spPr bwMode="auto">
          <a:xfrm>
            <a:off x="4800600" y="3048000"/>
            <a:ext cx="4343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8" descr="#683"/>
          <p:cNvPicPr>
            <a:picLocks noChangeAspect="1" noChangeArrowheads="1"/>
          </p:cNvPicPr>
          <p:nvPr/>
        </p:nvPicPr>
        <p:blipFill>
          <a:blip r:embed="rId3" cstate="print"/>
          <a:srcRect b="13846"/>
          <a:stretch>
            <a:fillRect/>
          </a:stretch>
        </p:blipFill>
        <p:spPr bwMode="auto">
          <a:xfrm>
            <a:off x="5257800" y="0"/>
            <a:ext cx="3884613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" y="533400"/>
            <a:ext cx="4127500" cy="6248400"/>
            <a:chOff x="228600" y="533400"/>
            <a:chExt cx="4127500" cy="6248400"/>
          </a:xfrm>
        </p:grpSpPr>
        <p:pic>
          <p:nvPicPr>
            <p:cNvPr id="15366" name="Picture 6" descr="xamer"/>
            <p:cNvPicPr>
              <a:picLocks noChangeAspect="1" noChangeArrowheads="1"/>
            </p:cNvPicPr>
            <p:nvPr/>
          </p:nvPicPr>
          <p:blipFill>
            <a:blip r:embed="rId4" cstate="print"/>
            <a:srcRect l="983"/>
            <a:stretch>
              <a:fillRect/>
            </a:stretch>
          </p:blipFill>
          <p:spPr bwMode="auto">
            <a:xfrm>
              <a:off x="228600" y="533400"/>
              <a:ext cx="4127500" cy="624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7" name="Rectangle 5"/>
            <p:cNvSpPr>
              <a:spLocks noChangeArrowheads="1"/>
            </p:cNvSpPr>
            <p:nvPr/>
          </p:nvSpPr>
          <p:spPr bwMode="auto">
            <a:xfrm>
              <a:off x="990600" y="685800"/>
              <a:ext cx="2057400" cy="685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>
                <a:latin typeface="Arial" charset="0"/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-152400" y="152400"/>
            <a:ext cx="54102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i="1" kern="0" dirty="0" err="1">
                <a:latin typeface="Arial" pitchFamily="34" charset="0"/>
                <a:ea typeface="+mj-ea"/>
                <a:cs typeface="Arial" pitchFamily="34" charset="0"/>
              </a:rPr>
              <a:t>Xiphinema</a:t>
            </a:r>
            <a:r>
              <a:rPr lang="en-US" sz="2400" i="1" kern="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400" i="1" kern="0" dirty="0" err="1">
                <a:latin typeface="Arial" pitchFamily="34" charset="0"/>
                <a:ea typeface="+mj-ea"/>
                <a:cs typeface="Arial" pitchFamily="34" charset="0"/>
              </a:rPr>
              <a:t>americanum</a:t>
            </a:r>
            <a:endParaRPr lang="en-US" sz="2400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012644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dagger nematode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Pratylenchus vulnus</a:t>
            </a: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6858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34290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61722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318" name="Picture 9" descr="pvuln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2638425"/>
            <a:ext cx="22764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029"/>
          <p:cNvPicPr>
            <a:picLocks noChangeAspect="1" noChangeArrowheads="1"/>
          </p:cNvPicPr>
          <p:nvPr/>
        </p:nvPicPr>
        <p:blipFill>
          <a:blip r:embed="rId3" cstate="print"/>
          <a:srcRect l="3146"/>
          <a:stretch>
            <a:fillRect/>
          </a:stretch>
        </p:blipFill>
        <p:spPr bwMode="auto">
          <a:xfrm>
            <a:off x="3468688" y="2209800"/>
            <a:ext cx="2206625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320" name="Picture 1028" descr="#929"/>
          <p:cNvPicPr>
            <a:picLocks noChangeAspect="1" noChangeArrowheads="1"/>
          </p:cNvPicPr>
          <p:nvPr/>
        </p:nvPicPr>
        <p:blipFill>
          <a:blip r:embed="rId4" cstate="print"/>
          <a:srcRect l="4442" t="4445" r="2771" b="2698"/>
          <a:stretch>
            <a:fillRect/>
          </a:stretch>
        </p:blipFill>
        <p:spPr bwMode="auto">
          <a:xfrm>
            <a:off x="6172200" y="2743200"/>
            <a:ext cx="227647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495800" y="1216967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 lesion nematode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37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 descr="#8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67200"/>
            <a:ext cx="38147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#9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267200"/>
            <a:ext cx="2133600" cy="2560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 descr="#6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75125"/>
            <a:ext cx="3657600" cy="268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8" descr="#6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752600"/>
            <a:ext cx="3429000" cy="2360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1" name="Picture 12" descr="#XX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5500" y="1981200"/>
            <a:ext cx="18161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53975" y="76200"/>
            <a:ext cx="3603625" cy="4572000"/>
            <a:chOff x="0" y="838200"/>
            <a:chExt cx="4624388" cy="5867400"/>
          </a:xfrm>
        </p:grpSpPr>
        <p:pic>
          <p:nvPicPr>
            <p:cNvPr id="1034" name="Picture 10" descr="g076drw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62200" y="2133600"/>
              <a:ext cx="2262188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5" name="Picture 11" descr="g076m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1219200"/>
              <a:ext cx="2408238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6" name="Picture 12" descr="g076pt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38400" y="838200"/>
              <a:ext cx="10795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2776177" y="396875"/>
            <a:ext cx="6367823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i="1" kern="0" dirty="0" err="1">
                <a:latin typeface="Arial" pitchFamily="34" charset="0"/>
                <a:ea typeface="+mj-ea"/>
                <a:cs typeface="Arial" pitchFamily="34" charset="0"/>
              </a:rPr>
              <a:t>Meloidogyne</a:t>
            </a:r>
            <a:r>
              <a:rPr lang="en-US" sz="2400" i="1" kern="0" dirty="0">
                <a:latin typeface="Arial" pitchFamily="34" charset="0"/>
                <a:ea typeface="+mj-ea"/>
                <a:cs typeface="Arial" pitchFamily="34" charset="0"/>
              </a:rPr>
              <a:t> spp</a:t>
            </a:r>
            <a:r>
              <a:rPr lang="en-US" sz="2400" i="1" kern="0" dirty="0" smtClean="0"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en-US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70921" y="1052692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root-knot nematodes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56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10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Arial" charset="0"/>
              </a:rPr>
              <a:t>Management </a:t>
            </a:r>
            <a:r>
              <a:rPr lang="en-US" sz="2800" dirty="0" smtClean="0">
                <a:latin typeface="Arial" charset="0"/>
              </a:rPr>
              <a:t>tactics for plant-parasitic nematodes….</a:t>
            </a:r>
            <a:endParaRPr lang="en-US" sz="2800" dirty="0">
              <a:latin typeface="Arial" charset="0"/>
            </a:endParaRP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8486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Preplant management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Planting site selection, non-host rotation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Deal with replant problem issues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Arial" charset="0"/>
              </a:rPr>
              <a:t>Soil </a:t>
            </a:r>
            <a:r>
              <a:rPr lang="en-US" sz="2000" dirty="0">
                <a:latin typeface="Arial" charset="0"/>
              </a:rPr>
              <a:t>disinfestation, </a:t>
            </a:r>
            <a:r>
              <a:rPr lang="en-US" sz="2000" dirty="0" err="1">
                <a:latin typeface="Arial" charset="0"/>
              </a:rPr>
              <a:t>nematicides</a:t>
            </a:r>
            <a:endParaRPr lang="en-US" sz="2000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Clean equipment, water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Certified planting stock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Rootstock selection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Biological antagonists and soil food web </a:t>
            </a:r>
            <a:r>
              <a:rPr lang="en-US" sz="2000" dirty="0" smtClean="0">
                <a:latin typeface="Arial" charset="0"/>
              </a:rPr>
              <a:t>health</a:t>
            </a:r>
          </a:p>
          <a:p>
            <a:pPr lvl="1">
              <a:lnSpc>
                <a:spcPct val="90000"/>
              </a:lnSpc>
            </a:pPr>
            <a:endParaRPr lang="en-US" sz="20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000" dirty="0" err="1">
                <a:latin typeface="Arial" charset="0"/>
              </a:rPr>
              <a:t>Postplant</a:t>
            </a:r>
            <a:r>
              <a:rPr lang="en-US" sz="2000" dirty="0">
                <a:latin typeface="Arial" charset="0"/>
              </a:rPr>
              <a:t> management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Arial" charset="0"/>
              </a:rPr>
              <a:t>Organic amendments</a:t>
            </a:r>
            <a:endParaRPr lang="en-US" sz="20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Arial" charset="0"/>
              </a:rPr>
              <a:t>Non-phytotoxic </a:t>
            </a:r>
            <a:r>
              <a:rPr lang="en-US" sz="2000" dirty="0" err="1" smtClean="0">
                <a:latin typeface="Arial" charset="0"/>
              </a:rPr>
              <a:t>nematicides</a:t>
            </a:r>
            <a:endParaRPr lang="en-US" sz="20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Arial" charset="0"/>
              </a:rPr>
              <a:t>Soil building cover </a:t>
            </a:r>
            <a:r>
              <a:rPr lang="en-US" sz="2000" dirty="0">
                <a:latin typeface="Arial" charset="0"/>
              </a:rPr>
              <a:t>crops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Biological antagonists and soil food web health</a:t>
            </a:r>
          </a:p>
          <a:p>
            <a:pPr>
              <a:lnSpc>
                <a:spcPct val="90000"/>
              </a:lnSpc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331" y="1219200"/>
            <a:ext cx="9153331" cy="5078313"/>
          </a:xfrm>
          <a:prstGeom prst="rect">
            <a:avLst/>
          </a:prstGeom>
          <a:solidFill>
            <a:srgbClr val="FFE38B">
              <a:alpha val="75000"/>
            </a:srgbClr>
          </a:solidFill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The ability </a:t>
            </a:r>
            <a:r>
              <a:rPr lang="en-US" b="1" dirty="0">
                <a:solidFill>
                  <a:srgbClr val="002060"/>
                </a:solidFill>
              </a:rPr>
              <a:t>of </a:t>
            </a:r>
            <a:r>
              <a:rPr lang="en-US" b="1" dirty="0" smtClean="0">
                <a:solidFill>
                  <a:srgbClr val="002060"/>
                </a:solidFill>
              </a:rPr>
              <a:t>soil </a:t>
            </a:r>
            <a:r>
              <a:rPr lang="en-US" b="1" dirty="0">
                <a:solidFill>
                  <a:srgbClr val="002060"/>
                </a:solidFill>
              </a:rPr>
              <a:t>to </a:t>
            </a:r>
            <a:r>
              <a:rPr lang="en-US" b="1" dirty="0" smtClean="0">
                <a:solidFill>
                  <a:srgbClr val="002060"/>
                </a:solidFill>
              </a:rPr>
              <a:t>perform its ecosystem functions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Major Functions: 	Sustain </a:t>
            </a:r>
            <a:r>
              <a:rPr lang="en-US" b="1" dirty="0">
                <a:solidFill>
                  <a:srgbClr val="002060"/>
                </a:solidFill>
              </a:rPr>
              <a:t>plant and animal </a:t>
            </a:r>
            <a:r>
              <a:rPr lang="en-US" b="1" dirty="0" smtClean="0">
                <a:solidFill>
                  <a:srgbClr val="002060"/>
                </a:solidFill>
              </a:rPr>
              <a:t>productivity</a:t>
            </a:r>
          </a:p>
          <a:p>
            <a:r>
              <a:rPr lang="en-US" b="1" dirty="0">
                <a:solidFill>
                  <a:srgbClr val="002060"/>
                </a:solidFill>
              </a:rPr>
              <a:t>	</a:t>
            </a:r>
            <a:r>
              <a:rPr lang="en-US" b="1" dirty="0" smtClean="0">
                <a:solidFill>
                  <a:srgbClr val="002060"/>
                </a:solidFill>
              </a:rPr>
              <a:t>	Maintain and </a:t>
            </a:r>
            <a:r>
              <a:rPr lang="en-US" b="1" dirty="0">
                <a:solidFill>
                  <a:srgbClr val="002060"/>
                </a:solidFill>
              </a:rPr>
              <a:t>enhance water and air </a:t>
            </a:r>
            <a:r>
              <a:rPr lang="en-US" b="1" dirty="0" smtClean="0">
                <a:solidFill>
                  <a:srgbClr val="002060"/>
                </a:solidFill>
              </a:rPr>
              <a:t>quality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	 	Support </a:t>
            </a:r>
            <a:r>
              <a:rPr lang="en-US" b="1" dirty="0">
                <a:solidFill>
                  <a:srgbClr val="002060"/>
                </a:solidFill>
              </a:rPr>
              <a:t>human health and habitation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828800" y="457200"/>
            <a:ext cx="5334000" cy="523220"/>
          </a:xfrm>
          <a:prstGeom prst="rect">
            <a:avLst/>
          </a:prstGeom>
          <a:solidFill>
            <a:srgbClr val="FFE38B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Soil Health and the Soil Food Web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3014865"/>
            <a:ext cx="6066917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i="1" dirty="0" smtClean="0">
              <a:solidFill>
                <a:srgbClr val="002060"/>
              </a:solidFill>
            </a:endParaRPr>
          </a:p>
          <a:p>
            <a:r>
              <a:rPr lang="en-US" sz="2000" b="1" i="1" dirty="0" smtClean="0">
                <a:solidFill>
                  <a:srgbClr val="002060"/>
                </a:solidFill>
              </a:rPr>
              <a:t>Ecosystem Services</a:t>
            </a:r>
            <a:r>
              <a:rPr lang="en-US" sz="20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2000" i="1" dirty="0">
                <a:solidFill>
                  <a:srgbClr val="002060"/>
                </a:solidFill>
              </a:rPr>
              <a:t>	</a:t>
            </a:r>
            <a:r>
              <a:rPr lang="en-US" b="1" dirty="0" smtClean="0">
                <a:solidFill>
                  <a:srgbClr val="002060"/>
                </a:solidFill>
              </a:rPr>
              <a:t>Decompose organic materials</a:t>
            </a:r>
          </a:p>
          <a:p>
            <a:r>
              <a:rPr lang="en-US" sz="2000" b="1" i="1" dirty="0">
                <a:solidFill>
                  <a:srgbClr val="002060"/>
                </a:solidFill>
              </a:rPr>
              <a:t>	</a:t>
            </a:r>
            <a:r>
              <a:rPr lang="en-US" b="1" dirty="0" smtClean="0">
                <a:solidFill>
                  <a:srgbClr val="002060"/>
                </a:solidFill>
              </a:rPr>
              <a:t>Sequester </a:t>
            </a:r>
            <a:r>
              <a:rPr lang="en-US" b="1" dirty="0">
                <a:solidFill>
                  <a:srgbClr val="002060"/>
                </a:solidFill>
              </a:rPr>
              <a:t>and redistribute minerals</a:t>
            </a:r>
          </a:p>
          <a:p>
            <a:pPr lvl="1"/>
            <a:r>
              <a:rPr lang="en-US" altLang="ja-JP" b="1" dirty="0">
                <a:solidFill>
                  <a:srgbClr val="002060"/>
                </a:solidFill>
                <a:cs typeface="ＭＳ Ｐゴシック"/>
              </a:rPr>
              <a:t>	Mineralize organic molecules</a:t>
            </a:r>
          </a:p>
          <a:p>
            <a:pPr lvl="1"/>
            <a:r>
              <a:rPr lang="en-US" altLang="ja-JP" b="1" dirty="0">
                <a:solidFill>
                  <a:srgbClr val="002060"/>
                </a:solidFill>
                <a:cs typeface="ＭＳ Ｐゴシック"/>
              </a:rPr>
              <a:t>	</a:t>
            </a:r>
            <a:r>
              <a:rPr lang="en-US" altLang="ja-JP" b="1" dirty="0" smtClean="0">
                <a:solidFill>
                  <a:srgbClr val="002060"/>
                </a:solidFill>
                <a:cs typeface="ＭＳ Ｐゴシック"/>
              </a:rPr>
              <a:t>Regulate </a:t>
            </a:r>
            <a:r>
              <a:rPr lang="en-US" altLang="ja-JP" b="1" dirty="0">
                <a:solidFill>
                  <a:srgbClr val="002060"/>
                </a:solidFill>
                <a:cs typeface="ＭＳ Ｐゴシック"/>
              </a:rPr>
              <a:t>and suppress pests</a:t>
            </a:r>
          </a:p>
          <a:p>
            <a:r>
              <a:rPr lang="en-US" altLang="ja-JP" b="1" dirty="0">
                <a:solidFill>
                  <a:srgbClr val="002060"/>
                </a:solidFill>
                <a:cs typeface="ＭＳ Ｐゴシック"/>
              </a:rPr>
              <a:t> 	Alter substrate to provide access to other organisms</a:t>
            </a:r>
          </a:p>
          <a:p>
            <a:r>
              <a:rPr lang="en-US" altLang="ja-JP" b="1" dirty="0">
                <a:solidFill>
                  <a:srgbClr val="002060"/>
                </a:solidFill>
                <a:cs typeface="ＭＳ Ｐゴシック"/>
              </a:rPr>
              <a:t>	Redistribute organisms in space</a:t>
            </a:r>
          </a:p>
          <a:p>
            <a:r>
              <a:rPr lang="en-US" altLang="ja-JP" b="1" dirty="0">
                <a:solidFill>
                  <a:srgbClr val="002060"/>
                </a:solidFill>
                <a:cs typeface="ＭＳ Ｐゴシック"/>
              </a:rPr>
              <a:t>	</a:t>
            </a:r>
            <a:r>
              <a:rPr lang="en-US" altLang="ja-JP" b="1" dirty="0" smtClean="0">
                <a:solidFill>
                  <a:srgbClr val="002060"/>
                </a:solidFill>
                <a:cs typeface="ＭＳ Ｐゴシック"/>
              </a:rPr>
              <a:t>Improve soil structure</a:t>
            </a:r>
          </a:p>
          <a:p>
            <a:r>
              <a:rPr lang="en-US" altLang="ja-JP" b="1" dirty="0">
                <a:solidFill>
                  <a:srgbClr val="002060"/>
                </a:solidFill>
                <a:cs typeface="ＭＳ Ｐゴシック"/>
              </a:rPr>
              <a:t>	</a:t>
            </a:r>
            <a:r>
              <a:rPr lang="en-US" altLang="ja-JP" b="1" dirty="0" smtClean="0">
                <a:solidFill>
                  <a:srgbClr val="002060"/>
                </a:solidFill>
                <a:cs typeface="ＭＳ Ｐゴシック"/>
              </a:rPr>
              <a:t>Biodegrade </a:t>
            </a:r>
            <a:r>
              <a:rPr lang="en-US" altLang="ja-JP" b="1" dirty="0">
                <a:solidFill>
                  <a:srgbClr val="002060"/>
                </a:solidFill>
                <a:cs typeface="ＭＳ Ｐゴシック"/>
              </a:rPr>
              <a:t>toxins</a:t>
            </a:r>
          </a:p>
          <a:p>
            <a:r>
              <a:rPr lang="en-US" altLang="ja-JP" b="1" dirty="0">
                <a:solidFill>
                  <a:srgbClr val="002060"/>
                </a:solidFill>
                <a:cs typeface="ＭＳ Ｐゴシック"/>
              </a:rPr>
              <a:t>	Reduce soil </a:t>
            </a:r>
            <a:r>
              <a:rPr lang="en-US" altLang="ja-JP" b="1" dirty="0" smtClean="0">
                <a:solidFill>
                  <a:srgbClr val="002060"/>
                </a:solidFill>
                <a:cs typeface="ＭＳ Ｐゴシック"/>
              </a:rPr>
              <a:t>erosion</a:t>
            </a:r>
            <a:endParaRPr lang="en-US" altLang="ja-JP" b="1" dirty="0">
              <a:solidFill>
                <a:srgbClr val="00206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336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6200" y="0"/>
            <a:ext cx="4480560" cy="3456985"/>
            <a:chOff x="152400" y="9839"/>
            <a:chExt cx="8382000" cy="6467161"/>
          </a:xfrm>
        </p:grpSpPr>
        <p:pic>
          <p:nvPicPr>
            <p:cNvPr id="3" name="Picture 6" descr="199812-053 Soil Bacter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609600"/>
              <a:ext cx="3810000" cy="2857500"/>
            </a:xfrm>
            <a:prstGeom prst="rect">
              <a:avLst/>
            </a:prstGeom>
            <a:noFill/>
          </p:spPr>
        </p:pic>
        <p:pic>
          <p:nvPicPr>
            <p:cNvPr id="4" name="Picture 8" descr="http://bytesizebio.net/wp-content/uploads/2009/09/800px-CDC-10046-MRS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9600" y="3678936"/>
              <a:ext cx="4114800" cy="2798064"/>
            </a:xfrm>
            <a:prstGeom prst="rect">
              <a:avLst/>
            </a:prstGeom>
            <a:noFill/>
          </p:spPr>
        </p:pic>
        <p:pic>
          <p:nvPicPr>
            <p:cNvPr id="5" name="Picture 10" descr="http://bacteriapictures.net/Pseudomona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19600" y="402336"/>
              <a:ext cx="4000500" cy="3200400"/>
            </a:xfrm>
            <a:prstGeom prst="rect">
              <a:avLst/>
            </a:prstGeom>
            <a:noFill/>
          </p:spPr>
        </p:pic>
        <p:pic>
          <p:nvPicPr>
            <p:cNvPr id="6" name="Picture 12" descr="http://www.littlerotters.org.uk/images/soil%20bacteria%20copy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8600" y="3907536"/>
              <a:ext cx="1762125" cy="2543175"/>
            </a:xfrm>
            <a:prstGeom prst="rect">
              <a:avLst/>
            </a:prstGeom>
            <a:noFill/>
          </p:spPr>
        </p:pic>
        <p:pic>
          <p:nvPicPr>
            <p:cNvPr id="7" name="Picture 14" descr="http://www.news.wisc.edu/newsphotos/images/Petri_dish96_10_sm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62200" y="3983736"/>
              <a:ext cx="1590675" cy="238125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066799" y="9839"/>
              <a:ext cx="1928837" cy="69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Bacteria</a:t>
              </a:r>
              <a:endParaRPr lang="en-US" dirty="0"/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495800" y="-457200"/>
            <a:ext cx="4572000" cy="3939296"/>
            <a:chOff x="63500" y="-1008063"/>
            <a:chExt cx="8775700" cy="7561263"/>
          </a:xfrm>
        </p:grpSpPr>
        <p:pic>
          <p:nvPicPr>
            <p:cNvPr id="10" name="Picture 2" descr="POR LA PAZ">
              <a:hlinkClick r:id="rId9" tooltip="POR LA PAZ by PROYECTO AGUA** /** WATER PROJECT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76600" y="1981200"/>
              <a:ext cx="2743200" cy="2057400"/>
            </a:xfrm>
            <a:prstGeom prst="rect">
              <a:avLst/>
            </a:prstGeom>
            <a:noFill/>
          </p:spPr>
        </p:pic>
        <p:pic>
          <p:nvPicPr>
            <p:cNvPr id="11" name="Picture 4" descr="Spirostomum 150x">
              <a:hlinkClick r:id="rId11" tooltip="Spirostomum 150x by nematos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096000" y="4114800"/>
              <a:ext cx="2743200" cy="2057400"/>
            </a:xfrm>
            <a:prstGeom prst="rect">
              <a:avLst/>
            </a:prstGeom>
            <a:noFill/>
          </p:spPr>
        </p:pic>
        <p:pic>
          <p:nvPicPr>
            <p:cNvPr id="12" name="Picture 6" descr="http://t2.gstatic.com/images?q=tbn:ANd9GcQrM_lo0AHA8S0FpTJOoHr4fV4-h8Ne3k0zC6-Wui5kIIbMsWjV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8600" y="304800"/>
              <a:ext cx="2743200" cy="2054753"/>
            </a:xfrm>
            <a:prstGeom prst="rect">
              <a:avLst/>
            </a:prstGeom>
            <a:noFill/>
          </p:spPr>
        </p:pic>
        <p:pic>
          <p:nvPicPr>
            <p:cNvPr id="13" name="Picture 8" descr="http://t2.gstatic.com/images?q=tbn:ANd9GcTgX6N2FemWCgqd5hGBOo-3A5l-WJh8sAiXHUPAJ5NCN1-EjP4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096000" y="152400"/>
              <a:ext cx="2743200" cy="2054753"/>
            </a:xfrm>
            <a:prstGeom prst="rect">
              <a:avLst/>
            </a:prstGeom>
            <a:noFill/>
          </p:spPr>
        </p:pic>
        <p:pic>
          <p:nvPicPr>
            <p:cNvPr id="14" name="Picture 10" descr="http://www.nilesbio.com/images/categories/C149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33400" y="4495800"/>
              <a:ext cx="2743200" cy="2057400"/>
            </a:xfrm>
            <a:prstGeom prst="rect">
              <a:avLst/>
            </a:prstGeom>
            <a:noFill/>
          </p:spPr>
        </p:pic>
        <p:sp>
          <p:nvSpPr>
            <p:cNvPr id="15" name="AutoShape 12" descr="data:image/jpeg;base64,/9j/4AAQSkZJRgABAQAAAQABAAD/2wBDAAkGBwgHBgkIBwgKCgkLDRYPDQwMDRsUFRAWIB0iIiAdHx8kKDQsJCYxJx8fLT0tMTU3Ojo6Iys/RD84QzQ5Ojf/2wBDAQoKCg0MDRoPDxo3JR8lNzc3Nzc3Nzc3Nzc3Nzc3Nzc3Nzc3Nzc3Nzc3Nzc3Nzc3Nzc3Nzc3Nzc3Nzc3Nzc3Nzf/wAARCADbAIwDASIAAhEBAxEB/8QAGwAAAwADAQEAAAAAAAAAAAAAAAECAwQFBgf/xAA5EAABAwMCBAQFAgQFBQAAAAABAAIRAyExBEEFElFhBhMicTKBkaGxFMEHFULhQ1Ji0fEjJCUzcv/EABkBAQEBAQEBAAAAAAAAAAAAAAABBAIDBf/EACIRAQEAAwABBAMBAQAAAAAAAAABAgMREiExQWEEEyJRcf/aAAwDAQACEQMRAD8A9oSeYmclVtLjMqW2abCU3AwC5oX0HkIPLFgny3ub/hSCbAym4EuMmyAl0RKQAg7Haye/LBhBB62QNl2fuQqOc36qQDy79k94QUAYIJsEG0XkdUyDF4xmFDpI6+yBn03cUAnqJSkk9Qi490GlxY8tBuqbHmadwfPVuHD6LoAkHp2C09dRdX0WopMy+k5o94Ro9SzU02uYfUAA6nu07gqr8NoglsE3Q6JGyL80ie6dyTO+6iKHczbohsQJQZPskGuO3sgxg2EXhBzEG+6bdrEJ7Rk5QY7i0SqNj3KB36oAk3KAB+KNt0ZsYVCLg2CUdEA2Z6AKhaCQkLjlJMdU2umDuCgYLiIItsVJMSqDrkXlTzCZgkdEC5TJhMYHdEnog2EygRzb5rW1ejpVZrNbyagXD22J9+q2iRPdSSDEIsYtJWL2AOPrGVstADbyZWhq2ihVbWZgmHBbzXEs6W2RaprpNhboVkbYXWJpuYBsnPujljBMkHKBI94wnzD/AJQAECFrGc/RBiwAyUyL23Ui2bXkFBWDk2+6RMADfdDZ6X/KogTMkdUCNRrOUGASbBWCTM46rDqdO3UUeU2OzhkHqp0NVz6b6da9Wk7lcR/VaxRfhsAiQZgC10rAnqmbg9Oyk4xebIhf03uiPTJv7qX1adJpfUcGjclc/V8Xo+Uxmhq0a2pq1BSptL7A5k9gAUXjoYcesquaNlzadfWad4br203NOKtKQPmDhdFrgRnuhZYl9NlRjmvFnZ7Lm652v0ehqv01Sk8tEUxUBknAFl1GiTJNt4WlXPn8SpUD8NFvmv7nZWEbek879NTGo5TWDRz8lmzvCzRNxdEAEkGVQIACiMBaCO2yYwBnugiYBmE8Z2QIiBMwUoOTg4KsdClkduhQAEHv1TvAg7pAQYNiqE4md5CBNhrBFyZytevpqra51Olc0Pc0Nex/wvjF9j3WwBYK+UgyJ9kGkdW9rT5uk1DCbeloePqCjzK7z6KBaOtQx9ltubcXgxstLjHEKfDdE+s8cxwxgF3O2CLPpzPEHEKPB9L5uojUaup/6KRwT19gvifENZrdX4i/VVKzjqi4PL2CII/yjovSeJdVxKrrDqqtJ1aq+QTNmDoOy1eE6UPrGpXvUfYu6LNt3WXkbNeiWevu+ucC1o4vwXT6qqBzVGDnH+oWKzAP0gm7qM/MLifw/McLr6d3+FqHD2BAIXpy3maWuiOhWmXrNn/OVnwVMteJBkFaPDyKvEOI1hcCq2kD2a0fuUzw+uxxZptc+jSMyzyw4j2Oy29Npqel07aNAQ1vUyScklVxeSejNgHvhMAACSUm+wPWFZBJmyiIaDMbjKIsYwkJTFwZQKDzAYskSQfborgc0pE5JEBA23Ayie8DdSIGBZMR0QVBA+dlR5phAJJEYGE2kkm2NkCdaSLyvCcY1L+J8Rc+m+aNEllNoPTJ95Xp/EWtdo+HPNIxWqeinOxO/wAsrxXDqBoU3MYbTl4ue6887yc+a06MO/0pzPNqnzILYwQue+nTp6ioaYk5AFl2IDRJAgrTe6lSqPcTDYJJ6LPlh2xrmXu73gJrncM1FVwIdUrnOwAA/ZenJiRdc3w1o36ThFKm8EPIL3AnBJXUAwtcfO2XuVID1bQlzC4yUzOO6L2EBVwYN4FgsgmBJWKTiMXlZC92zUESYgb3Q2SMe6mT0mFQcD6hg7oGYyQiSfhPyRkSEAQ04k5hAsH8qtySIukO/wDyqBnv2QMOtDVTXEGQkMYhTWqtp0X1HGGsaXH6IPE+KeJsq8RcXVGijpZbc25jk/LC82/xXwsPFNlVxMxzjAXn/HmqrO1LKcltOpNR3ckkrx3qF1m2ZzrX5XCSR9k88aikHMeHsI5i5p2WTgGj/mnE2kT+moODnk7nYfv8l5fwdrv/AA7qdWQGPhp/ZfUvDGg/l/C2l4AqVTzvtudvorrlyvXpsz5h/wBdUEH0tVEwDAlPYBsYUgwInC0MBNM7bZKMym0teTJhVab5QSIk2VOdBgz8kNu0g9VcWFwgxiwvcoHyTAmP3QW74QIR0T5gIN7pWBnfskMHcopuFrYCeAYt3CkOIN5uqEERG8qC2xAM2XJ8W6kaXgepfMc4DABbJC67QINojZeT8cVvMdQ0biOQN84jqZgKd57u9ePcpHi+M6DT8ZoCmWlj2CWOb+Fw2eBtQS01NQwU94F4XddUfTdLBELoUtW6pppFiR6uqx9lfQutfA+F6Y6zSaGhThlMmpU9h19zC+jAemAB0XnPBfDnafSv1ddsVdQZE3hgx/uvS2vf7LZjOTjDuy7eEGkAXgptiSACjBMfJVaCMbrp4piTE46osDMTOVTQYuAgCLDKBWOBEKgBAUi9iqa2wRWN0g9SgQ5BkDrPVJsm/wBgiK5b2SsBdPcSggBxEKRUOjlgygYjb3VQTmCDulfpI2VGZoJaI+6+c+K6n6jxDXfzECi1tIRfFz+V7/U1W6fSOrVHQym0uM9AvlYqnU6l9es4jznueSdpNl47spMeNP4uPc+/419WXUH+klwN56Ls+EuFP4pqn1q1tJRs6P63dP8AdadfS+e9tHSy5xhre5X0TgmgZwzhtHTUgDAlxG7jkry04evWj8jb448nu3WtbTaGNa0ACABaFUQI3Q0ExODhMyD3WqPm9SiSSDKR69VIyfpHRVVgczv2QZBkfRFyE2jebhAmA2M3VT7pRGVUggWOEEg8wvZIzM4P5Sm5MGNlQ6kfdApIER/dOOY5v0QDBKs2JgXG65ERI9ki2QSBsrJvEG1lyOP8V/QUHNpEea4WBS3k6TG5XkcPxXxSrW5uHacQP8Qzt0XjqlepSIaKTnOceVjQPwtpmoe7UOrVnHmc6Y/zFep8N8Dc+uNdrafK/NJhy3v7rF67svp9Kc0YM3hPgFTSUf1Gvdzah1y0fCzsF6gHlgGfkhsgdVUEmY7rdJJOR87LK5XtIOMXTALpwQjbF0AwOpVcpMyQQEiHDce6uQSTF0f/AELflFAuIBSvJsPdMHItG0pQdiiKuBZKSMAFAnJJATlvsgg2scJC5g2PRZM+yixJtHup1TbaR1VtPQY2UtF1T3ADIA3KI1tdq2aPTPrVncrRckr5dxPi1TiGtqVXEhgmOy6PjTjLtZqzp9O4+RSMOg/G5Y/CPB/5rX82vTIo03y6P63dPYLLttzy/Xi3acJrx/Zk7PhHgbNQGa/WUxa9Jh27ley5W0xDW3CqjSbTpNa0ADCokRAHzXvjhMJyMmzO55drGD8rp3BETCLdMJj4YOV31wRggmDZDbXjuqGI+qRvEWCokiRI3KDiE45YSJlAOxn7JARumRLspG5iR3QUO5sgEdUbqmElt0Cb0JInsk5va6pzSD7BTECdtwoobm/2XA8YcWbw3hxDXf8AVq+hl+q774YC59g0SvlHjDiX63inM0g0qdm7x1K89mcwxteunC55tfQ0TxGvS01Nsve6CTt3X1XhOgo8P0lOhSHKGiJ3JXlf4f8AC+SieI1wS+qIpg7N/uvbtFycbALjRh4zt967/J2eWXjPaKa3mi+EiALQIynsPfKkn1ER6eq9mYgOXIQJIwJ/CNi653mUua0t3VDBEwlyjuE4MSRCQEbyFQnEAEusB1QLkxCZEiAbqYyeYk4EoDGDumZzuUgmBJkoFsM/VVDkokx9U4cLQUFua4sMSO5CRg2kkBM8wJaZnOFrcQ1TdJpH6ioYYxslcq4PjLjLdBojRY4io8RIK8DwvQu4xr2aVoLmkhz3D+lu5Kw8c4jV4rr6tQ+ppPoaPsF9E8DcB/lnDw+oP+5qeqoTsNm/JZbLt2fUbfTTr+67+l07dNRp0mMDQwAALZbvzSQdkTIvZAxAudlrYVNnlkWJO6xkXIJgFZDcQWkOPdSTyxzgn5IEQRf7qYmDCslrxDcdFJkGYsgQAxF0C1juN1r1Kj/1NNgkNiSs8kzOFVEReUgDEz9ExYxv3QTf0qUSTvuneEOm8A43SaXKooXyFTW2v+VIm37KxhFUTGTJicrwH8T+LP0ulo6Jji01fWScQF78xM2J7BaHEuDaHiXK3XadtblPM0OEwouN5evnf8PeAVdXUp8S1VMiiz4AR8R6+wX1FjQ0WbbdRQo06NNtOm0NDRAbsFnaHGIiy5xxmM5HWzO53tLHwNVGGsBcLrNEAzE7rWI82pAPp3VeZ03TUjZU4oqctGnIH91ytJxF2pfWa9ha1jvi6p5TvF8bfVvvNg5oh2LJzzD9oU0n06zQ+mCW7SIWeAG3yukc7UiKzXDdbLb+yWqaPJ5xsVdP1UpOEX4STOVMwd1kESbhAbFzdSiO91Q7G+1k7DJTtMqBTAAIuUg+BEGyZgxIupjqV0NgUmh7heEyxoLrG24VNJj5FSwDyyYuQZXIOSQIOeqptMNxsnS+AfJI5I2lBh1TuVkDJtlXQaGsmcp6gB1MyFiaTyMMqorVML9O5rTsYXH4fSOmfRoVKTn+YHFzwbNXcyCtInleA2BMzZJ6LG1SYGCQLKyAXe+yGfAfYKWE82VEJ9MOBa607LT0TiH1NO74qZsZ2K6BvM91oUwP19Y/6WquvhtlrZmyTwJm6kdfdUz4z2wog5RuPqpAZNiqPxFS1o/CCuVm5Ux3SN3AJwEH/9k="/>
            <p:cNvSpPr>
              <a:spLocks noChangeAspect="1" noChangeArrowheads="1"/>
            </p:cNvSpPr>
            <p:nvPr/>
          </p:nvSpPr>
          <p:spPr bwMode="auto">
            <a:xfrm>
              <a:off x="63500" y="-1008063"/>
              <a:ext cx="1333500" cy="208597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utoShape 14" descr="data:image/jpeg;base64,/9j/4AAQSkZJRgABAQAAAQABAAD/2wBDAAkGBwgHBgkIBwgKCgkLDRYPDQwMDRsUFRAWIB0iIiAdHx8kKDQsJCYxJx8fLT0tMTU3Ojo6Iys/RD84QzQ5Ojf/2wBDAQoKCg0MDRoPDxo3JR8lNzc3Nzc3Nzc3Nzc3Nzc3Nzc3Nzc3Nzc3Nzc3Nzc3Nzc3Nzc3Nzc3Nzc3Nzc3Nzc3Nzf/wAARCADbAIwDASIAAhEBAxEB/8QAGwAAAwADAQEAAAAAAAAAAAAAAAECAwQFBgf/xAA5EAABAwMCBAQFAgQFBQAAAAABAAIRAyExBEEFElFhBhMicTKBkaGxFMEHFULhQ1Ji0fEjJCUzcv/EABkBAQEBAQEBAAAAAAAAAAAAAAABBAIDBf/EACIRAQEAAwABBAMBAQAAAAAAAAABAgMREiExQWEEEyJRcf/aAAwDAQACEQMRAD8A9oSeYmclVtLjMqW2abCU3AwC5oX0HkIPLFgny3ub/hSCbAym4EuMmyAl0RKQAg7Haye/LBhBB62QNl2fuQqOc36qQDy79k94QUAYIJsEG0XkdUyDF4xmFDpI6+yBn03cUAnqJSkk9Qi490GlxY8tBuqbHmadwfPVuHD6LoAkHp2C09dRdX0WopMy+k5o94Ro9SzU02uYfUAA6nu07gqr8NoglsE3Q6JGyL80ie6dyTO+6iKHczbohsQJQZPskGuO3sgxg2EXhBzEG+6bdrEJ7Rk5QY7i0SqNj3KB36oAk3KAB+KNt0ZsYVCLg2CUdEA2Z6AKhaCQkLjlJMdU2umDuCgYLiIItsVJMSqDrkXlTzCZgkdEC5TJhMYHdEnog2EygRzb5rW1ejpVZrNbyagXD22J9+q2iRPdSSDEIsYtJWL2AOPrGVstADbyZWhq2ihVbWZgmHBbzXEs6W2RaprpNhboVkbYXWJpuYBsnPujljBMkHKBI94wnzD/AJQAECFrGc/RBiwAyUyL23Ui2bXkFBWDk2+6RMADfdDZ6X/KogTMkdUCNRrOUGASbBWCTM46rDqdO3UUeU2OzhkHqp0NVz6b6da9Wk7lcR/VaxRfhsAiQZgC10rAnqmbg9Oyk4xebIhf03uiPTJv7qX1adJpfUcGjclc/V8Xo+Uxmhq0a2pq1BSptL7A5k9gAUXjoYcesquaNlzadfWad4br203NOKtKQPmDhdFrgRnuhZYl9NlRjmvFnZ7Lm652v0ehqv01Sk8tEUxUBknAFl1GiTJNt4WlXPn8SpUD8NFvmv7nZWEbek879NTGo5TWDRz8lmzvCzRNxdEAEkGVQIACiMBaCO2yYwBnugiYBmE8Z2QIiBMwUoOTg4KsdClkduhQAEHv1TvAg7pAQYNiqE4md5CBNhrBFyZytevpqra51Olc0Pc0Nex/wvjF9j3WwBYK+UgyJ9kGkdW9rT5uk1DCbeloePqCjzK7z6KBaOtQx9ltubcXgxstLjHEKfDdE+s8cxwxgF3O2CLPpzPEHEKPB9L5uojUaup/6KRwT19gvifENZrdX4i/VVKzjqi4PL2CII/yjovSeJdVxKrrDqqtJ1aq+QTNmDoOy1eE6UPrGpXvUfYu6LNt3WXkbNeiWevu+ucC1o4vwXT6qqBzVGDnH+oWKzAP0gm7qM/MLifw/McLr6d3+FqHD2BAIXpy3maWuiOhWmXrNn/OVnwVMteJBkFaPDyKvEOI1hcCq2kD2a0fuUzw+uxxZptc+jSMyzyw4j2Oy29Npqel07aNAQ1vUyScklVxeSejNgHvhMAACSUm+wPWFZBJmyiIaDMbjKIsYwkJTFwZQKDzAYskSQfborgc0pE5JEBA23Ayie8DdSIGBZMR0QVBA+dlR5phAJJEYGE2kkm2NkCdaSLyvCcY1L+J8Rc+m+aNEllNoPTJ95Xp/EWtdo+HPNIxWqeinOxO/wAsrxXDqBoU3MYbTl4ue6887yc+a06MO/0pzPNqnzILYwQue+nTp6ioaYk5AFl2IDRJAgrTe6lSqPcTDYJJ6LPlh2xrmXu73gJrncM1FVwIdUrnOwAA/ZenJiRdc3w1o36ThFKm8EPIL3AnBJXUAwtcfO2XuVID1bQlzC4yUzOO6L2EBVwYN4FgsgmBJWKTiMXlZC92zUESYgb3Q2SMe6mT0mFQcD6hg7oGYyQiSfhPyRkSEAQ04k5hAsH8qtySIukO/wDyqBnv2QMOtDVTXEGQkMYhTWqtp0X1HGGsaXH6IPE+KeJsq8RcXVGijpZbc25jk/LC82/xXwsPFNlVxMxzjAXn/HmqrO1LKcltOpNR3ckkrx3qF1m2ZzrX5XCSR9k88aikHMeHsI5i5p2WTgGj/mnE2kT+moODnk7nYfv8l5fwdrv/AA7qdWQGPhp/ZfUvDGg/l/C2l4AqVTzvtudvorrlyvXpsz5h/wBdUEH0tVEwDAlPYBsYUgwInC0MBNM7bZKMym0teTJhVab5QSIk2VOdBgz8kNu0g9VcWFwgxiwvcoHyTAmP3QW74QIR0T5gIN7pWBnfskMHcopuFrYCeAYt3CkOIN5uqEERG8qC2xAM2XJ8W6kaXgepfMc4DABbJC67QINojZeT8cVvMdQ0biOQN84jqZgKd57u9ePcpHi+M6DT8ZoCmWlj2CWOb+Fw2eBtQS01NQwU94F4XddUfTdLBELoUtW6pppFiR6uqx9lfQutfA+F6Y6zSaGhThlMmpU9h19zC+jAemAB0XnPBfDnafSv1ddsVdQZE3hgx/uvS2vf7LZjOTjDuy7eEGkAXgptiSACjBMfJVaCMbrp4piTE46osDMTOVTQYuAgCLDKBWOBEKgBAUi9iqa2wRWN0g9SgQ5BkDrPVJsm/wBgiK5b2SsBdPcSggBxEKRUOjlgygYjb3VQTmCDulfpI2VGZoJaI+6+c+K6n6jxDXfzECi1tIRfFz+V7/U1W6fSOrVHQym0uM9AvlYqnU6l9es4jznueSdpNl47spMeNP4uPc+/419WXUH+klwN56Ls+EuFP4pqn1q1tJRs6P63dP8AdadfS+e9tHSy5xhre5X0TgmgZwzhtHTUgDAlxG7jkry04evWj8jb448nu3WtbTaGNa0ACABaFUQI3Q0ExODhMyD3WqPm9SiSSDKR69VIyfpHRVVgczv2QZBkfRFyE2jebhAmA2M3VT7pRGVUggWOEEg8wvZIzM4P5Sm5MGNlQ6kfdApIER/dOOY5v0QDBKs2JgXG65ERI9ki2QSBsrJvEG1lyOP8V/QUHNpEea4WBS3k6TG5XkcPxXxSrW5uHacQP8Qzt0XjqlepSIaKTnOceVjQPwtpmoe7UOrVnHmc6Y/zFep8N8Dc+uNdrafK/NJhy3v7rF67svp9Kc0YM3hPgFTSUf1Gvdzah1y0fCzsF6gHlgGfkhsgdVUEmY7rdJJOR87LK5XtIOMXTALpwQjbF0AwOpVcpMyQQEiHDce6uQSTF0f/AELflFAuIBSvJsPdMHItG0pQdiiKuBZKSMAFAnJJATlvsgg2scJC5g2PRZM+yixJtHup1TbaR1VtPQY2UtF1T3ADIA3KI1tdq2aPTPrVncrRckr5dxPi1TiGtqVXEhgmOy6PjTjLtZqzp9O4+RSMOg/G5Y/CPB/5rX82vTIo03y6P63dPYLLttzy/Xi3acJrx/Zk7PhHgbNQGa/WUxa9Jh27ley5W0xDW3CqjSbTpNa0ADCokRAHzXvjhMJyMmzO55drGD8rp3BETCLdMJj4YOV31wRggmDZDbXjuqGI+qRvEWCokiRI3KDiE45YSJlAOxn7JARumRLspG5iR3QUO5sgEdUbqmElt0Cb0JInsk5va6pzSD7BTECdtwoobm/2XA8YcWbw3hxDXf8AVq+hl+q774YC59g0SvlHjDiX63inM0g0qdm7x1K89mcwxteunC55tfQ0TxGvS01Nsve6CTt3X1XhOgo8P0lOhSHKGiJ3JXlf4f8AC+SieI1wS+qIpg7N/uvbtFycbALjRh4zt967/J2eWXjPaKa3mi+EiALQIynsPfKkn1ER6eq9mYgOXIQJIwJ/CNi653mUua0t3VDBEwlyjuE4MSRCQEbyFQnEAEusB1QLkxCZEiAbqYyeYk4EoDGDumZzuUgmBJkoFsM/VVDkokx9U4cLQUFua4sMSO5CRg2kkBM8wJaZnOFrcQ1TdJpH6ioYYxslcq4PjLjLdBojRY4io8RIK8DwvQu4xr2aVoLmkhz3D+lu5Kw8c4jV4rr6tQ+ppPoaPsF9E8DcB/lnDw+oP+5qeqoTsNm/JZbLt2fUbfTTr+67+l07dNRp0mMDQwAALZbvzSQdkTIvZAxAudlrYVNnlkWJO6xkXIJgFZDcQWkOPdSTyxzgn5IEQRf7qYmDCslrxDcdFJkGYsgQAxF0C1juN1r1Kj/1NNgkNiSs8kzOFVEReUgDEz9ExYxv3QTf0qUSTvuneEOm8A43SaXKooXyFTW2v+VIm37KxhFUTGTJicrwH8T+LP0ulo6Jji01fWScQF78xM2J7BaHEuDaHiXK3XadtblPM0OEwouN5evnf8PeAVdXUp8S1VMiiz4AR8R6+wX1FjQ0WbbdRQo06NNtOm0NDRAbsFnaHGIiy5xxmM5HWzO53tLHwNVGGsBcLrNEAzE7rWI82pAPp3VeZ03TUjZU4oqctGnIH91ytJxF2pfWa9ha1jvi6p5TvF8bfVvvNg5oh2LJzzD9oU0n06zQ+mCW7SIWeAG3yukc7UiKzXDdbLb+yWqaPJ5xsVdP1UpOEX4STOVMwd1kESbhAbFzdSiO91Q7G+1k7DJTtMqBTAAIuUg+BEGyZgxIupjqV0NgUmh7heEyxoLrG24VNJj5FSwDyyYuQZXIOSQIOeqptMNxsnS+AfJI5I2lBh1TuVkDJtlXQaGsmcp6gB1MyFiaTyMMqorVML9O5rTsYXH4fSOmfRoVKTn+YHFzwbNXcyCtInleA2BMzZJ6LG1SYGCQLKyAXe+yGfAfYKWE82VEJ9MOBa607LT0TiH1NO74qZsZ2K6BvM91oUwP19Y/6WquvhtlrZmyTwJm6kdfdUz4z2wog5RuPqpAZNiqPxFS1o/CCuVm5Ux3SN3AJwEH/9k="/>
            <p:cNvSpPr>
              <a:spLocks noChangeAspect="1" noChangeArrowheads="1"/>
            </p:cNvSpPr>
            <p:nvPr/>
          </p:nvSpPr>
          <p:spPr bwMode="auto">
            <a:xfrm>
              <a:off x="63500" y="-1008063"/>
              <a:ext cx="1333500" cy="208597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3800" y="76200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Protozoa</a:t>
              </a:r>
              <a:endParaRPr lang="en-US" dirty="0"/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495800" y="3423609"/>
            <a:ext cx="4495800" cy="3358191"/>
            <a:chOff x="372110" y="381000"/>
            <a:chExt cx="8467090" cy="6324601"/>
          </a:xfrm>
        </p:grpSpPr>
        <p:pic>
          <p:nvPicPr>
            <p:cNvPr id="19" name="Picture 2" descr="http://www.cals.ncsu.edu/course/ent425/library/spotid/collembola/collembo01a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15000" y="685800"/>
              <a:ext cx="2743200" cy="1846053"/>
            </a:xfrm>
            <a:prstGeom prst="rect">
              <a:avLst/>
            </a:prstGeom>
            <a:noFill/>
          </p:spPr>
        </p:pic>
        <p:pic>
          <p:nvPicPr>
            <p:cNvPr id="20" name="Picture 4" descr="http://t3.gstatic.com/images?q=tbn:ANd9GcTdGCQZG_tW2VuomTY5x9fiYfEhOs8a1D45PpamJ1nXtleyOosgaA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09600" y="1066800"/>
              <a:ext cx="2466975" cy="1847851"/>
            </a:xfrm>
            <a:prstGeom prst="rect">
              <a:avLst/>
            </a:prstGeom>
            <a:noFill/>
          </p:spPr>
        </p:pic>
        <p:pic>
          <p:nvPicPr>
            <p:cNvPr id="21" name="Picture 6" descr="http://t0.gstatic.com/images?q=tbn:ANd9GcTvMp_HWy3QKlgn-Cmu4nRAUV6Cbd9Vy4cAqTqt2fE3NvxbpmmEZ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352800" y="381000"/>
              <a:ext cx="1847850" cy="2466975"/>
            </a:xfrm>
            <a:prstGeom prst="rect">
              <a:avLst/>
            </a:prstGeom>
            <a:noFill/>
          </p:spPr>
        </p:pic>
        <p:pic>
          <p:nvPicPr>
            <p:cNvPr id="22" name="Picture 12" descr="http://macromite.files.wordpress.com/2009/04/1_microarthropods_scaled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181600" y="3048000"/>
              <a:ext cx="3657600" cy="3657601"/>
            </a:xfrm>
            <a:prstGeom prst="rect">
              <a:avLst/>
            </a:prstGeom>
            <a:noFill/>
          </p:spPr>
        </p:pic>
        <p:pic>
          <p:nvPicPr>
            <p:cNvPr id="23" name="Picture 14" descr="http://t0.gstatic.com/images?q=tbn:ANd9GcRtvCdsx0GcxS2lVlH6KDRtBIt19TXX5PC8rS7PU_rjkOXuBX8U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914399" y="3886200"/>
              <a:ext cx="3657600" cy="2433968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372110" y="381000"/>
              <a:ext cx="3487536" cy="695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Microarthropods</a:t>
              </a:r>
              <a:endParaRPr lang="en-US" dirty="0"/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>
          <a:xfrm>
            <a:off x="76200" y="3573128"/>
            <a:ext cx="4480560" cy="3201052"/>
            <a:chOff x="0" y="-1397"/>
            <a:chExt cx="9144000" cy="6859397"/>
          </a:xfrm>
        </p:grpSpPr>
        <p:pic>
          <p:nvPicPr>
            <p:cNvPr id="26" name="Picture 13" descr="nematodes"/>
            <p:cNvPicPr>
              <a:picLocks noChangeAspect="1" noChangeArrowheads="1"/>
            </p:cNvPicPr>
            <p:nvPr/>
          </p:nvPicPr>
          <p:blipFill>
            <a:blip r:embed="rId21" cstate="print">
              <a:lum bright="16000"/>
            </a:blip>
            <a:srcRect/>
            <a:stretch>
              <a:fillRect/>
            </a:stretch>
          </p:blipFill>
          <p:spPr bwMode="auto">
            <a:xfrm>
              <a:off x="0" y="0"/>
              <a:ext cx="3962400" cy="3430588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27" name="Picture 26" descr="manynemas10X"/>
            <p:cNvPicPr>
              <a:picLocks noChangeAspect="1" noChangeArrowheads="1"/>
            </p:cNvPicPr>
            <p:nvPr/>
          </p:nvPicPr>
          <p:blipFill>
            <a:blip r:embed="rId22" cstate="print"/>
            <a:srcRect b="12405"/>
            <a:stretch>
              <a:fillRect/>
            </a:stretch>
          </p:blipFill>
          <p:spPr bwMode="auto">
            <a:xfrm>
              <a:off x="3941064" y="3419764"/>
              <a:ext cx="5202936" cy="3438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228600" y="-1397"/>
              <a:ext cx="2784645" cy="7914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Nematodes</a:t>
              </a:r>
              <a:endParaRPr lang="en-US" dirty="0"/>
            </a:p>
          </p:txBody>
        </p:sp>
        <p:pic>
          <p:nvPicPr>
            <p:cNvPr id="29" name="Picture 9" descr="large_todes_LR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970337" y="0"/>
              <a:ext cx="5173663" cy="3427413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30" name="Picture 11" descr="nematodes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0" y="3432175"/>
              <a:ext cx="5200650" cy="3425825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</p:spPr>
        </p:pic>
      </p:grpSp>
      <p:pic>
        <p:nvPicPr>
          <p:cNvPr id="169986" name="Picture 2" descr="http://www.microscopy-uk.org.uk/mag/smallimag/col3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99" y="1230417"/>
            <a:ext cx="2496986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ww.thrivenotes.com/wp-content/uploads/2012/08/tardigrade1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12" y="4339981"/>
            <a:ext cx="2239805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89460" y="355411"/>
            <a:ext cx="3464410" cy="523220"/>
          </a:xfrm>
          <a:prstGeom prst="rect">
            <a:avLst/>
          </a:prstGeom>
          <a:solidFill>
            <a:srgbClr val="FFCC66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many soil organisms</a:t>
            </a:r>
            <a:endParaRPr lang="en-US" sz="28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2802035" y="908081"/>
            <a:ext cx="5905500" cy="5891524"/>
            <a:chOff x="2802035" y="908081"/>
            <a:chExt cx="5905500" cy="589152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035" y="908081"/>
              <a:ext cx="5905500" cy="395287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62"/>
            <a:stretch/>
          </p:blipFill>
          <p:spPr>
            <a:xfrm>
              <a:off x="3440621" y="4731492"/>
              <a:ext cx="5238750" cy="206811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104636" y="1065185"/>
              <a:ext cx="3518014" cy="523220"/>
            </a:xfrm>
            <a:prstGeom prst="rect">
              <a:avLst/>
            </a:prstGeom>
            <a:solidFill>
              <a:srgbClr val="FFCC66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in many microhabitats</a:t>
              </a:r>
              <a:endParaRPr lang="en-US" sz="28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88214" y="4016719"/>
            <a:ext cx="3038332" cy="954107"/>
          </a:xfrm>
          <a:prstGeom prst="rect">
            <a:avLst/>
          </a:prstGeom>
          <a:solidFill>
            <a:srgbClr val="FFCC66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performing many</a:t>
            </a:r>
          </a:p>
          <a:p>
            <a:r>
              <a:rPr lang="en-US" sz="2800" dirty="0" smtClean="0"/>
              <a:t> ecosystem services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978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801" name="Picture 49" descr="cruzne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829"/>
            <a:ext cx="1506538" cy="23415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54" name="AutoShape 2"/>
          <p:cNvSpPr>
            <a:spLocks noChangeArrowheads="1"/>
          </p:cNvSpPr>
          <p:nvPr/>
        </p:nvSpPr>
        <p:spPr bwMode="auto">
          <a:xfrm>
            <a:off x="2590800" y="1066800"/>
            <a:ext cx="5943600" cy="3276600"/>
          </a:xfrm>
          <a:prstGeom prst="parallelogram">
            <a:avLst>
              <a:gd name="adj" fmla="val 60994"/>
            </a:avLst>
          </a:prstGeom>
          <a:gradFill rotWithShape="0">
            <a:gsLst>
              <a:gs pos="0">
                <a:schemeClr val="accent1"/>
              </a:gs>
              <a:gs pos="100000">
                <a:srgbClr val="CC66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5" name="AutoShape 3"/>
          <p:cNvSpPr>
            <a:spLocks noChangeArrowheads="1"/>
          </p:cNvSpPr>
          <p:nvPr/>
        </p:nvSpPr>
        <p:spPr bwMode="auto">
          <a:xfrm rot="7296498">
            <a:off x="192881" y="2186782"/>
            <a:ext cx="4725987" cy="88265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B3B900">
                  <a:gamma/>
                  <a:shade val="46275"/>
                  <a:invGamma/>
                </a:srgbClr>
              </a:gs>
              <a:gs pos="100000">
                <a:srgbClr val="B3B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6" name="AutoShape 4"/>
          <p:cNvSpPr>
            <a:spLocks noChangeArrowheads="1"/>
          </p:cNvSpPr>
          <p:nvPr/>
        </p:nvSpPr>
        <p:spPr bwMode="auto">
          <a:xfrm rot="3523702">
            <a:off x="477838" y="4219575"/>
            <a:ext cx="2546350" cy="1104900"/>
          </a:xfrm>
          <a:custGeom>
            <a:avLst/>
            <a:gdLst>
              <a:gd name="G0" fmla="+- 4395 0 0"/>
              <a:gd name="G1" fmla="+- 21600 0 4395"/>
              <a:gd name="G2" fmla="*/ 4395 1 2"/>
              <a:gd name="G3" fmla="+- 21600 0 G2"/>
              <a:gd name="G4" fmla="+/ 4395 21600 2"/>
              <a:gd name="G5" fmla="+/ G1 0 2"/>
              <a:gd name="G6" fmla="*/ 21600 21600 4395"/>
              <a:gd name="G7" fmla="*/ G6 1 2"/>
              <a:gd name="G8" fmla="+- 21600 0 G7"/>
              <a:gd name="G9" fmla="*/ 21600 1 2"/>
              <a:gd name="G10" fmla="+- 4395 0 G9"/>
              <a:gd name="G11" fmla="?: G10 G8 0"/>
              <a:gd name="G12" fmla="?: G10 G7 21600"/>
              <a:gd name="T0" fmla="*/ 19402 w 21600"/>
              <a:gd name="T1" fmla="*/ 10800 h 21600"/>
              <a:gd name="T2" fmla="*/ 10800 w 21600"/>
              <a:gd name="T3" fmla="*/ 21600 h 21600"/>
              <a:gd name="T4" fmla="*/ 2198 w 21600"/>
              <a:gd name="T5" fmla="*/ 10800 h 21600"/>
              <a:gd name="T6" fmla="*/ 10800 w 21600"/>
              <a:gd name="T7" fmla="*/ 0 h 21600"/>
              <a:gd name="T8" fmla="*/ 3998 w 21600"/>
              <a:gd name="T9" fmla="*/ 3998 h 21600"/>
              <a:gd name="T10" fmla="*/ 17602 w 21600"/>
              <a:gd name="T11" fmla="*/ 1760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395" y="21600"/>
                </a:lnTo>
                <a:lnTo>
                  <a:pt x="1720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 sz="2400"/>
          </a:p>
        </p:txBody>
      </p:sp>
      <p:sp>
        <p:nvSpPr>
          <p:cNvPr id="202757" name="AutoShape 5"/>
          <p:cNvSpPr>
            <a:spLocks noChangeArrowheads="1"/>
          </p:cNvSpPr>
          <p:nvPr/>
        </p:nvSpPr>
        <p:spPr bwMode="auto">
          <a:xfrm rot="10800000">
            <a:off x="1668463" y="4745038"/>
            <a:ext cx="4991100" cy="958850"/>
          </a:xfrm>
          <a:prstGeom prst="parallelogram">
            <a:avLst>
              <a:gd name="adj" fmla="val 74489"/>
            </a:avLst>
          </a:prstGeom>
          <a:gradFill rotWithShape="0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8" name="Line 6"/>
          <p:cNvSpPr>
            <a:spLocks noChangeShapeType="1"/>
          </p:cNvSpPr>
          <p:nvPr/>
        </p:nvSpPr>
        <p:spPr bwMode="auto">
          <a:xfrm>
            <a:off x="1230313" y="3894138"/>
            <a:ext cx="787400" cy="1339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9" name="Line 7"/>
          <p:cNvSpPr>
            <a:spLocks noChangeShapeType="1"/>
          </p:cNvSpPr>
          <p:nvPr/>
        </p:nvSpPr>
        <p:spPr bwMode="auto">
          <a:xfrm>
            <a:off x="2030413" y="5237163"/>
            <a:ext cx="425767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60" name="Line 8"/>
          <p:cNvSpPr>
            <a:spLocks noChangeShapeType="1"/>
          </p:cNvSpPr>
          <p:nvPr/>
        </p:nvSpPr>
        <p:spPr bwMode="auto">
          <a:xfrm>
            <a:off x="2201863" y="4999038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61" name="Line 9"/>
          <p:cNvSpPr>
            <a:spLocks noChangeShapeType="1"/>
          </p:cNvSpPr>
          <p:nvPr/>
        </p:nvSpPr>
        <p:spPr bwMode="auto">
          <a:xfrm>
            <a:off x="1858963" y="5465763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62" name="Line 10"/>
          <p:cNvSpPr>
            <a:spLocks noChangeShapeType="1"/>
          </p:cNvSpPr>
          <p:nvPr/>
        </p:nvSpPr>
        <p:spPr bwMode="auto">
          <a:xfrm flipH="1">
            <a:off x="4335463" y="4751388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63" name="Line 11"/>
          <p:cNvSpPr>
            <a:spLocks noChangeShapeType="1"/>
          </p:cNvSpPr>
          <p:nvPr/>
        </p:nvSpPr>
        <p:spPr bwMode="auto">
          <a:xfrm flipH="1">
            <a:off x="2954338" y="4760913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64" name="Line 12"/>
          <p:cNvSpPr>
            <a:spLocks noChangeShapeType="1"/>
          </p:cNvSpPr>
          <p:nvPr/>
        </p:nvSpPr>
        <p:spPr bwMode="auto">
          <a:xfrm flipV="1">
            <a:off x="1878013" y="2332038"/>
            <a:ext cx="1371600" cy="552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1223963" y="4583113"/>
            <a:ext cx="509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Ba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202766" name="Text Box 14"/>
          <p:cNvSpPr txBox="1">
            <a:spLocks noChangeArrowheads="1"/>
          </p:cNvSpPr>
          <p:nvPr/>
        </p:nvSpPr>
        <p:spPr bwMode="auto">
          <a:xfrm>
            <a:off x="1590675" y="4164013"/>
            <a:ext cx="498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202767" name="Text Box 15"/>
          <p:cNvSpPr txBox="1">
            <a:spLocks noChangeArrowheads="1"/>
          </p:cNvSpPr>
          <p:nvPr/>
        </p:nvSpPr>
        <p:spPr bwMode="auto">
          <a:xfrm>
            <a:off x="1916113" y="3097213"/>
            <a:ext cx="498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202768" name="Text Box 16"/>
          <p:cNvSpPr txBox="1">
            <a:spLocks noChangeArrowheads="1"/>
          </p:cNvSpPr>
          <p:nvPr/>
        </p:nvSpPr>
        <p:spPr bwMode="auto">
          <a:xfrm>
            <a:off x="2747963" y="1706563"/>
            <a:ext cx="509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Ba</a:t>
            </a:r>
            <a:r>
              <a:rPr lang="en-US" sz="1600" baseline="-25000"/>
              <a:t>1</a:t>
            </a:r>
            <a:endParaRPr lang="en-US" sz="2400"/>
          </a:p>
        </p:txBody>
      </p:sp>
      <p:sp>
        <p:nvSpPr>
          <p:cNvPr id="202769" name="Text Box 17"/>
          <p:cNvSpPr txBox="1">
            <a:spLocks noChangeArrowheads="1"/>
          </p:cNvSpPr>
          <p:nvPr/>
        </p:nvSpPr>
        <p:spPr bwMode="auto">
          <a:xfrm>
            <a:off x="2157413" y="5402263"/>
            <a:ext cx="509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Ba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202770" name="Text Box 18"/>
          <p:cNvSpPr txBox="1">
            <a:spLocks noChangeArrowheads="1"/>
          </p:cNvSpPr>
          <p:nvPr/>
        </p:nvSpPr>
        <p:spPr bwMode="auto">
          <a:xfrm>
            <a:off x="2333625" y="5173663"/>
            <a:ext cx="498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Fu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202771" name="Text Box 19"/>
          <p:cNvSpPr txBox="1">
            <a:spLocks noChangeArrowheads="1"/>
          </p:cNvSpPr>
          <p:nvPr/>
        </p:nvSpPr>
        <p:spPr bwMode="auto">
          <a:xfrm>
            <a:off x="2474913" y="4945063"/>
            <a:ext cx="520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Ca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202772" name="Text Box 20"/>
          <p:cNvSpPr txBox="1">
            <a:spLocks noChangeArrowheads="1"/>
          </p:cNvSpPr>
          <p:nvPr/>
        </p:nvSpPr>
        <p:spPr bwMode="auto">
          <a:xfrm>
            <a:off x="3471863" y="5402263"/>
            <a:ext cx="509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Ba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02773" name="Text Box 21"/>
          <p:cNvSpPr txBox="1">
            <a:spLocks noChangeArrowheads="1"/>
          </p:cNvSpPr>
          <p:nvPr/>
        </p:nvSpPr>
        <p:spPr bwMode="auto">
          <a:xfrm>
            <a:off x="3648075" y="5173663"/>
            <a:ext cx="498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Fu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02774" name="Text Box 22"/>
          <p:cNvSpPr txBox="1">
            <a:spLocks noChangeArrowheads="1"/>
          </p:cNvSpPr>
          <p:nvPr/>
        </p:nvSpPr>
        <p:spPr bwMode="auto">
          <a:xfrm>
            <a:off x="3789363" y="4945063"/>
            <a:ext cx="520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Ca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02775" name="Text Box 23"/>
          <p:cNvSpPr txBox="1">
            <a:spLocks noChangeArrowheads="1"/>
          </p:cNvSpPr>
          <p:nvPr/>
        </p:nvSpPr>
        <p:spPr bwMode="auto">
          <a:xfrm>
            <a:off x="3944938" y="4716463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Om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02776" name="Text Box 24"/>
          <p:cNvSpPr txBox="1">
            <a:spLocks noChangeArrowheads="1"/>
          </p:cNvSpPr>
          <p:nvPr/>
        </p:nvSpPr>
        <p:spPr bwMode="auto">
          <a:xfrm>
            <a:off x="4957763" y="5402263"/>
            <a:ext cx="509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Ba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02777" name="Text Box 25"/>
          <p:cNvSpPr txBox="1">
            <a:spLocks noChangeArrowheads="1"/>
          </p:cNvSpPr>
          <p:nvPr/>
        </p:nvSpPr>
        <p:spPr bwMode="auto">
          <a:xfrm>
            <a:off x="5133975" y="5173663"/>
            <a:ext cx="498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Fu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02778" name="Text Box 26"/>
          <p:cNvSpPr txBox="1">
            <a:spLocks noChangeArrowheads="1"/>
          </p:cNvSpPr>
          <p:nvPr/>
        </p:nvSpPr>
        <p:spPr bwMode="auto">
          <a:xfrm>
            <a:off x="5275263" y="4945063"/>
            <a:ext cx="520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Ca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5430838" y="4716463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/>
              <a:t>Om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02780" name="Line 28"/>
          <p:cNvSpPr>
            <a:spLocks noChangeShapeType="1"/>
          </p:cNvSpPr>
          <p:nvPr/>
        </p:nvSpPr>
        <p:spPr bwMode="auto">
          <a:xfrm>
            <a:off x="2487613" y="4551363"/>
            <a:ext cx="31099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81" name="Line 29"/>
          <p:cNvSpPr>
            <a:spLocks noChangeShapeType="1"/>
          </p:cNvSpPr>
          <p:nvPr/>
        </p:nvSpPr>
        <p:spPr bwMode="auto">
          <a:xfrm flipV="1">
            <a:off x="2344738" y="2239963"/>
            <a:ext cx="1292225" cy="2111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82" name="Text Box 30"/>
          <p:cNvSpPr txBox="1">
            <a:spLocks noChangeArrowheads="1"/>
          </p:cNvSpPr>
          <p:nvPr/>
        </p:nvSpPr>
        <p:spPr bwMode="auto">
          <a:xfrm>
            <a:off x="5715000" y="609600"/>
            <a:ext cx="1098550" cy="3794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800"/>
              <a:t>Enriched</a:t>
            </a:r>
            <a:endParaRPr lang="en-US" sz="2400"/>
          </a:p>
        </p:txBody>
      </p:sp>
      <p:sp>
        <p:nvSpPr>
          <p:cNvPr id="202783" name="Text Box 31"/>
          <p:cNvSpPr txBox="1">
            <a:spLocks noChangeArrowheads="1"/>
          </p:cNvSpPr>
          <p:nvPr/>
        </p:nvSpPr>
        <p:spPr bwMode="auto">
          <a:xfrm>
            <a:off x="7315200" y="2895600"/>
            <a:ext cx="1250950" cy="3794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800"/>
              <a:t>Structured</a:t>
            </a:r>
            <a:endParaRPr lang="en-US" sz="2400"/>
          </a:p>
        </p:txBody>
      </p: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2239963" y="4275138"/>
            <a:ext cx="768350" cy="3794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800"/>
              <a:t>Basal</a:t>
            </a:r>
            <a:endParaRPr lang="en-US" sz="2400"/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0" y="4781550"/>
            <a:ext cx="1327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/>
              <a:t>Basal</a:t>
            </a:r>
          </a:p>
          <a:p>
            <a:pPr algn="ctr"/>
            <a:r>
              <a:rPr lang="en-US" sz="2000" b="1"/>
              <a:t>condition</a:t>
            </a:r>
            <a:endParaRPr lang="en-US" sz="2400"/>
          </a:p>
        </p:txBody>
      </p:sp>
      <p:sp>
        <p:nvSpPr>
          <p:cNvPr id="202786" name="Text Box 34"/>
          <p:cNvSpPr txBox="1">
            <a:spLocks noChangeArrowheads="1"/>
          </p:cNvSpPr>
          <p:nvPr/>
        </p:nvSpPr>
        <p:spPr bwMode="auto">
          <a:xfrm>
            <a:off x="1911350" y="5772150"/>
            <a:ext cx="204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/>
              <a:t>Structure index</a:t>
            </a:r>
            <a:endParaRPr lang="en-US" sz="2400"/>
          </a:p>
        </p:txBody>
      </p:sp>
      <p:sp>
        <p:nvSpPr>
          <p:cNvPr id="202787" name="Text Box 35"/>
          <p:cNvSpPr txBox="1">
            <a:spLocks noChangeArrowheads="1"/>
          </p:cNvSpPr>
          <p:nvPr/>
        </p:nvSpPr>
        <p:spPr bwMode="auto">
          <a:xfrm rot="-3481245">
            <a:off x="619919" y="2034381"/>
            <a:ext cx="2909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000" b="1"/>
              <a:t>Enrichment index</a:t>
            </a:r>
            <a:endParaRPr lang="en-US" sz="2400"/>
          </a:p>
        </p:txBody>
      </p:sp>
      <p:sp>
        <p:nvSpPr>
          <p:cNvPr id="202788" name="Line 36"/>
          <p:cNvSpPr>
            <a:spLocks noChangeShapeType="1"/>
          </p:cNvSpPr>
          <p:nvPr/>
        </p:nvSpPr>
        <p:spPr bwMode="auto">
          <a:xfrm flipV="1">
            <a:off x="2743200" y="788988"/>
            <a:ext cx="296863" cy="430212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89" name="Line 37"/>
          <p:cNvSpPr>
            <a:spLocks noChangeShapeType="1"/>
          </p:cNvSpPr>
          <p:nvPr/>
        </p:nvSpPr>
        <p:spPr bwMode="auto">
          <a:xfrm>
            <a:off x="4183063" y="6008688"/>
            <a:ext cx="20955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90" name="Line 38"/>
          <p:cNvSpPr>
            <a:spLocks noChangeShapeType="1"/>
          </p:cNvSpPr>
          <p:nvPr/>
        </p:nvSpPr>
        <p:spPr bwMode="auto">
          <a:xfrm flipV="1">
            <a:off x="3749675" y="2286000"/>
            <a:ext cx="3184525" cy="63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91" name="Line 39"/>
          <p:cNvSpPr>
            <a:spLocks noChangeShapeType="1"/>
          </p:cNvSpPr>
          <p:nvPr/>
        </p:nvSpPr>
        <p:spPr bwMode="auto">
          <a:xfrm flipV="1">
            <a:off x="5616575" y="2286000"/>
            <a:ext cx="1317625" cy="21272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92" name="AutoShape 40"/>
          <p:cNvSpPr>
            <a:spLocks noChangeArrowheads="1"/>
          </p:cNvSpPr>
          <p:nvPr/>
        </p:nvSpPr>
        <p:spPr bwMode="auto">
          <a:xfrm>
            <a:off x="6915150" y="2209800"/>
            <a:ext cx="95250" cy="95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93" name="Line 41"/>
          <p:cNvSpPr>
            <a:spLocks noChangeShapeType="1"/>
          </p:cNvSpPr>
          <p:nvPr/>
        </p:nvSpPr>
        <p:spPr bwMode="auto">
          <a:xfrm flipH="1">
            <a:off x="4495800" y="1066800"/>
            <a:ext cx="2057400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94" name="Line 42"/>
          <p:cNvSpPr>
            <a:spLocks noChangeShapeType="1"/>
          </p:cNvSpPr>
          <p:nvPr/>
        </p:nvSpPr>
        <p:spPr bwMode="auto">
          <a:xfrm>
            <a:off x="3581400" y="27432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3886200" y="533400"/>
            <a:ext cx="1393825" cy="1477963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/>
              <a:t>Disturbed</a:t>
            </a:r>
          </a:p>
          <a:p>
            <a:pPr>
              <a:buFontTx/>
              <a:buChar char="•"/>
            </a:pPr>
            <a:r>
              <a:rPr lang="en-US" sz="1800"/>
              <a:t>N-enriched</a:t>
            </a:r>
          </a:p>
          <a:p>
            <a:pPr>
              <a:buFontTx/>
              <a:buChar char="•"/>
            </a:pPr>
            <a:r>
              <a:rPr lang="en-US" sz="1800"/>
              <a:t>Low C:N</a:t>
            </a:r>
          </a:p>
          <a:p>
            <a:pPr>
              <a:buFontTx/>
              <a:buChar char="•"/>
            </a:pPr>
            <a:r>
              <a:rPr lang="en-US" sz="1800"/>
              <a:t>Bacterial</a:t>
            </a:r>
          </a:p>
          <a:p>
            <a:pPr>
              <a:buFontTx/>
              <a:buChar char="•"/>
            </a:pPr>
            <a:r>
              <a:rPr lang="en-US" sz="1800"/>
              <a:t>Conducive</a:t>
            </a:r>
            <a:endParaRPr lang="en-US" sz="2400"/>
          </a:p>
        </p:txBody>
      </p:sp>
      <p:sp>
        <p:nvSpPr>
          <p:cNvPr id="202796" name="Text Box 44"/>
          <p:cNvSpPr txBox="1">
            <a:spLocks noChangeArrowheads="1"/>
          </p:cNvSpPr>
          <p:nvPr/>
        </p:nvSpPr>
        <p:spPr bwMode="auto">
          <a:xfrm>
            <a:off x="7391400" y="533400"/>
            <a:ext cx="1393825" cy="1477963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/>
              <a:t>Maturing</a:t>
            </a:r>
          </a:p>
          <a:p>
            <a:pPr>
              <a:buFontTx/>
              <a:buChar char="•"/>
            </a:pPr>
            <a:r>
              <a:rPr lang="en-US" sz="1800"/>
              <a:t>N-enriched</a:t>
            </a:r>
          </a:p>
          <a:p>
            <a:pPr>
              <a:buFontTx/>
              <a:buChar char="•"/>
            </a:pPr>
            <a:r>
              <a:rPr lang="en-US" sz="1800"/>
              <a:t>Low C:N</a:t>
            </a:r>
          </a:p>
          <a:p>
            <a:pPr>
              <a:buFontTx/>
              <a:buChar char="•"/>
            </a:pPr>
            <a:r>
              <a:rPr lang="en-US" sz="1800"/>
              <a:t>Bacterial</a:t>
            </a:r>
          </a:p>
          <a:p>
            <a:pPr>
              <a:buFontTx/>
              <a:buChar char="•"/>
            </a:pPr>
            <a:r>
              <a:rPr lang="en-US" sz="1800"/>
              <a:t>Regulated</a:t>
            </a:r>
            <a:endParaRPr lang="en-US" sz="2400"/>
          </a:p>
        </p:txBody>
      </p:sp>
      <p:sp>
        <p:nvSpPr>
          <p:cNvPr id="202797" name="Text Box 45"/>
          <p:cNvSpPr txBox="1">
            <a:spLocks noChangeArrowheads="1"/>
          </p:cNvSpPr>
          <p:nvPr/>
        </p:nvSpPr>
        <p:spPr bwMode="auto">
          <a:xfrm>
            <a:off x="6248400" y="3390900"/>
            <a:ext cx="1558925" cy="1477963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/>
              <a:t>Matured</a:t>
            </a:r>
          </a:p>
          <a:p>
            <a:pPr>
              <a:buFontTx/>
              <a:buChar char="•"/>
            </a:pPr>
            <a:r>
              <a:rPr lang="en-US" sz="1800"/>
              <a:t>Fertile</a:t>
            </a:r>
          </a:p>
          <a:p>
            <a:pPr>
              <a:buFontTx/>
              <a:buChar char="•"/>
            </a:pPr>
            <a:r>
              <a:rPr lang="en-US" sz="1800"/>
              <a:t>Mod. C:N</a:t>
            </a:r>
          </a:p>
          <a:p>
            <a:pPr>
              <a:buFontTx/>
              <a:buChar char="•"/>
            </a:pPr>
            <a:r>
              <a:rPr lang="en-US" sz="1800"/>
              <a:t>Bact./Fungal</a:t>
            </a:r>
          </a:p>
          <a:p>
            <a:pPr>
              <a:buFontTx/>
              <a:buChar char="•"/>
            </a:pPr>
            <a:r>
              <a:rPr lang="en-US" sz="1800"/>
              <a:t>Suppressive</a:t>
            </a:r>
            <a:endParaRPr lang="en-US" sz="2400"/>
          </a:p>
        </p:txBody>
      </p:sp>
      <p:sp>
        <p:nvSpPr>
          <p:cNvPr id="202798" name="Text Box 46"/>
          <p:cNvSpPr txBox="1">
            <a:spLocks noChangeArrowheads="1"/>
          </p:cNvSpPr>
          <p:nvPr/>
        </p:nvSpPr>
        <p:spPr bwMode="auto">
          <a:xfrm>
            <a:off x="2438400" y="3390900"/>
            <a:ext cx="1355725" cy="1477963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/>
              <a:t>Degraded</a:t>
            </a:r>
          </a:p>
          <a:p>
            <a:pPr>
              <a:buFontTx/>
              <a:buChar char="•"/>
            </a:pPr>
            <a:r>
              <a:rPr lang="en-US" sz="1800"/>
              <a:t>Depleted</a:t>
            </a:r>
          </a:p>
          <a:p>
            <a:pPr>
              <a:buFontTx/>
              <a:buChar char="•"/>
            </a:pPr>
            <a:r>
              <a:rPr lang="en-US" sz="1800"/>
              <a:t>High C:N</a:t>
            </a:r>
          </a:p>
          <a:p>
            <a:pPr>
              <a:buFontTx/>
              <a:buChar char="•"/>
            </a:pPr>
            <a:r>
              <a:rPr lang="en-US" sz="1800"/>
              <a:t>Fungal</a:t>
            </a:r>
          </a:p>
          <a:p>
            <a:pPr>
              <a:buFontTx/>
              <a:buChar char="•"/>
            </a:pPr>
            <a:r>
              <a:rPr lang="en-US" sz="1800"/>
              <a:t>Conducive</a:t>
            </a:r>
          </a:p>
        </p:txBody>
      </p:sp>
      <p:pic>
        <p:nvPicPr>
          <p:cNvPr id="202800" name="Picture 48"/>
          <p:cNvPicPr>
            <a:picLocks noChangeAspect="1" noChangeArrowheads="1"/>
          </p:cNvPicPr>
          <p:nvPr/>
        </p:nvPicPr>
        <p:blipFill>
          <a:blip r:embed="rId3" cstate="print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4897438"/>
            <a:ext cx="26638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802" name="Text Box 50"/>
          <p:cNvSpPr txBox="1">
            <a:spLocks noChangeArrowheads="1"/>
          </p:cNvSpPr>
          <p:nvPr/>
        </p:nvSpPr>
        <p:spPr bwMode="auto">
          <a:xfrm>
            <a:off x="96838" y="6504801"/>
            <a:ext cx="2265362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dirty="0"/>
              <a:t>Ferris et al., 2001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52425" y="5445125"/>
            <a:ext cx="7726346" cy="1107996"/>
          </a:xfrm>
          <a:prstGeom prst="rect">
            <a:avLst/>
          </a:prstGeom>
          <a:solidFill>
            <a:srgbClr val="FFFF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FF0000"/>
                </a:solidFill>
              </a:rPr>
              <a:t>The indices are useful, but…..…</a:t>
            </a:r>
          </a:p>
          <a:p>
            <a:pPr eaLnBrk="0" hangingPunct="0"/>
            <a:r>
              <a:rPr lang="en-US" sz="2200" b="1" dirty="0">
                <a:solidFill>
                  <a:srgbClr val="FF0000"/>
                </a:solidFill>
              </a:rPr>
              <a:t>They do not indicate biomass, metabolic activity or magnitude </a:t>
            </a:r>
          </a:p>
          <a:p>
            <a:pPr eaLnBrk="0" hangingPunct="0"/>
            <a:r>
              <a:rPr lang="en-US" sz="2200" b="1" dirty="0">
                <a:solidFill>
                  <a:srgbClr val="FF0000"/>
                </a:solidFill>
              </a:rPr>
              <a:t>of </a:t>
            </a:r>
            <a:r>
              <a:rPr lang="en-US" sz="2200" b="1" dirty="0" smtClean="0">
                <a:solidFill>
                  <a:srgbClr val="FF0000"/>
                </a:solidFill>
              </a:rPr>
              <a:t>functions/services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38277" y="28319"/>
            <a:ext cx="377116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 Nematode Faunal Analysis</a:t>
            </a:r>
            <a:endParaRPr lang="en-US" sz="2400" dirty="0"/>
          </a:p>
        </p:txBody>
      </p:sp>
      <p:sp>
        <p:nvSpPr>
          <p:cNvPr id="52" name="Rectangle 51"/>
          <p:cNvSpPr/>
          <p:nvPr/>
        </p:nvSpPr>
        <p:spPr>
          <a:xfrm>
            <a:off x="13827" y="18820"/>
            <a:ext cx="3297698" cy="523220"/>
          </a:xfrm>
          <a:prstGeom prst="rect">
            <a:avLst/>
          </a:prstGeom>
          <a:solidFill>
            <a:srgbClr val="FFE38B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Assessing Soil Health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9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 descr="adultrhabstoma40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432175"/>
            <a:ext cx="2568575" cy="3425825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0723" name="Picture 9" descr="large_todes_L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5173663" cy="34274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0724" name="Picture 11" descr="nematod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432175"/>
            <a:ext cx="5200650" cy="3425825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0725" name="Picture 13" descr="nematodes"/>
          <p:cNvPicPr>
            <a:picLocks noChangeAspect="1" noChangeArrowheads="1"/>
          </p:cNvPicPr>
          <p:nvPr/>
        </p:nvPicPr>
        <p:blipFill>
          <a:blip r:embed="rId5" cstate="print">
            <a:lum bright="16000"/>
          </a:blip>
          <a:srcRect/>
          <a:stretch>
            <a:fillRect/>
          </a:stretch>
        </p:blipFill>
        <p:spPr bwMode="auto">
          <a:xfrm>
            <a:off x="88900" y="0"/>
            <a:ext cx="3721100" cy="343058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1828800" y="2971800"/>
            <a:ext cx="5363969" cy="10156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What is the magnitude of the function or service?</a:t>
            </a:r>
          </a:p>
          <a:p>
            <a:r>
              <a:rPr lang="en-US" sz="2000" dirty="0">
                <a:solidFill>
                  <a:srgbClr val="002060"/>
                </a:solidFill>
              </a:rPr>
              <a:t>How much carbon is being processed?</a:t>
            </a:r>
          </a:p>
          <a:p>
            <a:r>
              <a:rPr lang="en-US" sz="2000" dirty="0">
                <a:solidFill>
                  <a:srgbClr val="002060"/>
                </a:solidFill>
              </a:rPr>
              <a:t>How much energy is being used?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381000"/>
            <a:ext cx="484286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 Metabolic </a:t>
            </a:r>
            <a:r>
              <a:rPr lang="en-US" sz="2000" b="1" dirty="0" smtClean="0">
                <a:solidFill>
                  <a:srgbClr val="FF0000"/>
                </a:solidFill>
              </a:rPr>
              <a:t>Footprints of Functional Guilds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240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2590800" y="1066800"/>
            <a:ext cx="5943600" cy="3276600"/>
          </a:xfrm>
          <a:prstGeom prst="parallelogram">
            <a:avLst>
              <a:gd name="adj" fmla="val 60994"/>
            </a:avLst>
          </a:prstGeom>
          <a:gradFill rotWithShape="0">
            <a:gsLst>
              <a:gs pos="0">
                <a:schemeClr val="accent1"/>
              </a:gs>
              <a:gs pos="100000">
                <a:srgbClr val="CC66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31747" name="AutoShape 3"/>
          <p:cNvSpPr>
            <a:spLocks noChangeArrowheads="1"/>
          </p:cNvSpPr>
          <p:nvPr/>
        </p:nvSpPr>
        <p:spPr bwMode="auto">
          <a:xfrm rot="7296498">
            <a:off x="192881" y="2186782"/>
            <a:ext cx="4725987" cy="8826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535600"/>
              </a:gs>
              <a:gs pos="100000">
                <a:srgbClr val="B3B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AutoShape 4"/>
          <p:cNvSpPr>
            <a:spLocks noChangeArrowheads="1"/>
          </p:cNvSpPr>
          <p:nvPr/>
        </p:nvSpPr>
        <p:spPr bwMode="auto">
          <a:xfrm rot="3523702">
            <a:off x="477838" y="4219575"/>
            <a:ext cx="2546350" cy="11049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998 w 21600"/>
              <a:gd name="T13" fmla="*/ 3998 h 21600"/>
              <a:gd name="T14" fmla="*/ 17602 w 21600"/>
              <a:gd name="T15" fmla="*/ 1760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395" y="21600"/>
                </a:lnTo>
                <a:lnTo>
                  <a:pt x="1720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 rot="10800000">
            <a:off x="1668463" y="4745038"/>
            <a:ext cx="4991100" cy="958850"/>
          </a:xfrm>
          <a:prstGeom prst="parallelogram">
            <a:avLst>
              <a:gd name="adj" fmla="val 74489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230313" y="3894138"/>
            <a:ext cx="787400" cy="1339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2030413" y="5237163"/>
            <a:ext cx="425767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2201863" y="4999038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1858963" y="5465763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H="1">
            <a:off x="4335463" y="4751388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 flipH="1">
            <a:off x="2954338" y="4760913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V="1">
            <a:off x="1878013" y="2332038"/>
            <a:ext cx="1371600" cy="552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1223963" y="458311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1590675" y="41640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1916113" y="30972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2747963" y="17065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1</a:t>
            </a:r>
            <a:endParaRPr lang="en-US" sz="240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15741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233362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247491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34718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36480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37893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39449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49577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51339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52752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54308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31772" name="Line 28"/>
          <p:cNvSpPr>
            <a:spLocks noChangeShapeType="1"/>
          </p:cNvSpPr>
          <p:nvPr/>
        </p:nvSpPr>
        <p:spPr bwMode="auto">
          <a:xfrm>
            <a:off x="2487613" y="4551363"/>
            <a:ext cx="31099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73" name="Line 29"/>
          <p:cNvSpPr>
            <a:spLocks noChangeShapeType="1"/>
          </p:cNvSpPr>
          <p:nvPr/>
        </p:nvSpPr>
        <p:spPr bwMode="auto">
          <a:xfrm flipV="1">
            <a:off x="2344738" y="2239963"/>
            <a:ext cx="1292225" cy="2111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5715000" y="609600"/>
            <a:ext cx="1098550" cy="3794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/>
              <a:t>Enriched</a:t>
            </a:r>
            <a:endParaRPr lang="en-US" sz="2400"/>
          </a:p>
        </p:txBody>
      </p:sp>
      <p:sp>
        <p:nvSpPr>
          <p:cNvPr id="31775" name="Text Box 31"/>
          <p:cNvSpPr txBox="1">
            <a:spLocks noChangeArrowheads="1"/>
          </p:cNvSpPr>
          <p:nvPr/>
        </p:nvSpPr>
        <p:spPr bwMode="auto">
          <a:xfrm>
            <a:off x="7315200" y="2895600"/>
            <a:ext cx="1250950" cy="3794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/>
              <a:t>Structured</a:t>
            </a:r>
            <a:endParaRPr lang="en-US" sz="2400"/>
          </a:p>
        </p:txBody>
      </p:sp>
      <p:sp>
        <p:nvSpPr>
          <p:cNvPr id="31776" name="Text Box 32"/>
          <p:cNvSpPr txBox="1">
            <a:spLocks noChangeArrowheads="1"/>
          </p:cNvSpPr>
          <p:nvPr/>
        </p:nvSpPr>
        <p:spPr bwMode="auto">
          <a:xfrm>
            <a:off x="2239963" y="4275138"/>
            <a:ext cx="768350" cy="3794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/>
              <a:t>Basal</a:t>
            </a:r>
            <a:endParaRPr lang="en-US" sz="2400"/>
          </a:p>
        </p:txBody>
      </p:sp>
      <p:sp>
        <p:nvSpPr>
          <p:cNvPr id="31777" name="Text Box 33"/>
          <p:cNvSpPr txBox="1">
            <a:spLocks noChangeArrowheads="1"/>
          </p:cNvSpPr>
          <p:nvPr/>
        </p:nvSpPr>
        <p:spPr bwMode="auto">
          <a:xfrm>
            <a:off x="0" y="4781550"/>
            <a:ext cx="132715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b="1"/>
              <a:t>Basal</a:t>
            </a:r>
          </a:p>
          <a:p>
            <a:pPr algn="ctr" eaLnBrk="0" hangingPunct="0"/>
            <a:r>
              <a:rPr lang="en-US" sz="2000" b="1"/>
              <a:t>condition</a:t>
            </a:r>
            <a:endParaRPr lang="en-US" sz="2400"/>
          </a:p>
        </p:txBody>
      </p:sp>
      <p:sp>
        <p:nvSpPr>
          <p:cNvPr id="31778" name="Text Box 34"/>
          <p:cNvSpPr txBox="1">
            <a:spLocks noChangeArrowheads="1"/>
          </p:cNvSpPr>
          <p:nvPr/>
        </p:nvSpPr>
        <p:spPr bwMode="auto">
          <a:xfrm>
            <a:off x="1663700" y="5772150"/>
            <a:ext cx="25384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b="1"/>
              <a:t>Structure trajectory</a:t>
            </a:r>
            <a:endParaRPr lang="en-US" sz="2400"/>
          </a:p>
        </p:txBody>
      </p:sp>
      <p:sp>
        <p:nvSpPr>
          <p:cNvPr id="31779" name="Text Box 35"/>
          <p:cNvSpPr txBox="1">
            <a:spLocks noChangeArrowheads="1"/>
          </p:cNvSpPr>
          <p:nvPr/>
        </p:nvSpPr>
        <p:spPr bwMode="auto">
          <a:xfrm rot="-3481245">
            <a:off x="619919" y="2034381"/>
            <a:ext cx="29098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000" b="1"/>
              <a:t>Enrichment trajectory</a:t>
            </a:r>
            <a:endParaRPr lang="en-US" sz="2400"/>
          </a:p>
        </p:txBody>
      </p:sp>
      <p:sp>
        <p:nvSpPr>
          <p:cNvPr id="31780" name="Line 36"/>
          <p:cNvSpPr>
            <a:spLocks noChangeShapeType="1"/>
          </p:cNvSpPr>
          <p:nvPr/>
        </p:nvSpPr>
        <p:spPr bwMode="auto">
          <a:xfrm flipV="1">
            <a:off x="2887663" y="788988"/>
            <a:ext cx="152400" cy="2286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81" name="Line 37"/>
          <p:cNvSpPr>
            <a:spLocks noChangeShapeType="1"/>
          </p:cNvSpPr>
          <p:nvPr/>
        </p:nvSpPr>
        <p:spPr bwMode="auto">
          <a:xfrm>
            <a:off x="4183063" y="6008688"/>
            <a:ext cx="20955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82" name="Line 38"/>
          <p:cNvSpPr>
            <a:spLocks noChangeShapeType="1"/>
          </p:cNvSpPr>
          <p:nvPr/>
        </p:nvSpPr>
        <p:spPr bwMode="auto">
          <a:xfrm flipV="1">
            <a:off x="3749675" y="2286000"/>
            <a:ext cx="3184525" cy="63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83" name="Line 39"/>
          <p:cNvSpPr>
            <a:spLocks noChangeShapeType="1"/>
          </p:cNvSpPr>
          <p:nvPr/>
        </p:nvSpPr>
        <p:spPr bwMode="auto">
          <a:xfrm flipV="1">
            <a:off x="5616575" y="2286000"/>
            <a:ext cx="1317625" cy="21272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84" name="AutoShape 40"/>
          <p:cNvSpPr>
            <a:spLocks noChangeArrowheads="1"/>
          </p:cNvSpPr>
          <p:nvPr/>
        </p:nvSpPr>
        <p:spPr bwMode="auto">
          <a:xfrm>
            <a:off x="6915150" y="2209800"/>
            <a:ext cx="95250" cy="95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31785" name="Text Box 41"/>
          <p:cNvSpPr txBox="1">
            <a:spLocks noChangeArrowheads="1"/>
          </p:cNvSpPr>
          <p:nvPr/>
        </p:nvSpPr>
        <p:spPr bwMode="auto">
          <a:xfrm>
            <a:off x="6540500" y="4732338"/>
            <a:ext cx="927100" cy="304800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>
                <a:latin typeface="Times New Roman" pitchFamily="18" charset="0"/>
              </a:rPr>
              <a:t>omnivores</a:t>
            </a:r>
          </a:p>
        </p:txBody>
      </p:sp>
      <p:sp>
        <p:nvSpPr>
          <p:cNvPr id="31786" name="Text Box 42"/>
          <p:cNvSpPr txBox="1">
            <a:spLocks noChangeArrowheads="1"/>
          </p:cNvSpPr>
          <p:nvPr/>
        </p:nvSpPr>
        <p:spPr bwMode="auto">
          <a:xfrm>
            <a:off x="6353175" y="4962525"/>
            <a:ext cx="947738" cy="304800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>
                <a:latin typeface="Times New Roman" pitchFamily="18" charset="0"/>
              </a:rPr>
              <a:t>carnivores</a:t>
            </a:r>
          </a:p>
        </p:txBody>
      </p:sp>
      <p:sp>
        <p:nvSpPr>
          <p:cNvPr id="31787" name="Text Box 43"/>
          <p:cNvSpPr txBox="1">
            <a:spLocks noChangeArrowheads="1"/>
          </p:cNvSpPr>
          <p:nvPr/>
        </p:nvSpPr>
        <p:spPr bwMode="auto">
          <a:xfrm>
            <a:off x="6218238" y="5191125"/>
            <a:ext cx="936625" cy="304800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>
                <a:latin typeface="Times New Roman" pitchFamily="18" charset="0"/>
              </a:rPr>
              <a:t>fungivores</a:t>
            </a:r>
          </a:p>
        </p:txBody>
      </p:sp>
      <p:sp>
        <p:nvSpPr>
          <p:cNvPr id="31788" name="Text Box 44"/>
          <p:cNvSpPr txBox="1">
            <a:spLocks noChangeArrowheads="1"/>
          </p:cNvSpPr>
          <p:nvPr/>
        </p:nvSpPr>
        <p:spPr bwMode="auto">
          <a:xfrm>
            <a:off x="6048375" y="5419725"/>
            <a:ext cx="1076325" cy="304800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>
                <a:latin typeface="Times New Roman" pitchFamily="18" charset="0"/>
              </a:rPr>
              <a:t>bacterivores</a:t>
            </a:r>
          </a:p>
        </p:txBody>
      </p:sp>
      <p:sp>
        <p:nvSpPr>
          <p:cNvPr id="31789" name="Text Box 45"/>
          <p:cNvSpPr txBox="1">
            <a:spLocks noChangeArrowheads="1"/>
          </p:cNvSpPr>
          <p:nvPr/>
        </p:nvSpPr>
        <p:spPr bwMode="auto">
          <a:xfrm>
            <a:off x="439738" y="3514725"/>
            <a:ext cx="936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>
                <a:latin typeface="Times New Roman" pitchFamily="18" charset="0"/>
              </a:rPr>
              <a:t>fungivores</a:t>
            </a:r>
          </a:p>
        </p:txBody>
      </p:sp>
      <p:sp>
        <p:nvSpPr>
          <p:cNvPr id="31790" name="Text Box 46"/>
          <p:cNvSpPr txBox="1">
            <a:spLocks noChangeArrowheads="1"/>
          </p:cNvSpPr>
          <p:nvPr/>
        </p:nvSpPr>
        <p:spPr bwMode="auto">
          <a:xfrm>
            <a:off x="3175" y="3997325"/>
            <a:ext cx="10763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>
                <a:latin typeface="Times New Roman" pitchFamily="18" charset="0"/>
              </a:rPr>
              <a:t>bacterivores</a:t>
            </a:r>
          </a:p>
        </p:txBody>
      </p:sp>
      <p:sp>
        <p:nvSpPr>
          <p:cNvPr id="31791" name="Text Box 47"/>
          <p:cNvSpPr txBox="1">
            <a:spLocks noChangeArrowheads="1"/>
          </p:cNvSpPr>
          <p:nvPr/>
        </p:nvSpPr>
        <p:spPr bwMode="auto">
          <a:xfrm rot="-3333818">
            <a:off x="2741612" y="1082676"/>
            <a:ext cx="936625" cy="304800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>
                <a:latin typeface="Times New Roman" pitchFamily="18" charset="0"/>
              </a:rPr>
              <a:t>fungivores</a:t>
            </a:r>
            <a:endParaRPr lang="en-US" sz="1400">
              <a:latin typeface="Times New Roman" pitchFamily="18" charset="0"/>
            </a:endParaRPr>
          </a:p>
        </p:txBody>
      </p:sp>
      <p:sp>
        <p:nvSpPr>
          <p:cNvPr id="31792" name="Text Box 48"/>
          <p:cNvSpPr txBox="1">
            <a:spLocks noChangeArrowheads="1"/>
          </p:cNvSpPr>
          <p:nvPr/>
        </p:nvSpPr>
        <p:spPr bwMode="auto">
          <a:xfrm rot="-3329394">
            <a:off x="3194050" y="844551"/>
            <a:ext cx="1076325" cy="304800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>
                <a:latin typeface="Times New Roman" pitchFamily="18" charset="0"/>
              </a:rPr>
              <a:t>bacterivores</a:t>
            </a:r>
            <a:endParaRPr lang="en-US" sz="1400">
              <a:latin typeface="Times New Roman" pitchFamily="18" charset="0"/>
            </a:endParaRPr>
          </a:p>
        </p:txBody>
      </p:sp>
      <p:sp>
        <p:nvSpPr>
          <p:cNvPr id="31793" name="Text Box 49"/>
          <p:cNvSpPr txBox="1">
            <a:spLocks noChangeArrowheads="1"/>
          </p:cNvSpPr>
          <p:nvPr/>
        </p:nvSpPr>
        <p:spPr bwMode="auto">
          <a:xfrm>
            <a:off x="0" y="76200"/>
            <a:ext cx="441960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/>
              <a:t>Nematode Faunal Profiles</a:t>
            </a:r>
          </a:p>
        </p:txBody>
      </p:sp>
      <p:sp>
        <p:nvSpPr>
          <p:cNvPr id="31794" name="Rectangle 50"/>
          <p:cNvSpPr>
            <a:spLocks noChangeArrowheads="1"/>
          </p:cNvSpPr>
          <p:nvPr/>
        </p:nvSpPr>
        <p:spPr bwMode="auto">
          <a:xfrm>
            <a:off x="152400" y="1447800"/>
            <a:ext cx="17780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200"/>
              <a:t>Enrichment index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/>
              <a:t>100 (w1.cp1 + w2.Fu2) 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/>
              <a:t>/ (w1.cp1 + w2.cp2 )</a:t>
            </a:r>
          </a:p>
        </p:txBody>
      </p:sp>
      <p:sp>
        <p:nvSpPr>
          <p:cNvPr id="31795" name="Rectangle 51"/>
          <p:cNvSpPr>
            <a:spLocks noChangeArrowheads="1"/>
          </p:cNvSpPr>
          <p:nvPr/>
        </p:nvSpPr>
        <p:spPr bwMode="auto">
          <a:xfrm>
            <a:off x="3352800" y="6400800"/>
            <a:ext cx="4117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200" dirty="0"/>
              <a:t>Structure Index = 100 w</a:t>
            </a:r>
            <a:r>
              <a:rPr lang="en-US" sz="1200" baseline="-25000" dirty="0"/>
              <a:t>i</a:t>
            </a:r>
            <a:r>
              <a:rPr lang="en-US" sz="1200" dirty="0"/>
              <a:t>.cp</a:t>
            </a:r>
            <a:r>
              <a:rPr lang="en-US" sz="1200" baseline="-25000" dirty="0"/>
              <a:t>i</a:t>
            </a:r>
            <a:r>
              <a:rPr lang="en-US" sz="1200" dirty="0"/>
              <a:t> / (w</a:t>
            </a:r>
            <a:r>
              <a:rPr lang="en-US" sz="1200" baseline="-25000" dirty="0"/>
              <a:t>i</a:t>
            </a:r>
            <a:r>
              <a:rPr lang="en-US" sz="1200" dirty="0"/>
              <a:t>.cp</a:t>
            </a:r>
            <a:r>
              <a:rPr lang="en-US" sz="1200" baseline="-25000" dirty="0"/>
              <a:t>i</a:t>
            </a:r>
            <a:r>
              <a:rPr lang="en-US" sz="1200" dirty="0"/>
              <a:t> + w</a:t>
            </a:r>
            <a:r>
              <a:rPr lang="en-US" sz="1200" baseline="-25000" dirty="0"/>
              <a:t>2</a:t>
            </a:r>
            <a:r>
              <a:rPr lang="en-US" sz="1200" dirty="0"/>
              <a:t>.cp</a:t>
            </a:r>
            <a:r>
              <a:rPr lang="en-US" sz="1200" baseline="-25000" dirty="0"/>
              <a:t>2</a:t>
            </a:r>
            <a:r>
              <a:rPr lang="en-US" sz="1200" dirty="0"/>
              <a:t> ) for </a:t>
            </a:r>
            <a:r>
              <a:rPr lang="en-US" sz="1200" dirty="0" err="1"/>
              <a:t>i</a:t>
            </a:r>
            <a:r>
              <a:rPr lang="en-US" sz="1200" dirty="0"/>
              <a:t> = 3-5</a:t>
            </a:r>
          </a:p>
        </p:txBody>
      </p:sp>
      <p:sp>
        <p:nvSpPr>
          <p:cNvPr id="26676" name="Text Box 52"/>
          <p:cNvSpPr txBox="1">
            <a:spLocks noChangeArrowheads="1"/>
          </p:cNvSpPr>
          <p:nvPr/>
        </p:nvSpPr>
        <p:spPr bwMode="auto">
          <a:xfrm>
            <a:off x="152400" y="6498223"/>
            <a:ext cx="1752600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dirty="0" smtClean="0"/>
              <a:t>Ferris, 2010</a:t>
            </a:r>
            <a:endParaRPr lang="en-US" sz="1200" dirty="0"/>
          </a:p>
        </p:txBody>
      </p:sp>
      <p:sp>
        <p:nvSpPr>
          <p:cNvPr id="31797" name="Line 53"/>
          <p:cNvSpPr>
            <a:spLocks noChangeShapeType="1"/>
          </p:cNvSpPr>
          <p:nvPr/>
        </p:nvSpPr>
        <p:spPr bwMode="auto">
          <a:xfrm flipH="1">
            <a:off x="4419600" y="1066800"/>
            <a:ext cx="198120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98" name="Line 54"/>
          <p:cNvSpPr>
            <a:spLocks noChangeShapeType="1"/>
          </p:cNvSpPr>
          <p:nvPr/>
        </p:nvSpPr>
        <p:spPr bwMode="auto">
          <a:xfrm>
            <a:off x="3581400" y="27432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Parallelogram 54"/>
          <p:cNvSpPr/>
          <p:nvPr/>
        </p:nvSpPr>
        <p:spPr>
          <a:xfrm rot="20280129">
            <a:off x="6305480" y="1730229"/>
            <a:ext cx="1288126" cy="962001"/>
          </a:xfrm>
          <a:prstGeom prst="parallelogram">
            <a:avLst>
              <a:gd name="adj" fmla="val 1192"/>
            </a:avLst>
          </a:prstGeom>
          <a:solidFill>
            <a:srgbClr val="FFFF00">
              <a:alpha val="5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Text Box 49"/>
          <p:cNvSpPr txBox="1">
            <a:spLocks noChangeArrowheads="1"/>
          </p:cNvSpPr>
          <p:nvPr/>
        </p:nvSpPr>
        <p:spPr bwMode="auto">
          <a:xfrm>
            <a:off x="4191000" y="76200"/>
            <a:ext cx="495300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/>
              <a:t>and the Metabolic Footprint</a:t>
            </a:r>
          </a:p>
        </p:txBody>
      </p:sp>
      <p:sp>
        <p:nvSpPr>
          <p:cNvPr id="57" name="Text Box 52"/>
          <p:cNvSpPr txBox="1">
            <a:spLocks noChangeArrowheads="1"/>
          </p:cNvSpPr>
          <p:nvPr/>
        </p:nvSpPr>
        <p:spPr bwMode="auto">
          <a:xfrm>
            <a:off x="166124" y="6504801"/>
            <a:ext cx="1226746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 smtClean="0"/>
              <a:t>Ferris et al, 2001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144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76" grpId="0" animBg="1"/>
      <p:bldP spid="55" grpId="0" animBg="1"/>
      <p:bldP spid="55" grpId="1" animBg="1"/>
      <p:bldP spid="59" grpId="0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F52"/>
          <p:cNvPicPr>
            <a:picLocks noChangeAspect="1" noChangeArrowheads="1"/>
          </p:cNvPicPr>
          <p:nvPr/>
        </p:nvPicPr>
        <p:blipFill>
          <a:blip r:embed="rId3" cstate="print"/>
          <a:srcRect t="6247" b="3799"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152400"/>
            <a:ext cx="693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es-ES" sz="2400" dirty="0" err="1" smtClean="0"/>
              <a:t>An</a:t>
            </a:r>
            <a:r>
              <a:rPr lang="es-ES" sz="2400" dirty="0" smtClean="0"/>
              <a:t> </a:t>
            </a:r>
            <a:r>
              <a:rPr lang="es-ES" sz="2400" dirty="0" err="1" smtClean="0"/>
              <a:t>ecosystem</a:t>
            </a:r>
            <a:r>
              <a:rPr lang="es-ES" sz="2400" dirty="0" smtClean="0"/>
              <a:t> </a:t>
            </a:r>
            <a:r>
              <a:rPr lang="es-ES" sz="2400" dirty="0" err="1" smtClean="0"/>
              <a:t>service</a:t>
            </a:r>
            <a:r>
              <a:rPr lang="es-ES" sz="2400" dirty="0" smtClean="0"/>
              <a:t> </a:t>
            </a:r>
            <a:r>
              <a:rPr lang="es-ES" sz="2400" dirty="0" err="1" smtClean="0"/>
              <a:t>example</a:t>
            </a:r>
            <a:r>
              <a:rPr lang="es-ES" sz="2400" dirty="0" smtClean="0"/>
              <a:t>:</a:t>
            </a: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N-</a:t>
            </a:r>
            <a:r>
              <a:rPr lang="es-ES" sz="2000" dirty="0" err="1" smtClean="0"/>
              <a:t>mineralization</a:t>
            </a:r>
            <a:r>
              <a:rPr lang="es-ES" sz="2000" dirty="0" smtClean="0"/>
              <a:t> </a:t>
            </a:r>
            <a:r>
              <a:rPr lang="es-ES" sz="2000" dirty="0" err="1" smtClean="0"/>
              <a:t>by</a:t>
            </a:r>
            <a:r>
              <a:rPr lang="es-ES" sz="2000" dirty="0" smtClean="0"/>
              <a:t> </a:t>
            </a:r>
            <a:r>
              <a:rPr lang="es-ES" sz="2000" dirty="0" err="1" smtClean="0"/>
              <a:t>bacterial-feeding</a:t>
            </a:r>
            <a:r>
              <a:rPr lang="es-ES" sz="2000" dirty="0" smtClean="0"/>
              <a:t> </a:t>
            </a:r>
            <a:r>
              <a:rPr lang="es-ES" sz="2000" dirty="0" err="1" smtClean="0"/>
              <a:t>nematodes</a:t>
            </a:r>
            <a:endParaRPr lang="es-ES" sz="2000" dirty="0"/>
          </a:p>
        </p:txBody>
      </p:sp>
      <p:pic>
        <p:nvPicPr>
          <p:cNvPr id="13316" name="Picture 4" descr="cru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0"/>
            <a:ext cx="236220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85900" y="2438400"/>
            <a:ext cx="5676900" cy="2743200"/>
            <a:chOff x="0" y="76200"/>
            <a:chExt cx="5676900" cy="2743200"/>
          </a:xfrm>
        </p:grpSpPr>
        <p:graphicFrame>
          <p:nvGraphicFramePr>
            <p:cNvPr id="6" name="Object 3"/>
            <p:cNvGraphicFramePr>
              <a:graphicFrameLocks noChangeAspect="1"/>
            </p:cNvGraphicFramePr>
            <p:nvPr/>
          </p:nvGraphicFramePr>
          <p:xfrm>
            <a:off x="0" y="77787"/>
            <a:ext cx="5676900" cy="2741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96" name="Chart" r:id="rId5" imgW="9753600" imgH="4633032" progId="MSGraph.Chart.8">
                    <p:embed followColorScheme="full"/>
                  </p:oleObj>
                </mc:Choice>
                <mc:Fallback>
                  <p:oleObj name="Chart" r:id="rId5" imgW="9753600" imgH="4633032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77787"/>
                          <a:ext cx="5676900" cy="2741613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7"/>
            <p:cNvSpPr txBox="1">
              <a:spLocks noChangeArrowheads="1"/>
            </p:cNvSpPr>
            <p:nvPr/>
          </p:nvSpPr>
          <p:spPr bwMode="auto">
            <a:xfrm>
              <a:off x="1342658" y="76200"/>
              <a:ext cx="22083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 smtClean="0"/>
                <a:t>Nitrogen Mineralization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8426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228600" y="0"/>
            <a:ext cx="7350474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400" dirty="0" smtClean="0"/>
              <a:t>Functional Diversity of Soil Nematodes: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relationships between form and function</a:t>
            </a:r>
            <a:endParaRPr lang="en-US" sz="2400" dirty="0"/>
          </a:p>
        </p:txBody>
      </p:sp>
      <p:pic>
        <p:nvPicPr>
          <p:cNvPr id="148483" name="Picture 3" descr="Slide_2"/>
          <p:cNvPicPr>
            <a:picLocks noChangeAspect="1" noChangeArrowheads="1"/>
          </p:cNvPicPr>
          <p:nvPr/>
        </p:nvPicPr>
        <p:blipFill>
          <a:blip r:embed="rId11" cstate="print"/>
          <a:srcRect l="-23" r="885" b="893"/>
          <a:stretch>
            <a:fillRect/>
          </a:stretch>
        </p:blipFill>
        <p:spPr bwMode="auto">
          <a:xfrm>
            <a:off x="527050" y="1111250"/>
            <a:ext cx="2273300" cy="2374900"/>
          </a:xfrm>
          <a:prstGeom prst="rect">
            <a:avLst/>
          </a:prstGeom>
          <a:noFill/>
        </p:spPr>
      </p:pic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3275" y="2759075"/>
            <a:ext cx="2632075" cy="1973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11338" y="4302125"/>
            <a:ext cx="2401887" cy="1801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3" name="Ditylenchus 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13750" t="9192" r="3750"/>
          <a:stretch/>
        </p:blipFill>
        <p:spPr>
          <a:xfrm>
            <a:off x="5484227" y="1375569"/>
            <a:ext cx="3322969" cy="2743200"/>
          </a:xfrm>
          <a:prstGeom prst="rect">
            <a:avLst/>
          </a:prstGeom>
        </p:spPr>
      </p:pic>
      <p:pic>
        <p:nvPicPr>
          <p:cNvPr id="19" name="Picture 4" descr="http://plpnemweb.ucdavis.edu/nemaplex/images/esophagus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63" y="938718"/>
            <a:ext cx="10191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6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32038" y="1092200"/>
            <a:ext cx="2892425" cy="2170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8487" name="Picture 7" descr="aphelenchus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00400" y="3094038"/>
            <a:ext cx="3005138" cy="1782762"/>
          </a:xfrm>
          <a:prstGeom prst="rect">
            <a:avLst/>
          </a:prstGeom>
          <a:noFill/>
        </p:spPr>
      </p:pic>
      <p:pic>
        <p:nvPicPr>
          <p:cNvPr id="18440" name="Picture 8" descr="http://www.nemasoil.com/images/LargeImages/Tylenchus/Sept-25-2007/High%20input-Till%20(T1)/T1-1/Tylenchus/Tylenchushead2-60x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5111" r="45817" b="52422"/>
          <a:stretch/>
        </p:blipFill>
        <p:spPr bwMode="auto">
          <a:xfrm>
            <a:off x="5989217" y="4343400"/>
            <a:ext cx="22502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8" name="Picture 8" descr="cruz"/>
          <p:cNvPicPr>
            <a:picLocks noChangeAspect="1" noChangeArrowheads="1"/>
          </p:cNvPicPr>
          <p:nvPr/>
        </p:nvPicPr>
        <p:blipFill>
          <a:blip r:embed="rId20" cstate="print"/>
          <a:srcRect t="3149" b="15918"/>
          <a:stretch>
            <a:fillRect/>
          </a:stretch>
        </p:blipFill>
        <p:spPr bwMode="auto">
          <a:xfrm>
            <a:off x="5326684" y="958027"/>
            <a:ext cx="2980538" cy="4023360"/>
          </a:xfrm>
          <a:prstGeom prst="rect">
            <a:avLst/>
          </a:prstGeom>
          <a:noFill/>
        </p:spPr>
      </p:pic>
      <p:pic>
        <p:nvPicPr>
          <p:cNvPr id="18436" name="Picture 4" descr="http://plpnemweb.ucdavis.edu/nemaplex/images/Cephalobidae%20heads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0" y="939296"/>
            <a:ext cx="4846320" cy="535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D30_12_662_detai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2"/>
          <a:srcRect l="16171"/>
          <a:stretch/>
        </p:blipFill>
        <p:spPr>
          <a:xfrm rot="5400000">
            <a:off x="5526380" y="1548011"/>
            <a:ext cx="3406825" cy="2286000"/>
          </a:xfrm>
          <a:prstGeom prst="rect">
            <a:avLst/>
          </a:prstGeom>
        </p:spPr>
      </p:pic>
      <p:pic>
        <p:nvPicPr>
          <p:cNvPr id="148495" name="Picture 15" descr="Dorylaimus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977905" y="914400"/>
            <a:ext cx="4144620" cy="3108960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0407">
            <a:off x="206177" y="2286959"/>
            <a:ext cx="4978891" cy="2560320"/>
          </a:xfrm>
          <a:prstGeom prst="rect">
            <a:avLst/>
          </a:prstGeom>
        </p:spPr>
      </p:pic>
      <p:pic>
        <p:nvPicPr>
          <p:cNvPr id="2" name="Labronema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478012" y="1409700"/>
            <a:ext cx="3048000" cy="2286000"/>
          </a:xfrm>
          <a:prstGeom prst="rect">
            <a:avLst/>
          </a:prstGeom>
        </p:spPr>
      </p:pic>
      <p:pic>
        <p:nvPicPr>
          <p:cNvPr id="21" name="Mononchid new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07482" y="1240423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8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0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55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83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9906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latin typeface="Arial" pitchFamily="34" charset="0"/>
              </a:rPr>
              <a:t>Other Ecosystem Services: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43000"/>
            <a:ext cx="7772400" cy="549275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itchFamily="34" charset="0"/>
              </a:rPr>
              <a:t>The regulation of opportunistic (pest) species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7400" y="2057400"/>
            <a:ext cx="6704013" cy="4349750"/>
            <a:chOff x="295" y="346"/>
            <a:chExt cx="5224" cy="3699"/>
          </a:xfrm>
        </p:grpSpPr>
        <p:sp>
          <p:nvSpPr>
            <p:cNvPr id="901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613" y="346"/>
              <a:ext cx="4898" cy="3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13" y="346"/>
              <a:ext cx="4906" cy="3682"/>
              <a:chOff x="567" y="312"/>
              <a:chExt cx="4906" cy="3682"/>
            </a:xfrm>
          </p:grpSpPr>
          <p:sp>
            <p:nvSpPr>
              <p:cNvPr id="90119" name="Rectangle 7"/>
              <p:cNvSpPr>
                <a:spLocks noChangeArrowheads="1"/>
              </p:cNvSpPr>
              <p:nvPr/>
            </p:nvSpPr>
            <p:spPr bwMode="auto">
              <a:xfrm>
                <a:off x="567" y="312"/>
                <a:ext cx="4906" cy="368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800"/>
              </a:p>
            </p:txBody>
          </p:sp>
          <p:sp>
            <p:nvSpPr>
              <p:cNvPr id="90120" name="Freeform 8"/>
              <p:cNvSpPr>
                <a:spLocks/>
              </p:cNvSpPr>
              <p:nvPr/>
            </p:nvSpPr>
            <p:spPr bwMode="auto">
              <a:xfrm>
                <a:off x="4468" y="3546"/>
                <a:ext cx="47" cy="47"/>
              </a:xfrm>
              <a:custGeom>
                <a:avLst/>
                <a:gdLst>
                  <a:gd name="T0" fmla="*/ 1 w 94"/>
                  <a:gd name="T1" fmla="*/ 0 h 94"/>
                  <a:gd name="T2" fmla="*/ 1 w 94"/>
                  <a:gd name="T3" fmla="*/ 0 h 94"/>
                  <a:gd name="T4" fmla="*/ 1 w 94"/>
                  <a:gd name="T5" fmla="*/ 1 h 94"/>
                  <a:gd name="T6" fmla="*/ 0 w 94"/>
                  <a:gd name="T7" fmla="*/ 1 h 94"/>
                  <a:gd name="T8" fmla="*/ 1 w 94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4"/>
                  <a:gd name="T17" fmla="*/ 94 w 94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4">
                    <a:moveTo>
                      <a:pt x="47" y="0"/>
                    </a:moveTo>
                    <a:lnTo>
                      <a:pt x="47" y="0"/>
                    </a:lnTo>
                    <a:lnTo>
                      <a:pt x="94" y="94"/>
                    </a:lnTo>
                    <a:lnTo>
                      <a:pt x="0" y="94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800"/>
              </a:p>
            </p:txBody>
          </p:sp>
          <p:sp>
            <p:nvSpPr>
              <p:cNvPr id="90121" name="Rectangle 9"/>
              <p:cNvSpPr>
                <a:spLocks noChangeArrowheads="1"/>
              </p:cNvSpPr>
              <p:nvPr/>
            </p:nvSpPr>
            <p:spPr bwMode="auto">
              <a:xfrm>
                <a:off x="4608" y="3509"/>
                <a:ext cx="854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600" b="1">
                    <a:solidFill>
                      <a:srgbClr val="000000"/>
                    </a:solidFill>
                  </a:rPr>
                  <a:t> Woodland </a:t>
                </a:r>
                <a:endParaRPr lang="en-US" sz="1800" b="1"/>
              </a:p>
            </p:txBody>
          </p:sp>
          <p:sp>
            <p:nvSpPr>
              <p:cNvPr id="90122" name="Rectangle 10"/>
              <p:cNvSpPr>
                <a:spLocks noChangeArrowheads="1"/>
              </p:cNvSpPr>
              <p:nvPr/>
            </p:nvSpPr>
            <p:spPr bwMode="auto">
              <a:xfrm>
                <a:off x="4468" y="3696"/>
                <a:ext cx="55" cy="54"/>
              </a:xfrm>
              <a:prstGeom prst="rect">
                <a:avLst/>
              </a:prstGeom>
              <a:solidFill>
                <a:srgbClr val="008000"/>
              </a:solidFill>
              <a:ln w="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800"/>
              </a:p>
            </p:txBody>
          </p:sp>
          <p:sp>
            <p:nvSpPr>
              <p:cNvPr id="90123" name="Rectangle 11"/>
              <p:cNvSpPr>
                <a:spLocks noChangeArrowheads="1"/>
              </p:cNvSpPr>
              <p:nvPr/>
            </p:nvSpPr>
            <p:spPr bwMode="auto">
              <a:xfrm>
                <a:off x="4608" y="3654"/>
                <a:ext cx="75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600" b="1">
                    <a:solidFill>
                      <a:srgbClr val="000000"/>
                    </a:solidFill>
                  </a:rPr>
                  <a:t> Vineyard </a:t>
                </a:r>
                <a:endParaRPr lang="en-US" sz="1800" b="1"/>
              </a:p>
            </p:txBody>
          </p:sp>
          <p:sp>
            <p:nvSpPr>
              <p:cNvPr id="90124" name="Rectangle 12"/>
              <p:cNvSpPr>
                <a:spLocks noChangeArrowheads="1"/>
              </p:cNvSpPr>
              <p:nvPr/>
            </p:nvSpPr>
            <p:spPr bwMode="auto">
              <a:xfrm>
                <a:off x="1077" y="422"/>
                <a:ext cx="3203" cy="31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800"/>
              </a:p>
            </p:txBody>
          </p:sp>
          <p:sp>
            <p:nvSpPr>
              <p:cNvPr id="90125" name="Line 13"/>
              <p:cNvSpPr>
                <a:spLocks noChangeShapeType="1"/>
              </p:cNvSpPr>
              <p:nvPr/>
            </p:nvSpPr>
            <p:spPr bwMode="auto">
              <a:xfrm flipV="1">
                <a:off x="2671" y="422"/>
                <a:ext cx="1" cy="3132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6" name="Line 14"/>
              <p:cNvSpPr>
                <a:spLocks noChangeShapeType="1"/>
              </p:cNvSpPr>
              <p:nvPr/>
            </p:nvSpPr>
            <p:spPr bwMode="auto">
              <a:xfrm flipV="1">
                <a:off x="2671" y="354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7" name="Line 15"/>
              <p:cNvSpPr>
                <a:spLocks noChangeShapeType="1"/>
              </p:cNvSpPr>
              <p:nvPr/>
            </p:nvSpPr>
            <p:spPr bwMode="auto">
              <a:xfrm flipV="1">
                <a:off x="2671" y="353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8" name="Line 16"/>
              <p:cNvSpPr>
                <a:spLocks noChangeShapeType="1"/>
              </p:cNvSpPr>
              <p:nvPr/>
            </p:nvSpPr>
            <p:spPr bwMode="auto">
              <a:xfrm flipV="1">
                <a:off x="2671" y="351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9" name="Line 17"/>
              <p:cNvSpPr>
                <a:spLocks noChangeShapeType="1"/>
              </p:cNvSpPr>
              <p:nvPr/>
            </p:nvSpPr>
            <p:spPr bwMode="auto">
              <a:xfrm flipV="1">
                <a:off x="2671" y="349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0" name="Line 18"/>
              <p:cNvSpPr>
                <a:spLocks noChangeShapeType="1"/>
              </p:cNvSpPr>
              <p:nvPr/>
            </p:nvSpPr>
            <p:spPr bwMode="auto">
              <a:xfrm flipV="1">
                <a:off x="2671" y="3484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1" name="Line 19"/>
              <p:cNvSpPr>
                <a:spLocks noChangeShapeType="1"/>
              </p:cNvSpPr>
              <p:nvPr/>
            </p:nvSpPr>
            <p:spPr bwMode="auto">
              <a:xfrm flipV="1">
                <a:off x="2671" y="346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2" name="Line 20"/>
              <p:cNvSpPr>
                <a:spLocks noChangeShapeType="1"/>
              </p:cNvSpPr>
              <p:nvPr/>
            </p:nvSpPr>
            <p:spPr bwMode="auto">
              <a:xfrm flipV="1">
                <a:off x="2671" y="345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3" name="Line 21"/>
              <p:cNvSpPr>
                <a:spLocks noChangeShapeType="1"/>
              </p:cNvSpPr>
              <p:nvPr/>
            </p:nvSpPr>
            <p:spPr bwMode="auto">
              <a:xfrm flipV="1">
                <a:off x="2671" y="343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4" name="Line 22"/>
              <p:cNvSpPr>
                <a:spLocks noChangeShapeType="1"/>
              </p:cNvSpPr>
              <p:nvPr/>
            </p:nvSpPr>
            <p:spPr bwMode="auto">
              <a:xfrm flipV="1">
                <a:off x="2671" y="342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5" name="Line 23"/>
              <p:cNvSpPr>
                <a:spLocks noChangeShapeType="1"/>
              </p:cNvSpPr>
              <p:nvPr/>
            </p:nvSpPr>
            <p:spPr bwMode="auto">
              <a:xfrm flipV="1">
                <a:off x="2671" y="340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6" name="Line 24"/>
              <p:cNvSpPr>
                <a:spLocks noChangeShapeType="1"/>
              </p:cNvSpPr>
              <p:nvPr/>
            </p:nvSpPr>
            <p:spPr bwMode="auto">
              <a:xfrm flipV="1">
                <a:off x="2671" y="338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7" name="Line 25"/>
              <p:cNvSpPr>
                <a:spLocks noChangeShapeType="1"/>
              </p:cNvSpPr>
              <p:nvPr/>
            </p:nvSpPr>
            <p:spPr bwMode="auto">
              <a:xfrm flipV="1">
                <a:off x="2671" y="337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8" name="Line 26"/>
              <p:cNvSpPr>
                <a:spLocks noChangeShapeType="1"/>
              </p:cNvSpPr>
              <p:nvPr/>
            </p:nvSpPr>
            <p:spPr bwMode="auto">
              <a:xfrm flipV="1">
                <a:off x="2671" y="335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9" name="Line 27"/>
              <p:cNvSpPr>
                <a:spLocks noChangeShapeType="1"/>
              </p:cNvSpPr>
              <p:nvPr/>
            </p:nvSpPr>
            <p:spPr bwMode="auto">
              <a:xfrm flipV="1">
                <a:off x="2671" y="334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0" name="Line 28"/>
              <p:cNvSpPr>
                <a:spLocks noChangeShapeType="1"/>
              </p:cNvSpPr>
              <p:nvPr/>
            </p:nvSpPr>
            <p:spPr bwMode="auto">
              <a:xfrm flipV="1">
                <a:off x="2671" y="3327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1" name="Line 29"/>
              <p:cNvSpPr>
                <a:spLocks noChangeShapeType="1"/>
              </p:cNvSpPr>
              <p:nvPr/>
            </p:nvSpPr>
            <p:spPr bwMode="auto">
              <a:xfrm flipV="1">
                <a:off x="2671" y="331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2" name="Line 30"/>
              <p:cNvSpPr>
                <a:spLocks noChangeShapeType="1"/>
              </p:cNvSpPr>
              <p:nvPr/>
            </p:nvSpPr>
            <p:spPr bwMode="auto">
              <a:xfrm flipV="1">
                <a:off x="2671" y="329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3" name="Line 31"/>
              <p:cNvSpPr>
                <a:spLocks noChangeShapeType="1"/>
              </p:cNvSpPr>
              <p:nvPr/>
            </p:nvSpPr>
            <p:spPr bwMode="auto">
              <a:xfrm flipV="1">
                <a:off x="2671" y="327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4" name="Line 32"/>
              <p:cNvSpPr>
                <a:spLocks noChangeShapeType="1"/>
              </p:cNvSpPr>
              <p:nvPr/>
            </p:nvSpPr>
            <p:spPr bwMode="auto">
              <a:xfrm flipV="1">
                <a:off x="2671" y="326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5" name="Line 33"/>
              <p:cNvSpPr>
                <a:spLocks noChangeShapeType="1"/>
              </p:cNvSpPr>
              <p:nvPr/>
            </p:nvSpPr>
            <p:spPr bwMode="auto">
              <a:xfrm flipV="1">
                <a:off x="2671" y="324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6" name="Line 34"/>
              <p:cNvSpPr>
                <a:spLocks noChangeShapeType="1"/>
              </p:cNvSpPr>
              <p:nvPr/>
            </p:nvSpPr>
            <p:spPr bwMode="auto">
              <a:xfrm flipV="1">
                <a:off x="2671" y="323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7" name="Line 35"/>
              <p:cNvSpPr>
                <a:spLocks noChangeShapeType="1"/>
              </p:cNvSpPr>
              <p:nvPr/>
            </p:nvSpPr>
            <p:spPr bwMode="auto">
              <a:xfrm flipV="1">
                <a:off x="2671" y="321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8" name="Line 36"/>
              <p:cNvSpPr>
                <a:spLocks noChangeShapeType="1"/>
              </p:cNvSpPr>
              <p:nvPr/>
            </p:nvSpPr>
            <p:spPr bwMode="auto">
              <a:xfrm flipV="1">
                <a:off x="2671" y="320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9" name="Line 37"/>
              <p:cNvSpPr>
                <a:spLocks noChangeShapeType="1"/>
              </p:cNvSpPr>
              <p:nvPr/>
            </p:nvSpPr>
            <p:spPr bwMode="auto">
              <a:xfrm flipV="1">
                <a:off x="2671" y="318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0" name="Line 38"/>
              <p:cNvSpPr>
                <a:spLocks noChangeShapeType="1"/>
              </p:cNvSpPr>
              <p:nvPr/>
            </p:nvSpPr>
            <p:spPr bwMode="auto">
              <a:xfrm flipV="1">
                <a:off x="2671" y="3170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1" name="Line 39"/>
              <p:cNvSpPr>
                <a:spLocks noChangeShapeType="1"/>
              </p:cNvSpPr>
              <p:nvPr/>
            </p:nvSpPr>
            <p:spPr bwMode="auto">
              <a:xfrm flipV="1">
                <a:off x="2671" y="315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2" name="Line 40"/>
              <p:cNvSpPr>
                <a:spLocks noChangeShapeType="1"/>
              </p:cNvSpPr>
              <p:nvPr/>
            </p:nvSpPr>
            <p:spPr bwMode="auto">
              <a:xfrm flipV="1">
                <a:off x="2671" y="313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3" name="Line 41"/>
              <p:cNvSpPr>
                <a:spLocks noChangeShapeType="1"/>
              </p:cNvSpPr>
              <p:nvPr/>
            </p:nvSpPr>
            <p:spPr bwMode="auto">
              <a:xfrm flipV="1">
                <a:off x="2671" y="312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4" name="Line 42"/>
              <p:cNvSpPr>
                <a:spLocks noChangeShapeType="1"/>
              </p:cNvSpPr>
              <p:nvPr/>
            </p:nvSpPr>
            <p:spPr bwMode="auto">
              <a:xfrm flipV="1">
                <a:off x="2671" y="310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5" name="Line 43"/>
              <p:cNvSpPr>
                <a:spLocks noChangeShapeType="1"/>
              </p:cNvSpPr>
              <p:nvPr/>
            </p:nvSpPr>
            <p:spPr bwMode="auto">
              <a:xfrm flipV="1">
                <a:off x="2671" y="309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6" name="Line 44"/>
              <p:cNvSpPr>
                <a:spLocks noChangeShapeType="1"/>
              </p:cNvSpPr>
              <p:nvPr/>
            </p:nvSpPr>
            <p:spPr bwMode="auto">
              <a:xfrm flipV="1">
                <a:off x="2671" y="307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7" name="Line 45"/>
              <p:cNvSpPr>
                <a:spLocks noChangeShapeType="1"/>
              </p:cNvSpPr>
              <p:nvPr/>
            </p:nvSpPr>
            <p:spPr bwMode="auto">
              <a:xfrm flipV="1">
                <a:off x="2671" y="306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8" name="Line 46"/>
              <p:cNvSpPr>
                <a:spLocks noChangeShapeType="1"/>
              </p:cNvSpPr>
              <p:nvPr/>
            </p:nvSpPr>
            <p:spPr bwMode="auto">
              <a:xfrm flipV="1">
                <a:off x="2671" y="304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9" name="Line 47"/>
              <p:cNvSpPr>
                <a:spLocks noChangeShapeType="1"/>
              </p:cNvSpPr>
              <p:nvPr/>
            </p:nvSpPr>
            <p:spPr bwMode="auto">
              <a:xfrm flipV="1">
                <a:off x="2671" y="302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0" name="Line 48"/>
              <p:cNvSpPr>
                <a:spLocks noChangeShapeType="1"/>
              </p:cNvSpPr>
              <p:nvPr/>
            </p:nvSpPr>
            <p:spPr bwMode="auto">
              <a:xfrm flipV="1">
                <a:off x="2671" y="3013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1" name="Line 49"/>
              <p:cNvSpPr>
                <a:spLocks noChangeShapeType="1"/>
              </p:cNvSpPr>
              <p:nvPr/>
            </p:nvSpPr>
            <p:spPr bwMode="auto">
              <a:xfrm flipV="1">
                <a:off x="2671" y="299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2" name="Line 50"/>
              <p:cNvSpPr>
                <a:spLocks noChangeShapeType="1"/>
              </p:cNvSpPr>
              <p:nvPr/>
            </p:nvSpPr>
            <p:spPr bwMode="auto">
              <a:xfrm flipV="1">
                <a:off x="2671" y="298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3" name="Line 51"/>
              <p:cNvSpPr>
                <a:spLocks noChangeShapeType="1"/>
              </p:cNvSpPr>
              <p:nvPr/>
            </p:nvSpPr>
            <p:spPr bwMode="auto">
              <a:xfrm flipV="1">
                <a:off x="2671" y="296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4" name="Line 52"/>
              <p:cNvSpPr>
                <a:spLocks noChangeShapeType="1"/>
              </p:cNvSpPr>
              <p:nvPr/>
            </p:nvSpPr>
            <p:spPr bwMode="auto">
              <a:xfrm flipV="1">
                <a:off x="2671" y="295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5" name="Line 53"/>
              <p:cNvSpPr>
                <a:spLocks noChangeShapeType="1"/>
              </p:cNvSpPr>
              <p:nvPr/>
            </p:nvSpPr>
            <p:spPr bwMode="auto">
              <a:xfrm flipV="1">
                <a:off x="2671" y="293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6" name="Line 54"/>
              <p:cNvSpPr>
                <a:spLocks noChangeShapeType="1"/>
              </p:cNvSpPr>
              <p:nvPr/>
            </p:nvSpPr>
            <p:spPr bwMode="auto">
              <a:xfrm flipV="1">
                <a:off x="2671" y="291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7" name="Line 55"/>
              <p:cNvSpPr>
                <a:spLocks noChangeShapeType="1"/>
              </p:cNvSpPr>
              <p:nvPr/>
            </p:nvSpPr>
            <p:spPr bwMode="auto">
              <a:xfrm flipV="1">
                <a:off x="2671" y="2903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8" name="Line 56"/>
              <p:cNvSpPr>
                <a:spLocks noChangeShapeType="1"/>
              </p:cNvSpPr>
              <p:nvPr/>
            </p:nvSpPr>
            <p:spPr bwMode="auto">
              <a:xfrm flipV="1">
                <a:off x="2671" y="288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9" name="Line 57"/>
              <p:cNvSpPr>
                <a:spLocks noChangeShapeType="1"/>
              </p:cNvSpPr>
              <p:nvPr/>
            </p:nvSpPr>
            <p:spPr bwMode="auto">
              <a:xfrm flipV="1">
                <a:off x="2671" y="287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0" name="Line 58"/>
              <p:cNvSpPr>
                <a:spLocks noChangeShapeType="1"/>
              </p:cNvSpPr>
              <p:nvPr/>
            </p:nvSpPr>
            <p:spPr bwMode="auto">
              <a:xfrm flipV="1">
                <a:off x="2671" y="2856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1" name="Line 59"/>
              <p:cNvSpPr>
                <a:spLocks noChangeShapeType="1"/>
              </p:cNvSpPr>
              <p:nvPr/>
            </p:nvSpPr>
            <p:spPr bwMode="auto">
              <a:xfrm flipV="1">
                <a:off x="2671" y="284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2" name="Line 60"/>
              <p:cNvSpPr>
                <a:spLocks noChangeShapeType="1"/>
              </p:cNvSpPr>
              <p:nvPr/>
            </p:nvSpPr>
            <p:spPr bwMode="auto">
              <a:xfrm flipV="1">
                <a:off x="2671" y="282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3" name="Line 61"/>
              <p:cNvSpPr>
                <a:spLocks noChangeShapeType="1"/>
              </p:cNvSpPr>
              <p:nvPr/>
            </p:nvSpPr>
            <p:spPr bwMode="auto">
              <a:xfrm flipV="1">
                <a:off x="2671" y="280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4" name="Line 62"/>
              <p:cNvSpPr>
                <a:spLocks noChangeShapeType="1"/>
              </p:cNvSpPr>
              <p:nvPr/>
            </p:nvSpPr>
            <p:spPr bwMode="auto">
              <a:xfrm flipV="1">
                <a:off x="2671" y="279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5" name="Line 63"/>
              <p:cNvSpPr>
                <a:spLocks noChangeShapeType="1"/>
              </p:cNvSpPr>
              <p:nvPr/>
            </p:nvSpPr>
            <p:spPr bwMode="auto">
              <a:xfrm flipV="1">
                <a:off x="2671" y="277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6" name="Line 64"/>
              <p:cNvSpPr>
                <a:spLocks noChangeShapeType="1"/>
              </p:cNvSpPr>
              <p:nvPr/>
            </p:nvSpPr>
            <p:spPr bwMode="auto">
              <a:xfrm flipV="1">
                <a:off x="2671" y="276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7" name="Line 65"/>
              <p:cNvSpPr>
                <a:spLocks noChangeShapeType="1"/>
              </p:cNvSpPr>
              <p:nvPr/>
            </p:nvSpPr>
            <p:spPr bwMode="auto">
              <a:xfrm flipV="1">
                <a:off x="2671" y="2746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8" name="Line 66"/>
              <p:cNvSpPr>
                <a:spLocks noChangeShapeType="1"/>
              </p:cNvSpPr>
              <p:nvPr/>
            </p:nvSpPr>
            <p:spPr bwMode="auto">
              <a:xfrm flipV="1">
                <a:off x="2671" y="273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9" name="Line 67"/>
              <p:cNvSpPr>
                <a:spLocks noChangeShapeType="1"/>
              </p:cNvSpPr>
              <p:nvPr/>
            </p:nvSpPr>
            <p:spPr bwMode="auto">
              <a:xfrm flipV="1">
                <a:off x="2671" y="271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0" name="Line 68"/>
              <p:cNvSpPr>
                <a:spLocks noChangeShapeType="1"/>
              </p:cNvSpPr>
              <p:nvPr/>
            </p:nvSpPr>
            <p:spPr bwMode="auto">
              <a:xfrm flipV="1">
                <a:off x="2671" y="2699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1" name="Line 69"/>
              <p:cNvSpPr>
                <a:spLocks noChangeShapeType="1"/>
              </p:cNvSpPr>
              <p:nvPr/>
            </p:nvSpPr>
            <p:spPr bwMode="auto">
              <a:xfrm flipV="1">
                <a:off x="2671" y="268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2" name="Line 70"/>
              <p:cNvSpPr>
                <a:spLocks noChangeShapeType="1"/>
              </p:cNvSpPr>
              <p:nvPr/>
            </p:nvSpPr>
            <p:spPr bwMode="auto">
              <a:xfrm flipV="1">
                <a:off x="2671" y="266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3" name="Line 71"/>
              <p:cNvSpPr>
                <a:spLocks noChangeShapeType="1"/>
              </p:cNvSpPr>
              <p:nvPr/>
            </p:nvSpPr>
            <p:spPr bwMode="auto">
              <a:xfrm flipV="1">
                <a:off x="2671" y="265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4" name="Line 72"/>
              <p:cNvSpPr>
                <a:spLocks noChangeShapeType="1"/>
              </p:cNvSpPr>
              <p:nvPr/>
            </p:nvSpPr>
            <p:spPr bwMode="auto">
              <a:xfrm flipV="1">
                <a:off x="2671" y="263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5" name="Line 73"/>
              <p:cNvSpPr>
                <a:spLocks noChangeShapeType="1"/>
              </p:cNvSpPr>
              <p:nvPr/>
            </p:nvSpPr>
            <p:spPr bwMode="auto">
              <a:xfrm flipV="1">
                <a:off x="2671" y="262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6" name="Line 74"/>
              <p:cNvSpPr>
                <a:spLocks noChangeShapeType="1"/>
              </p:cNvSpPr>
              <p:nvPr/>
            </p:nvSpPr>
            <p:spPr bwMode="auto">
              <a:xfrm flipV="1">
                <a:off x="2671" y="260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7" name="Line 75"/>
              <p:cNvSpPr>
                <a:spLocks noChangeShapeType="1"/>
              </p:cNvSpPr>
              <p:nvPr/>
            </p:nvSpPr>
            <p:spPr bwMode="auto">
              <a:xfrm flipV="1">
                <a:off x="2671" y="2589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8" name="Line 76"/>
              <p:cNvSpPr>
                <a:spLocks noChangeShapeType="1"/>
              </p:cNvSpPr>
              <p:nvPr/>
            </p:nvSpPr>
            <p:spPr bwMode="auto">
              <a:xfrm flipV="1">
                <a:off x="2671" y="257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9" name="Line 77"/>
              <p:cNvSpPr>
                <a:spLocks noChangeShapeType="1"/>
              </p:cNvSpPr>
              <p:nvPr/>
            </p:nvSpPr>
            <p:spPr bwMode="auto">
              <a:xfrm flipV="1">
                <a:off x="2671" y="255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0" name="Line 78"/>
              <p:cNvSpPr>
                <a:spLocks noChangeShapeType="1"/>
              </p:cNvSpPr>
              <p:nvPr/>
            </p:nvSpPr>
            <p:spPr bwMode="auto">
              <a:xfrm flipV="1">
                <a:off x="2671" y="2542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1" name="Line 79"/>
              <p:cNvSpPr>
                <a:spLocks noChangeShapeType="1"/>
              </p:cNvSpPr>
              <p:nvPr/>
            </p:nvSpPr>
            <p:spPr bwMode="auto">
              <a:xfrm flipV="1">
                <a:off x="2671" y="252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2" name="Line 80"/>
              <p:cNvSpPr>
                <a:spLocks noChangeShapeType="1"/>
              </p:cNvSpPr>
              <p:nvPr/>
            </p:nvSpPr>
            <p:spPr bwMode="auto">
              <a:xfrm flipV="1">
                <a:off x="2671" y="251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3" name="Line 81"/>
              <p:cNvSpPr>
                <a:spLocks noChangeShapeType="1"/>
              </p:cNvSpPr>
              <p:nvPr/>
            </p:nvSpPr>
            <p:spPr bwMode="auto">
              <a:xfrm flipV="1">
                <a:off x="2671" y="249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4" name="Line 82"/>
              <p:cNvSpPr>
                <a:spLocks noChangeShapeType="1"/>
              </p:cNvSpPr>
              <p:nvPr/>
            </p:nvSpPr>
            <p:spPr bwMode="auto">
              <a:xfrm flipV="1">
                <a:off x="2671" y="247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5" name="Line 83"/>
              <p:cNvSpPr>
                <a:spLocks noChangeShapeType="1"/>
              </p:cNvSpPr>
              <p:nvPr/>
            </p:nvSpPr>
            <p:spPr bwMode="auto">
              <a:xfrm flipV="1">
                <a:off x="2671" y="246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6" name="Line 84"/>
              <p:cNvSpPr>
                <a:spLocks noChangeShapeType="1"/>
              </p:cNvSpPr>
              <p:nvPr/>
            </p:nvSpPr>
            <p:spPr bwMode="auto">
              <a:xfrm flipV="1">
                <a:off x="2671" y="244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7" name="Line 85"/>
              <p:cNvSpPr>
                <a:spLocks noChangeShapeType="1"/>
              </p:cNvSpPr>
              <p:nvPr/>
            </p:nvSpPr>
            <p:spPr bwMode="auto">
              <a:xfrm flipV="1">
                <a:off x="2671" y="2432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8" name="Line 86"/>
              <p:cNvSpPr>
                <a:spLocks noChangeShapeType="1"/>
              </p:cNvSpPr>
              <p:nvPr/>
            </p:nvSpPr>
            <p:spPr bwMode="auto">
              <a:xfrm flipV="1">
                <a:off x="2671" y="241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9" name="Line 87"/>
              <p:cNvSpPr>
                <a:spLocks noChangeShapeType="1"/>
              </p:cNvSpPr>
              <p:nvPr/>
            </p:nvSpPr>
            <p:spPr bwMode="auto">
              <a:xfrm flipV="1">
                <a:off x="2671" y="240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0" name="Line 88"/>
              <p:cNvSpPr>
                <a:spLocks noChangeShapeType="1"/>
              </p:cNvSpPr>
              <p:nvPr/>
            </p:nvSpPr>
            <p:spPr bwMode="auto">
              <a:xfrm flipV="1">
                <a:off x="2671" y="2385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1" name="Line 89"/>
              <p:cNvSpPr>
                <a:spLocks noChangeShapeType="1"/>
              </p:cNvSpPr>
              <p:nvPr/>
            </p:nvSpPr>
            <p:spPr bwMode="auto">
              <a:xfrm flipV="1">
                <a:off x="2671" y="236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2" name="Line 90"/>
              <p:cNvSpPr>
                <a:spLocks noChangeShapeType="1"/>
              </p:cNvSpPr>
              <p:nvPr/>
            </p:nvSpPr>
            <p:spPr bwMode="auto">
              <a:xfrm flipV="1">
                <a:off x="2671" y="235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3" name="Line 91"/>
              <p:cNvSpPr>
                <a:spLocks noChangeShapeType="1"/>
              </p:cNvSpPr>
              <p:nvPr/>
            </p:nvSpPr>
            <p:spPr bwMode="auto">
              <a:xfrm flipV="1">
                <a:off x="2671" y="233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4" name="Line 92"/>
              <p:cNvSpPr>
                <a:spLocks noChangeShapeType="1"/>
              </p:cNvSpPr>
              <p:nvPr/>
            </p:nvSpPr>
            <p:spPr bwMode="auto">
              <a:xfrm flipV="1">
                <a:off x="2671" y="232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5" name="Line 93"/>
              <p:cNvSpPr>
                <a:spLocks noChangeShapeType="1"/>
              </p:cNvSpPr>
              <p:nvPr/>
            </p:nvSpPr>
            <p:spPr bwMode="auto">
              <a:xfrm flipV="1">
                <a:off x="2671" y="230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6" name="Line 94"/>
              <p:cNvSpPr>
                <a:spLocks noChangeShapeType="1"/>
              </p:cNvSpPr>
              <p:nvPr/>
            </p:nvSpPr>
            <p:spPr bwMode="auto">
              <a:xfrm flipV="1">
                <a:off x="2671" y="229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7" name="Line 95"/>
              <p:cNvSpPr>
                <a:spLocks noChangeShapeType="1"/>
              </p:cNvSpPr>
              <p:nvPr/>
            </p:nvSpPr>
            <p:spPr bwMode="auto">
              <a:xfrm flipV="1">
                <a:off x="2671" y="2275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8" name="Line 96"/>
              <p:cNvSpPr>
                <a:spLocks noChangeShapeType="1"/>
              </p:cNvSpPr>
              <p:nvPr/>
            </p:nvSpPr>
            <p:spPr bwMode="auto">
              <a:xfrm flipV="1">
                <a:off x="2671" y="225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9" name="Line 97"/>
              <p:cNvSpPr>
                <a:spLocks noChangeShapeType="1"/>
              </p:cNvSpPr>
              <p:nvPr/>
            </p:nvSpPr>
            <p:spPr bwMode="auto">
              <a:xfrm flipV="1">
                <a:off x="2671" y="224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0" name="Line 98"/>
              <p:cNvSpPr>
                <a:spLocks noChangeShapeType="1"/>
              </p:cNvSpPr>
              <p:nvPr/>
            </p:nvSpPr>
            <p:spPr bwMode="auto">
              <a:xfrm flipV="1">
                <a:off x="2671" y="2228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1" name="Line 99"/>
              <p:cNvSpPr>
                <a:spLocks noChangeShapeType="1"/>
              </p:cNvSpPr>
              <p:nvPr/>
            </p:nvSpPr>
            <p:spPr bwMode="auto">
              <a:xfrm flipV="1">
                <a:off x="2671" y="221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2" name="Line 100"/>
              <p:cNvSpPr>
                <a:spLocks noChangeShapeType="1"/>
              </p:cNvSpPr>
              <p:nvPr/>
            </p:nvSpPr>
            <p:spPr bwMode="auto">
              <a:xfrm flipV="1">
                <a:off x="2671" y="219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3" name="Line 101"/>
              <p:cNvSpPr>
                <a:spLocks noChangeShapeType="1"/>
              </p:cNvSpPr>
              <p:nvPr/>
            </p:nvSpPr>
            <p:spPr bwMode="auto">
              <a:xfrm flipV="1">
                <a:off x="2671" y="218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4" name="Line 102"/>
              <p:cNvSpPr>
                <a:spLocks noChangeShapeType="1"/>
              </p:cNvSpPr>
              <p:nvPr/>
            </p:nvSpPr>
            <p:spPr bwMode="auto">
              <a:xfrm flipV="1">
                <a:off x="2671" y="216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5" name="Line 103"/>
              <p:cNvSpPr>
                <a:spLocks noChangeShapeType="1"/>
              </p:cNvSpPr>
              <p:nvPr/>
            </p:nvSpPr>
            <p:spPr bwMode="auto">
              <a:xfrm flipV="1">
                <a:off x="2671" y="214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6" name="Line 104"/>
              <p:cNvSpPr>
                <a:spLocks noChangeShapeType="1"/>
              </p:cNvSpPr>
              <p:nvPr/>
            </p:nvSpPr>
            <p:spPr bwMode="auto">
              <a:xfrm flipV="1">
                <a:off x="2671" y="213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7" name="Line 105"/>
              <p:cNvSpPr>
                <a:spLocks noChangeShapeType="1"/>
              </p:cNvSpPr>
              <p:nvPr/>
            </p:nvSpPr>
            <p:spPr bwMode="auto">
              <a:xfrm flipV="1">
                <a:off x="2671" y="2118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8" name="Line 106"/>
              <p:cNvSpPr>
                <a:spLocks noChangeShapeType="1"/>
              </p:cNvSpPr>
              <p:nvPr/>
            </p:nvSpPr>
            <p:spPr bwMode="auto">
              <a:xfrm flipV="1">
                <a:off x="2671" y="210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9" name="Line 107"/>
              <p:cNvSpPr>
                <a:spLocks noChangeShapeType="1"/>
              </p:cNvSpPr>
              <p:nvPr/>
            </p:nvSpPr>
            <p:spPr bwMode="auto">
              <a:xfrm flipV="1">
                <a:off x="2671" y="208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0" name="Line 108"/>
              <p:cNvSpPr>
                <a:spLocks noChangeShapeType="1"/>
              </p:cNvSpPr>
              <p:nvPr/>
            </p:nvSpPr>
            <p:spPr bwMode="auto">
              <a:xfrm flipV="1">
                <a:off x="2671" y="207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1" name="Line 109"/>
              <p:cNvSpPr>
                <a:spLocks noChangeShapeType="1"/>
              </p:cNvSpPr>
              <p:nvPr/>
            </p:nvSpPr>
            <p:spPr bwMode="auto">
              <a:xfrm flipV="1">
                <a:off x="2671" y="205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2" name="Line 110"/>
              <p:cNvSpPr>
                <a:spLocks noChangeShapeType="1"/>
              </p:cNvSpPr>
              <p:nvPr/>
            </p:nvSpPr>
            <p:spPr bwMode="auto">
              <a:xfrm flipV="1">
                <a:off x="2671" y="203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3" name="Line 111"/>
              <p:cNvSpPr>
                <a:spLocks noChangeShapeType="1"/>
              </p:cNvSpPr>
              <p:nvPr/>
            </p:nvSpPr>
            <p:spPr bwMode="auto">
              <a:xfrm flipV="1">
                <a:off x="2671" y="202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4" name="Line 112"/>
              <p:cNvSpPr>
                <a:spLocks noChangeShapeType="1"/>
              </p:cNvSpPr>
              <p:nvPr/>
            </p:nvSpPr>
            <p:spPr bwMode="auto">
              <a:xfrm flipV="1">
                <a:off x="2671" y="200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5" name="Line 113"/>
              <p:cNvSpPr>
                <a:spLocks noChangeShapeType="1"/>
              </p:cNvSpPr>
              <p:nvPr/>
            </p:nvSpPr>
            <p:spPr bwMode="auto">
              <a:xfrm flipV="1">
                <a:off x="2671" y="199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6" name="Line 114"/>
              <p:cNvSpPr>
                <a:spLocks noChangeShapeType="1"/>
              </p:cNvSpPr>
              <p:nvPr/>
            </p:nvSpPr>
            <p:spPr bwMode="auto">
              <a:xfrm flipV="1">
                <a:off x="2671" y="197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7" name="Line 115"/>
              <p:cNvSpPr>
                <a:spLocks noChangeShapeType="1"/>
              </p:cNvSpPr>
              <p:nvPr/>
            </p:nvSpPr>
            <p:spPr bwMode="auto">
              <a:xfrm flipV="1">
                <a:off x="2671" y="1961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8" name="Line 116"/>
              <p:cNvSpPr>
                <a:spLocks noChangeShapeType="1"/>
              </p:cNvSpPr>
              <p:nvPr/>
            </p:nvSpPr>
            <p:spPr bwMode="auto">
              <a:xfrm flipV="1">
                <a:off x="2671" y="194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9" name="Line 117"/>
              <p:cNvSpPr>
                <a:spLocks noChangeShapeType="1"/>
              </p:cNvSpPr>
              <p:nvPr/>
            </p:nvSpPr>
            <p:spPr bwMode="auto">
              <a:xfrm flipV="1">
                <a:off x="2671" y="192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0" name="Line 118"/>
              <p:cNvSpPr>
                <a:spLocks noChangeShapeType="1"/>
              </p:cNvSpPr>
              <p:nvPr/>
            </p:nvSpPr>
            <p:spPr bwMode="auto">
              <a:xfrm flipV="1">
                <a:off x="2671" y="191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1" name="Line 119"/>
              <p:cNvSpPr>
                <a:spLocks noChangeShapeType="1"/>
              </p:cNvSpPr>
              <p:nvPr/>
            </p:nvSpPr>
            <p:spPr bwMode="auto">
              <a:xfrm flipV="1">
                <a:off x="2671" y="189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2" name="Line 120"/>
              <p:cNvSpPr>
                <a:spLocks noChangeShapeType="1"/>
              </p:cNvSpPr>
              <p:nvPr/>
            </p:nvSpPr>
            <p:spPr bwMode="auto">
              <a:xfrm flipV="1">
                <a:off x="2671" y="188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3" name="Line 121"/>
              <p:cNvSpPr>
                <a:spLocks noChangeShapeType="1"/>
              </p:cNvSpPr>
              <p:nvPr/>
            </p:nvSpPr>
            <p:spPr bwMode="auto">
              <a:xfrm flipV="1">
                <a:off x="2671" y="186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4" name="Line 122"/>
              <p:cNvSpPr>
                <a:spLocks noChangeShapeType="1"/>
              </p:cNvSpPr>
              <p:nvPr/>
            </p:nvSpPr>
            <p:spPr bwMode="auto">
              <a:xfrm flipV="1">
                <a:off x="2671" y="185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5" name="Line 123"/>
              <p:cNvSpPr>
                <a:spLocks noChangeShapeType="1"/>
              </p:cNvSpPr>
              <p:nvPr/>
            </p:nvSpPr>
            <p:spPr bwMode="auto">
              <a:xfrm flipV="1">
                <a:off x="2671" y="183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6" name="Line 124"/>
              <p:cNvSpPr>
                <a:spLocks noChangeShapeType="1"/>
              </p:cNvSpPr>
              <p:nvPr/>
            </p:nvSpPr>
            <p:spPr bwMode="auto">
              <a:xfrm flipV="1">
                <a:off x="2671" y="181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7" name="Line 125"/>
              <p:cNvSpPr>
                <a:spLocks noChangeShapeType="1"/>
              </p:cNvSpPr>
              <p:nvPr/>
            </p:nvSpPr>
            <p:spPr bwMode="auto">
              <a:xfrm flipV="1">
                <a:off x="2671" y="1804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8" name="Line 126"/>
              <p:cNvSpPr>
                <a:spLocks noChangeShapeType="1"/>
              </p:cNvSpPr>
              <p:nvPr/>
            </p:nvSpPr>
            <p:spPr bwMode="auto">
              <a:xfrm flipV="1">
                <a:off x="2671" y="178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9" name="Line 127"/>
              <p:cNvSpPr>
                <a:spLocks noChangeShapeType="1"/>
              </p:cNvSpPr>
              <p:nvPr/>
            </p:nvSpPr>
            <p:spPr bwMode="auto">
              <a:xfrm flipV="1">
                <a:off x="2671" y="177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0" name="Line 128"/>
              <p:cNvSpPr>
                <a:spLocks noChangeShapeType="1"/>
              </p:cNvSpPr>
              <p:nvPr/>
            </p:nvSpPr>
            <p:spPr bwMode="auto">
              <a:xfrm flipV="1">
                <a:off x="2671" y="175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1" name="Line 129"/>
              <p:cNvSpPr>
                <a:spLocks noChangeShapeType="1"/>
              </p:cNvSpPr>
              <p:nvPr/>
            </p:nvSpPr>
            <p:spPr bwMode="auto">
              <a:xfrm flipV="1">
                <a:off x="2671" y="174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2" name="Line 130"/>
              <p:cNvSpPr>
                <a:spLocks noChangeShapeType="1"/>
              </p:cNvSpPr>
              <p:nvPr/>
            </p:nvSpPr>
            <p:spPr bwMode="auto">
              <a:xfrm flipV="1">
                <a:off x="2671" y="172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3" name="Line 131"/>
              <p:cNvSpPr>
                <a:spLocks noChangeShapeType="1"/>
              </p:cNvSpPr>
              <p:nvPr/>
            </p:nvSpPr>
            <p:spPr bwMode="auto">
              <a:xfrm flipV="1">
                <a:off x="2671" y="170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4" name="Line 132"/>
              <p:cNvSpPr>
                <a:spLocks noChangeShapeType="1"/>
              </p:cNvSpPr>
              <p:nvPr/>
            </p:nvSpPr>
            <p:spPr bwMode="auto">
              <a:xfrm flipV="1">
                <a:off x="2671" y="169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5" name="Line 133"/>
              <p:cNvSpPr>
                <a:spLocks noChangeShapeType="1"/>
              </p:cNvSpPr>
              <p:nvPr/>
            </p:nvSpPr>
            <p:spPr bwMode="auto">
              <a:xfrm flipV="1">
                <a:off x="2671" y="167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6" name="Line 134"/>
              <p:cNvSpPr>
                <a:spLocks noChangeShapeType="1"/>
              </p:cNvSpPr>
              <p:nvPr/>
            </p:nvSpPr>
            <p:spPr bwMode="auto">
              <a:xfrm flipV="1">
                <a:off x="2671" y="166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7" name="Line 135"/>
              <p:cNvSpPr>
                <a:spLocks noChangeShapeType="1"/>
              </p:cNvSpPr>
              <p:nvPr/>
            </p:nvSpPr>
            <p:spPr bwMode="auto">
              <a:xfrm flipV="1">
                <a:off x="2671" y="1647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8" name="Line 136"/>
              <p:cNvSpPr>
                <a:spLocks noChangeShapeType="1"/>
              </p:cNvSpPr>
              <p:nvPr/>
            </p:nvSpPr>
            <p:spPr bwMode="auto">
              <a:xfrm flipV="1">
                <a:off x="2671" y="163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9" name="Line 137"/>
              <p:cNvSpPr>
                <a:spLocks noChangeShapeType="1"/>
              </p:cNvSpPr>
              <p:nvPr/>
            </p:nvSpPr>
            <p:spPr bwMode="auto">
              <a:xfrm flipV="1">
                <a:off x="2671" y="161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0" name="Line 138"/>
              <p:cNvSpPr>
                <a:spLocks noChangeShapeType="1"/>
              </p:cNvSpPr>
              <p:nvPr/>
            </p:nvSpPr>
            <p:spPr bwMode="auto">
              <a:xfrm flipV="1">
                <a:off x="2671" y="159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1" name="Line 139"/>
              <p:cNvSpPr>
                <a:spLocks noChangeShapeType="1"/>
              </p:cNvSpPr>
              <p:nvPr/>
            </p:nvSpPr>
            <p:spPr bwMode="auto">
              <a:xfrm flipV="1">
                <a:off x="2671" y="158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2" name="Line 140"/>
              <p:cNvSpPr>
                <a:spLocks noChangeShapeType="1"/>
              </p:cNvSpPr>
              <p:nvPr/>
            </p:nvSpPr>
            <p:spPr bwMode="auto">
              <a:xfrm flipV="1">
                <a:off x="2671" y="156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3" name="Line 141"/>
              <p:cNvSpPr>
                <a:spLocks noChangeShapeType="1"/>
              </p:cNvSpPr>
              <p:nvPr/>
            </p:nvSpPr>
            <p:spPr bwMode="auto">
              <a:xfrm flipV="1">
                <a:off x="2671" y="155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4" name="Line 142"/>
              <p:cNvSpPr>
                <a:spLocks noChangeShapeType="1"/>
              </p:cNvSpPr>
              <p:nvPr/>
            </p:nvSpPr>
            <p:spPr bwMode="auto">
              <a:xfrm flipV="1">
                <a:off x="2671" y="153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5" name="Line 143"/>
              <p:cNvSpPr>
                <a:spLocks noChangeShapeType="1"/>
              </p:cNvSpPr>
              <p:nvPr/>
            </p:nvSpPr>
            <p:spPr bwMode="auto">
              <a:xfrm flipV="1">
                <a:off x="2671" y="152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6" name="Line 144"/>
              <p:cNvSpPr>
                <a:spLocks noChangeShapeType="1"/>
              </p:cNvSpPr>
              <p:nvPr/>
            </p:nvSpPr>
            <p:spPr bwMode="auto">
              <a:xfrm flipV="1">
                <a:off x="2671" y="150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7" name="Line 145"/>
              <p:cNvSpPr>
                <a:spLocks noChangeShapeType="1"/>
              </p:cNvSpPr>
              <p:nvPr/>
            </p:nvSpPr>
            <p:spPr bwMode="auto">
              <a:xfrm flipV="1">
                <a:off x="2671" y="1490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8" name="Line 146"/>
              <p:cNvSpPr>
                <a:spLocks noChangeShapeType="1"/>
              </p:cNvSpPr>
              <p:nvPr/>
            </p:nvSpPr>
            <p:spPr bwMode="auto">
              <a:xfrm flipV="1">
                <a:off x="2671" y="147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9" name="Line 147"/>
              <p:cNvSpPr>
                <a:spLocks noChangeShapeType="1"/>
              </p:cNvSpPr>
              <p:nvPr/>
            </p:nvSpPr>
            <p:spPr bwMode="auto">
              <a:xfrm flipV="1">
                <a:off x="2671" y="145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0" name="Line 148"/>
              <p:cNvSpPr>
                <a:spLocks noChangeShapeType="1"/>
              </p:cNvSpPr>
              <p:nvPr/>
            </p:nvSpPr>
            <p:spPr bwMode="auto">
              <a:xfrm flipV="1">
                <a:off x="2671" y="144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1" name="Line 149"/>
              <p:cNvSpPr>
                <a:spLocks noChangeShapeType="1"/>
              </p:cNvSpPr>
              <p:nvPr/>
            </p:nvSpPr>
            <p:spPr bwMode="auto">
              <a:xfrm flipV="1">
                <a:off x="2671" y="142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2" name="Line 150"/>
              <p:cNvSpPr>
                <a:spLocks noChangeShapeType="1"/>
              </p:cNvSpPr>
              <p:nvPr/>
            </p:nvSpPr>
            <p:spPr bwMode="auto">
              <a:xfrm flipV="1">
                <a:off x="2671" y="141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3" name="Line 151"/>
              <p:cNvSpPr>
                <a:spLocks noChangeShapeType="1"/>
              </p:cNvSpPr>
              <p:nvPr/>
            </p:nvSpPr>
            <p:spPr bwMode="auto">
              <a:xfrm flipV="1">
                <a:off x="2671" y="139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4" name="Line 152"/>
              <p:cNvSpPr>
                <a:spLocks noChangeShapeType="1"/>
              </p:cNvSpPr>
              <p:nvPr/>
            </p:nvSpPr>
            <p:spPr bwMode="auto">
              <a:xfrm flipV="1">
                <a:off x="2671" y="138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5" name="Line 153"/>
              <p:cNvSpPr>
                <a:spLocks noChangeShapeType="1"/>
              </p:cNvSpPr>
              <p:nvPr/>
            </p:nvSpPr>
            <p:spPr bwMode="auto">
              <a:xfrm flipV="1">
                <a:off x="2671" y="136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6" name="Line 154"/>
              <p:cNvSpPr>
                <a:spLocks noChangeShapeType="1"/>
              </p:cNvSpPr>
              <p:nvPr/>
            </p:nvSpPr>
            <p:spPr bwMode="auto">
              <a:xfrm flipV="1">
                <a:off x="2671" y="134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7" name="Line 155"/>
              <p:cNvSpPr>
                <a:spLocks noChangeShapeType="1"/>
              </p:cNvSpPr>
              <p:nvPr/>
            </p:nvSpPr>
            <p:spPr bwMode="auto">
              <a:xfrm flipV="1">
                <a:off x="2671" y="1333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8" name="Line 156"/>
              <p:cNvSpPr>
                <a:spLocks noChangeShapeType="1"/>
              </p:cNvSpPr>
              <p:nvPr/>
            </p:nvSpPr>
            <p:spPr bwMode="auto">
              <a:xfrm flipV="1">
                <a:off x="2671" y="131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9" name="Line 157"/>
              <p:cNvSpPr>
                <a:spLocks noChangeShapeType="1"/>
              </p:cNvSpPr>
              <p:nvPr/>
            </p:nvSpPr>
            <p:spPr bwMode="auto">
              <a:xfrm flipV="1">
                <a:off x="2671" y="130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70" name="Line 158"/>
              <p:cNvSpPr>
                <a:spLocks noChangeShapeType="1"/>
              </p:cNvSpPr>
              <p:nvPr/>
            </p:nvSpPr>
            <p:spPr bwMode="auto">
              <a:xfrm flipV="1">
                <a:off x="2671" y="128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71" name="Line 159"/>
              <p:cNvSpPr>
                <a:spLocks noChangeShapeType="1"/>
              </p:cNvSpPr>
              <p:nvPr/>
            </p:nvSpPr>
            <p:spPr bwMode="auto">
              <a:xfrm flipV="1">
                <a:off x="2671" y="127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72" name="Line 160"/>
              <p:cNvSpPr>
                <a:spLocks noChangeShapeType="1"/>
              </p:cNvSpPr>
              <p:nvPr/>
            </p:nvSpPr>
            <p:spPr bwMode="auto">
              <a:xfrm flipV="1">
                <a:off x="2671" y="125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73" name="Line 161"/>
              <p:cNvSpPr>
                <a:spLocks noChangeShapeType="1"/>
              </p:cNvSpPr>
              <p:nvPr/>
            </p:nvSpPr>
            <p:spPr bwMode="auto">
              <a:xfrm flipV="1">
                <a:off x="2671" y="123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74" name="Line 162"/>
              <p:cNvSpPr>
                <a:spLocks noChangeShapeType="1"/>
              </p:cNvSpPr>
              <p:nvPr/>
            </p:nvSpPr>
            <p:spPr bwMode="auto">
              <a:xfrm flipV="1">
                <a:off x="2671" y="122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75" name="Line 163"/>
              <p:cNvSpPr>
                <a:spLocks noChangeShapeType="1"/>
              </p:cNvSpPr>
              <p:nvPr/>
            </p:nvSpPr>
            <p:spPr bwMode="auto">
              <a:xfrm flipV="1">
                <a:off x="2671" y="120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76" name="Line 164"/>
              <p:cNvSpPr>
                <a:spLocks noChangeShapeType="1"/>
              </p:cNvSpPr>
              <p:nvPr/>
            </p:nvSpPr>
            <p:spPr bwMode="auto">
              <a:xfrm flipV="1">
                <a:off x="2671" y="119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77" name="Line 165"/>
              <p:cNvSpPr>
                <a:spLocks noChangeShapeType="1"/>
              </p:cNvSpPr>
              <p:nvPr/>
            </p:nvSpPr>
            <p:spPr bwMode="auto">
              <a:xfrm flipV="1">
                <a:off x="2671" y="1176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78" name="Line 166"/>
              <p:cNvSpPr>
                <a:spLocks noChangeShapeType="1"/>
              </p:cNvSpPr>
              <p:nvPr/>
            </p:nvSpPr>
            <p:spPr bwMode="auto">
              <a:xfrm flipV="1">
                <a:off x="2671" y="116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79" name="Line 167"/>
              <p:cNvSpPr>
                <a:spLocks noChangeShapeType="1"/>
              </p:cNvSpPr>
              <p:nvPr/>
            </p:nvSpPr>
            <p:spPr bwMode="auto">
              <a:xfrm flipV="1">
                <a:off x="2671" y="114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80" name="Line 168"/>
              <p:cNvSpPr>
                <a:spLocks noChangeShapeType="1"/>
              </p:cNvSpPr>
              <p:nvPr/>
            </p:nvSpPr>
            <p:spPr bwMode="auto">
              <a:xfrm flipV="1">
                <a:off x="2671" y="1128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81" name="Line 169"/>
              <p:cNvSpPr>
                <a:spLocks noChangeShapeType="1"/>
              </p:cNvSpPr>
              <p:nvPr/>
            </p:nvSpPr>
            <p:spPr bwMode="auto">
              <a:xfrm flipV="1">
                <a:off x="2671" y="111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82" name="Line 170"/>
              <p:cNvSpPr>
                <a:spLocks noChangeShapeType="1"/>
              </p:cNvSpPr>
              <p:nvPr/>
            </p:nvSpPr>
            <p:spPr bwMode="auto">
              <a:xfrm flipV="1">
                <a:off x="2671" y="109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83" name="Line 171"/>
              <p:cNvSpPr>
                <a:spLocks noChangeShapeType="1"/>
              </p:cNvSpPr>
              <p:nvPr/>
            </p:nvSpPr>
            <p:spPr bwMode="auto">
              <a:xfrm flipV="1">
                <a:off x="2671" y="108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84" name="Line 172"/>
              <p:cNvSpPr>
                <a:spLocks noChangeShapeType="1"/>
              </p:cNvSpPr>
              <p:nvPr/>
            </p:nvSpPr>
            <p:spPr bwMode="auto">
              <a:xfrm flipV="1">
                <a:off x="2671" y="1066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85" name="Line 173"/>
              <p:cNvSpPr>
                <a:spLocks noChangeShapeType="1"/>
              </p:cNvSpPr>
              <p:nvPr/>
            </p:nvSpPr>
            <p:spPr bwMode="auto">
              <a:xfrm flipV="1">
                <a:off x="2671" y="105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86" name="Line 174"/>
              <p:cNvSpPr>
                <a:spLocks noChangeShapeType="1"/>
              </p:cNvSpPr>
              <p:nvPr/>
            </p:nvSpPr>
            <p:spPr bwMode="auto">
              <a:xfrm flipV="1">
                <a:off x="2671" y="103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87" name="Line 175"/>
              <p:cNvSpPr>
                <a:spLocks noChangeShapeType="1"/>
              </p:cNvSpPr>
              <p:nvPr/>
            </p:nvSpPr>
            <p:spPr bwMode="auto">
              <a:xfrm flipV="1">
                <a:off x="2671" y="1019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88" name="Line 176"/>
              <p:cNvSpPr>
                <a:spLocks noChangeShapeType="1"/>
              </p:cNvSpPr>
              <p:nvPr/>
            </p:nvSpPr>
            <p:spPr bwMode="auto">
              <a:xfrm flipV="1">
                <a:off x="2671" y="100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89" name="Line 177"/>
              <p:cNvSpPr>
                <a:spLocks noChangeShapeType="1"/>
              </p:cNvSpPr>
              <p:nvPr/>
            </p:nvSpPr>
            <p:spPr bwMode="auto">
              <a:xfrm flipV="1">
                <a:off x="2671" y="98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90" name="Line 178"/>
              <p:cNvSpPr>
                <a:spLocks noChangeShapeType="1"/>
              </p:cNvSpPr>
              <p:nvPr/>
            </p:nvSpPr>
            <p:spPr bwMode="auto">
              <a:xfrm flipV="1">
                <a:off x="2671" y="971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91" name="Line 179"/>
              <p:cNvSpPr>
                <a:spLocks noChangeShapeType="1"/>
              </p:cNvSpPr>
              <p:nvPr/>
            </p:nvSpPr>
            <p:spPr bwMode="auto">
              <a:xfrm flipV="1">
                <a:off x="2671" y="95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92" name="Line 180"/>
              <p:cNvSpPr>
                <a:spLocks noChangeShapeType="1"/>
              </p:cNvSpPr>
              <p:nvPr/>
            </p:nvSpPr>
            <p:spPr bwMode="auto">
              <a:xfrm flipV="1">
                <a:off x="2671" y="94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93" name="Line 181"/>
              <p:cNvSpPr>
                <a:spLocks noChangeShapeType="1"/>
              </p:cNvSpPr>
              <p:nvPr/>
            </p:nvSpPr>
            <p:spPr bwMode="auto">
              <a:xfrm flipV="1">
                <a:off x="2671" y="92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94" name="Line 182"/>
              <p:cNvSpPr>
                <a:spLocks noChangeShapeType="1"/>
              </p:cNvSpPr>
              <p:nvPr/>
            </p:nvSpPr>
            <p:spPr bwMode="auto">
              <a:xfrm flipV="1">
                <a:off x="2671" y="909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95" name="Line 183"/>
              <p:cNvSpPr>
                <a:spLocks noChangeShapeType="1"/>
              </p:cNvSpPr>
              <p:nvPr/>
            </p:nvSpPr>
            <p:spPr bwMode="auto">
              <a:xfrm flipV="1">
                <a:off x="2671" y="89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96" name="Line 184"/>
              <p:cNvSpPr>
                <a:spLocks noChangeShapeType="1"/>
              </p:cNvSpPr>
              <p:nvPr/>
            </p:nvSpPr>
            <p:spPr bwMode="auto">
              <a:xfrm flipV="1">
                <a:off x="2671" y="87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97" name="Line 185"/>
              <p:cNvSpPr>
                <a:spLocks noChangeShapeType="1"/>
              </p:cNvSpPr>
              <p:nvPr/>
            </p:nvSpPr>
            <p:spPr bwMode="auto">
              <a:xfrm flipV="1">
                <a:off x="2671" y="862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98" name="Line 186"/>
              <p:cNvSpPr>
                <a:spLocks noChangeShapeType="1"/>
              </p:cNvSpPr>
              <p:nvPr/>
            </p:nvSpPr>
            <p:spPr bwMode="auto">
              <a:xfrm flipV="1">
                <a:off x="2671" y="84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99" name="Line 187"/>
              <p:cNvSpPr>
                <a:spLocks noChangeShapeType="1"/>
              </p:cNvSpPr>
              <p:nvPr/>
            </p:nvSpPr>
            <p:spPr bwMode="auto">
              <a:xfrm flipV="1">
                <a:off x="2671" y="83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00" name="Line 188"/>
              <p:cNvSpPr>
                <a:spLocks noChangeShapeType="1"/>
              </p:cNvSpPr>
              <p:nvPr/>
            </p:nvSpPr>
            <p:spPr bwMode="auto">
              <a:xfrm flipV="1">
                <a:off x="2671" y="814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01" name="Line 189"/>
              <p:cNvSpPr>
                <a:spLocks noChangeShapeType="1"/>
              </p:cNvSpPr>
              <p:nvPr/>
            </p:nvSpPr>
            <p:spPr bwMode="auto">
              <a:xfrm flipV="1">
                <a:off x="2671" y="79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02" name="Line 190"/>
              <p:cNvSpPr>
                <a:spLocks noChangeShapeType="1"/>
              </p:cNvSpPr>
              <p:nvPr/>
            </p:nvSpPr>
            <p:spPr bwMode="auto">
              <a:xfrm flipV="1">
                <a:off x="2671" y="78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03" name="Line 191"/>
              <p:cNvSpPr>
                <a:spLocks noChangeShapeType="1"/>
              </p:cNvSpPr>
              <p:nvPr/>
            </p:nvSpPr>
            <p:spPr bwMode="auto">
              <a:xfrm flipV="1">
                <a:off x="2671" y="76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04" name="Line 192"/>
              <p:cNvSpPr>
                <a:spLocks noChangeShapeType="1"/>
              </p:cNvSpPr>
              <p:nvPr/>
            </p:nvSpPr>
            <p:spPr bwMode="auto">
              <a:xfrm flipV="1">
                <a:off x="2671" y="752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05" name="Line 193"/>
              <p:cNvSpPr>
                <a:spLocks noChangeShapeType="1"/>
              </p:cNvSpPr>
              <p:nvPr/>
            </p:nvSpPr>
            <p:spPr bwMode="auto">
              <a:xfrm flipV="1">
                <a:off x="2671" y="73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06" name="Line 194"/>
              <p:cNvSpPr>
                <a:spLocks noChangeShapeType="1"/>
              </p:cNvSpPr>
              <p:nvPr/>
            </p:nvSpPr>
            <p:spPr bwMode="auto">
              <a:xfrm flipV="1">
                <a:off x="2671" y="72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07" name="Line 195"/>
              <p:cNvSpPr>
                <a:spLocks noChangeShapeType="1"/>
              </p:cNvSpPr>
              <p:nvPr/>
            </p:nvSpPr>
            <p:spPr bwMode="auto">
              <a:xfrm flipV="1">
                <a:off x="2671" y="705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08" name="Line 196"/>
              <p:cNvSpPr>
                <a:spLocks noChangeShapeType="1"/>
              </p:cNvSpPr>
              <p:nvPr/>
            </p:nvSpPr>
            <p:spPr bwMode="auto">
              <a:xfrm flipV="1">
                <a:off x="2671" y="68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09" name="Line 197"/>
              <p:cNvSpPr>
                <a:spLocks noChangeShapeType="1"/>
              </p:cNvSpPr>
              <p:nvPr/>
            </p:nvSpPr>
            <p:spPr bwMode="auto">
              <a:xfrm flipV="1">
                <a:off x="2671" y="67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10" name="Line 198"/>
              <p:cNvSpPr>
                <a:spLocks noChangeShapeType="1"/>
              </p:cNvSpPr>
              <p:nvPr/>
            </p:nvSpPr>
            <p:spPr bwMode="auto">
              <a:xfrm flipV="1">
                <a:off x="2671" y="657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11" name="Line 199"/>
              <p:cNvSpPr>
                <a:spLocks noChangeShapeType="1"/>
              </p:cNvSpPr>
              <p:nvPr/>
            </p:nvSpPr>
            <p:spPr bwMode="auto">
              <a:xfrm flipV="1">
                <a:off x="2671" y="64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12" name="Line 200"/>
              <p:cNvSpPr>
                <a:spLocks noChangeShapeType="1"/>
              </p:cNvSpPr>
              <p:nvPr/>
            </p:nvSpPr>
            <p:spPr bwMode="auto">
              <a:xfrm flipV="1">
                <a:off x="2671" y="62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13" name="Line 201"/>
              <p:cNvSpPr>
                <a:spLocks noChangeShapeType="1"/>
              </p:cNvSpPr>
              <p:nvPr/>
            </p:nvSpPr>
            <p:spPr bwMode="auto">
              <a:xfrm flipV="1">
                <a:off x="2671" y="61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14" name="Line 202"/>
              <p:cNvSpPr>
                <a:spLocks noChangeShapeType="1"/>
              </p:cNvSpPr>
              <p:nvPr/>
            </p:nvSpPr>
            <p:spPr bwMode="auto">
              <a:xfrm flipV="1">
                <a:off x="2671" y="595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15" name="Line 203"/>
              <p:cNvSpPr>
                <a:spLocks noChangeShapeType="1"/>
              </p:cNvSpPr>
              <p:nvPr/>
            </p:nvSpPr>
            <p:spPr bwMode="auto">
              <a:xfrm flipV="1">
                <a:off x="2671" y="57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16" name="Line 204"/>
              <p:cNvSpPr>
                <a:spLocks noChangeShapeType="1"/>
              </p:cNvSpPr>
              <p:nvPr/>
            </p:nvSpPr>
            <p:spPr bwMode="auto">
              <a:xfrm flipV="1">
                <a:off x="2671" y="56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17" name="Line 205"/>
              <p:cNvSpPr>
                <a:spLocks noChangeShapeType="1"/>
              </p:cNvSpPr>
              <p:nvPr/>
            </p:nvSpPr>
            <p:spPr bwMode="auto">
              <a:xfrm flipV="1">
                <a:off x="2671" y="548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18" name="Line 206"/>
              <p:cNvSpPr>
                <a:spLocks noChangeShapeType="1"/>
              </p:cNvSpPr>
              <p:nvPr/>
            </p:nvSpPr>
            <p:spPr bwMode="auto">
              <a:xfrm flipV="1">
                <a:off x="2671" y="53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7"/>
            <p:cNvGrpSpPr>
              <a:grpSpLocks/>
            </p:cNvGrpSpPr>
            <p:nvPr/>
          </p:nvGrpSpPr>
          <p:grpSpPr bwMode="auto">
            <a:xfrm>
              <a:off x="1123" y="456"/>
              <a:ext cx="3187" cy="1571"/>
              <a:chOff x="1077" y="422"/>
              <a:chExt cx="3187" cy="1571"/>
            </a:xfrm>
          </p:grpSpPr>
          <p:sp>
            <p:nvSpPr>
              <p:cNvPr id="90320" name="Line 208"/>
              <p:cNvSpPr>
                <a:spLocks noChangeShapeType="1"/>
              </p:cNvSpPr>
              <p:nvPr/>
            </p:nvSpPr>
            <p:spPr bwMode="auto">
              <a:xfrm flipV="1">
                <a:off x="2671" y="516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1" name="Line 209"/>
              <p:cNvSpPr>
                <a:spLocks noChangeShapeType="1"/>
              </p:cNvSpPr>
              <p:nvPr/>
            </p:nvSpPr>
            <p:spPr bwMode="auto">
              <a:xfrm flipV="1">
                <a:off x="2671" y="500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2" name="Line 210"/>
              <p:cNvSpPr>
                <a:spLocks noChangeShapeType="1"/>
              </p:cNvSpPr>
              <p:nvPr/>
            </p:nvSpPr>
            <p:spPr bwMode="auto">
              <a:xfrm flipV="1">
                <a:off x="2671" y="485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3" name="Line 211"/>
              <p:cNvSpPr>
                <a:spLocks noChangeShapeType="1"/>
              </p:cNvSpPr>
              <p:nvPr/>
            </p:nvSpPr>
            <p:spPr bwMode="auto">
              <a:xfrm flipV="1">
                <a:off x="2671" y="469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4" name="Line 212"/>
              <p:cNvSpPr>
                <a:spLocks noChangeShapeType="1"/>
              </p:cNvSpPr>
              <p:nvPr/>
            </p:nvSpPr>
            <p:spPr bwMode="auto">
              <a:xfrm flipV="1">
                <a:off x="2671" y="453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5" name="Line 213"/>
              <p:cNvSpPr>
                <a:spLocks noChangeShapeType="1"/>
              </p:cNvSpPr>
              <p:nvPr/>
            </p:nvSpPr>
            <p:spPr bwMode="auto">
              <a:xfrm flipV="1">
                <a:off x="2671" y="438"/>
                <a:ext cx="1" cy="7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6" name="Line 214"/>
              <p:cNvSpPr>
                <a:spLocks noChangeShapeType="1"/>
              </p:cNvSpPr>
              <p:nvPr/>
            </p:nvSpPr>
            <p:spPr bwMode="auto">
              <a:xfrm flipV="1">
                <a:off x="2671" y="422"/>
                <a:ext cx="1" cy="8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7" name="Line 215"/>
              <p:cNvSpPr>
                <a:spLocks noChangeShapeType="1"/>
              </p:cNvSpPr>
              <p:nvPr/>
            </p:nvSpPr>
            <p:spPr bwMode="auto">
              <a:xfrm>
                <a:off x="1077" y="1988"/>
                <a:ext cx="3187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8" name="Line 216"/>
              <p:cNvSpPr>
                <a:spLocks noChangeShapeType="1"/>
              </p:cNvSpPr>
              <p:nvPr/>
            </p:nvSpPr>
            <p:spPr bwMode="auto">
              <a:xfrm>
                <a:off x="1077" y="1988"/>
                <a:ext cx="8" cy="4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9" name="Line 217"/>
              <p:cNvSpPr>
                <a:spLocks noChangeShapeType="1"/>
              </p:cNvSpPr>
              <p:nvPr/>
            </p:nvSpPr>
            <p:spPr bwMode="auto">
              <a:xfrm>
                <a:off x="109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0" name="Line 218"/>
              <p:cNvSpPr>
                <a:spLocks noChangeShapeType="1"/>
              </p:cNvSpPr>
              <p:nvPr/>
            </p:nvSpPr>
            <p:spPr bwMode="auto">
              <a:xfrm>
                <a:off x="1109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1" name="Line 219"/>
              <p:cNvSpPr>
                <a:spLocks noChangeShapeType="1"/>
              </p:cNvSpPr>
              <p:nvPr/>
            </p:nvSpPr>
            <p:spPr bwMode="auto">
              <a:xfrm>
                <a:off x="112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2" name="Line 220"/>
              <p:cNvSpPr>
                <a:spLocks noChangeShapeType="1"/>
              </p:cNvSpPr>
              <p:nvPr/>
            </p:nvSpPr>
            <p:spPr bwMode="auto">
              <a:xfrm>
                <a:off x="114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3" name="Line 221"/>
              <p:cNvSpPr>
                <a:spLocks noChangeShapeType="1"/>
              </p:cNvSpPr>
              <p:nvPr/>
            </p:nvSpPr>
            <p:spPr bwMode="auto">
              <a:xfrm>
                <a:off x="115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4" name="Line 222"/>
              <p:cNvSpPr>
                <a:spLocks noChangeShapeType="1"/>
              </p:cNvSpPr>
              <p:nvPr/>
            </p:nvSpPr>
            <p:spPr bwMode="auto">
              <a:xfrm>
                <a:off x="117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5" name="Line 223"/>
              <p:cNvSpPr>
                <a:spLocks noChangeShapeType="1"/>
              </p:cNvSpPr>
              <p:nvPr/>
            </p:nvSpPr>
            <p:spPr bwMode="auto">
              <a:xfrm>
                <a:off x="118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6" name="Line 224"/>
              <p:cNvSpPr>
                <a:spLocks noChangeShapeType="1"/>
              </p:cNvSpPr>
              <p:nvPr/>
            </p:nvSpPr>
            <p:spPr bwMode="auto">
              <a:xfrm>
                <a:off x="120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7" name="Line 225"/>
              <p:cNvSpPr>
                <a:spLocks noChangeShapeType="1"/>
              </p:cNvSpPr>
              <p:nvPr/>
            </p:nvSpPr>
            <p:spPr bwMode="auto">
              <a:xfrm>
                <a:off x="121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8" name="Line 226"/>
              <p:cNvSpPr>
                <a:spLocks noChangeShapeType="1"/>
              </p:cNvSpPr>
              <p:nvPr/>
            </p:nvSpPr>
            <p:spPr bwMode="auto">
              <a:xfrm>
                <a:off x="123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9" name="Line 227"/>
              <p:cNvSpPr>
                <a:spLocks noChangeShapeType="1"/>
              </p:cNvSpPr>
              <p:nvPr/>
            </p:nvSpPr>
            <p:spPr bwMode="auto">
              <a:xfrm>
                <a:off x="125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0" name="Line 228"/>
              <p:cNvSpPr>
                <a:spLocks noChangeShapeType="1"/>
              </p:cNvSpPr>
              <p:nvPr/>
            </p:nvSpPr>
            <p:spPr bwMode="auto">
              <a:xfrm>
                <a:off x="1266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1" name="Line 229"/>
              <p:cNvSpPr>
                <a:spLocks noChangeShapeType="1"/>
              </p:cNvSpPr>
              <p:nvPr/>
            </p:nvSpPr>
            <p:spPr bwMode="auto">
              <a:xfrm>
                <a:off x="128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2" name="Line 230"/>
              <p:cNvSpPr>
                <a:spLocks noChangeShapeType="1"/>
              </p:cNvSpPr>
              <p:nvPr/>
            </p:nvSpPr>
            <p:spPr bwMode="auto">
              <a:xfrm>
                <a:off x="129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3" name="Line 231"/>
              <p:cNvSpPr>
                <a:spLocks noChangeShapeType="1"/>
              </p:cNvSpPr>
              <p:nvPr/>
            </p:nvSpPr>
            <p:spPr bwMode="auto">
              <a:xfrm>
                <a:off x="131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4" name="Line 232"/>
              <p:cNvSpPr>
                <a:spLocks noChangeShapeType="1"/>
              </p:cNvSpPr>
              <p:nvPr/>
            </p:nvSpPr>
            <p:spPr bwMode="auto">
              <a:xfrm>
                <a:off x="132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5" name="Line 233"/>
              <p:cNvSpPr>
                <a:spLocks noChangeShapeType="1"/>
              </p:cNvSpPr>
              <p:nvPr/>
            </p:nvSpPr>
            <p:spPr bwMode="auto">
              <a:xfrm>
                <a:off x="134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6" name="Line 234"/>
              <p:cNvSpPr>
                <a:spLocks noChangeShapeType="1"/>
              </p:cNvSpPr>
              <p:nvPr/>
            </p:nvSpPr>
            <p:spPr bwMode="auto">
              <a:xfrm>
                <a:off x="136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7" name="Line 235"/>
              <p:cNvSpPr>
                <a:spLocks noChangeShapeType="1"/>
              </p:cNvSpPr>
              <p:nvPr/>
            </p:nvSpPr>
            <p:spPr bwMode="auto">
              <a:xfrm>
                <a:off x="137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8" name="Line 236"/>
              <p:cNvSpPr>
                <a:spLocks noChangeShapeType="1"/>
              </p:cNvSpPr>
              <p:nvPr/>
            </p:nvSpPr>
            <p:spPr bwMode="auto">
              <a:xfrm>
                <a:off x="139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9" name="Line 237"/>
              <p:cNvSpPr>
                <a:spLocks noChangeShapeType="1"/>
              </p:cNvSpPr>
              <p:nvPr/>
            </p:nvSpPr>
            <p:spPr bwMode="auto">
              <a:xfrm>
                <a:off x="140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50" name="Line 238"/>
              <p:cNvSpPr>
                <a:spLocks noChangeShapeType="1"/>
              </p:cNvSpPr>
              <p:nvPr/>
            </p:nvSpPr>
            <p:spPr bwMode="auto">
              <a:xfrm>
                <a:off x="1423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51" name="Line 239"/>
              <p:cNvSpPr>
                <a:spLocks noChangeShapeType="1"/>
              </p:cNvSpPr>
              <p:nvPr/>
            </p:nvSpPr>
            <p:spPr bwMode="auto">
              <a:xfrm>
                <a:off x="143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52" name="Line 240"/>
              <p:cNvSpPr>
                <a:spLocks noChangeShapeType="1"/>
              </p:cNvSpPr>
              <p:nvPr/>
            </p:nvSpPr>
            <p:spPr bwMode="auto">
              <a:xfrm>
                <a:off x="145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53" name="Line 241"/>
              <p:cNvSpPr>
                <a:spLocks noChangeShapeType="1"/>
              </p:cNvSpPr>
              <p:nvPr/>
            </p:nvSpPr>
            <p:spPr bwMode="auto">
              <a:xfrm>
                <a:off x="147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54" name="Line 242"/>
              <p:cNvSpPr>
                <a:spLocks noChangeShapeType="1"/>
              </p:cNvSpPr>
              <p:nvPr/>
            </p:nvSpPr>
            <p:spPr bwMode="auto">
              <a:xfrm>
                <a:off x="148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55" name="Line 243"/>
              <p:cNvSpPr>
                <a:spLocks noChangeShapeType="1"/>
              </p:cNvSpPr>
              <p:nvPr/>
            </p:nvSpPr>
            <p:spPr bwMode="auto">
              <a:xfrm>
                <a:off x="150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56" name="Line 244"/>
              <p:cNvSpPr>
                <a:spLocks noChangeShapeType="1"/>
              </p:cNvSpPr>
              <p:nvPr/>
            </p:nvSpPr>
            <p:spPr bwMode="auto">
              <a:xfrm>
                <a:off x="151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57" name="Line 245"/>
              <p:cNvSpPr>
                <a:spLocks noChangeShapeType="1"/>
              </p:cNvSpPr>
              <p:nvPr/>
            </p:nvSpPr>
            <p:spPr bwMode="auto">
              <a:xfrm>
                <a:off x="153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58" name="Line 246"/>
              <p:cNvSpPr>
                <a:spLocks noChangeShapeType="1"/>
              </p:cNvSpPr>
              <p:nvPr/>
            </p:nvSpPr>
            <p:spPr bwMode="auto">
              <a:xfrm>
                <a:off x="154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59" name="Line 247"/>
              <p:cNvSpPr>
                <a:spLocks noChangeShapeType="1"/>
              </p:cNvSpPr>
              <p:nvPr/>
            </p:nvSpPr>
            <p:spPr bwMode="auto">
              <a:xfrm>
                <a:off x="156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60" name="Line 248"/>
              <p:cNvSpPr>
                <a:spLocks noChangeShapeType="1"/>
              </p:cNvSpPr>
              <p:nvPr/>
            </p:nvSpPr>
            <p:spPr bwMode="auto">
              <a:xfrm>
                <a:off x="1580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61" name="Line 249"/>
              <p:cNvSpPr>
                <a:spLocks noChangeShapeType="1"/>
              </p:cNvSpPr>
              <p:nvPr/>
            </p:nvSpPr>
            <p:spPr bwMode="auto">
              <a:xfrm>
                <a:off x="159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62" name="Line 250"/>
              <p:cNvSpPr>
                <a:spLocks noChangeShapeType="1"/>
              </p:cNvSpPr>
              <p:nvPr/>
            </p:nvSpPr>
            <p:spPr bwMode="auto">
              <a:xfrm>
                <a:off x="161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63" name="Line 251"/>
              <p:cNvSpPr>
                <a:spLocks noChangeShapeType="1"/>
              </p:cNvSpPr>
              <p:nvPr/>
            </p:nvSpPr>
            <p:spPr bwMode="auto">
              <a:xfrm>
                <a:off x="162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64" name="Line 252"/>
              <p:cNvSpPr>
                <a:spLocks noChangeShapeType="1"/>
              </p:cNvSpPr>
              <p:nvPr/>
            </p:nvSpPr>
            <p:spPr bwMode="auto">
              <a:xfrm>
                <a:off x="164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65" name="Line 253"/>
              <p:cNvSpPr>
                <a:spLocks noChangeShapeType="1"/>
              </p:cNvSpPr>
              <p:nvPr/>
            </p:nvSpPr>
            <p:spPr bwMode="auto">
              <a:xfrm>
                <a:off x="165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66" name="Line 254"/>
              <p:cNvSpPr>
                <a:spLocks noChangeShapeType="1"/>
              </p:cNvSpPr>
              <p:nvPr/>
            </p:nvSpPr>
            <p:spPr bwMode="auto">
              <a:xfrm>
                <a:off x="167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67" name="Line 255"/>
              <p:cNvSpPr>
                <a:spLocks noChangeShapeType="1"/>
              </p:cNvSpPr>
              <p:nvPr/>
            </p:nvSpPr>
            <p:spPr bwMode="auto">
              <a:xfrm>
                <a:off x="168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68" name="Line 256"/>
              <p:cNvSpPr>
                <a:spLocks noChangeShapeType="1"/>
              </p:cNvSpPr>
              <p:nvPr/>
            </p:nvSpPr>
            <p:spPr bwMode="auto">
              <a:xfrm>
                <a:off x="170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69" name="Line 257"/>
              <p:cNvSpPr>
                <a:spLocks noChangeShapeType="1"/>
              </p:cNvSpPr>
              <p:nvPr/>
            </p:nvSpPr>
            <p:spPr bwMode="auto">
              <a:xfrm>
                <a:off x="172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70" name="Line 258"/>
              <p:cNvSpPr>
                <a:spLocks noChangeShapeType="1"/>
              </p:cNvSpPr>
              <p:nvPr/>
            </p:nvSpPr>
            <p:spPr bwMode="auto">
              <a:xfrm>
                <a:off x="1737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71" name="Line 259"/>
              <p:cNvSpPr>
                <a:spLocks noChangeShapeType="1"/>
              </p:cNvSpPr>
              <p:nvPr/>
            </p:nvSpPr>
            <p:spPr bwMode="auto">
              <a:xfrm>
                <a:off x="175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72" name="Line 260"/>
              <p:cNvSpPr>
                <a:spLocks noChangeShapeType="1"/>
              </p:cNvSpPr>
              <p:nvPr/>
            </p:nvSpPr>
            <p:spPr bwMode="auto">
              <a:xfrm>
                <a:off x="176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73" name="Line 261"/>
              <p:cNvSpPr>
                <a:spLocks noChangeShapeType="1"/>
              </p:cNvSpPr>
              <p:nvPr/>
            </p:nvSpPr>
            <p:spPr bwMode="auto">
              <a:xfrm>
                <a:off x="178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74" name="Line 262"/>
              <p:cNvSpPr>
                <a:spLocks noChangeShapeType="1"/>
              </p:cNvSpPr>
              <p:nvPr/>
            </p:nvSpPr>
            <p:spPr bwMode="auto">
              <a:xfrm>
                <a:off x="179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75" name="Line 263"/>
              <p:cNvSpPr>
                <a:spLocks noChangeShapeType="1"/>
              </p:cNvSpPr>
              <p:nvPr/>
            </p:nvSpPr>
            <p:spPr bwMode="auto">
              <a:xfrm>
                <a:off x="181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76" name="Line 264"/>
              <p:cNvSpPr>
                <a:spLocks noChangeShapeType="1"/>
              </p:cNvSpPr>
              <p:nvPr/>
            </p:nvSpPr>
            <p:spPr bwMode="auto">
              <a:xfrm>
                <a:off x="183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77" name="Line 265"/>
              <p:cNvSpPr>
                <a:spLocks noChangeShapeType="1"/>
              </p:cNvSpPr>
              <p:nvPr/>
            </p:nvSpPr>
            <p:spPr bwMode="auto">
              <a:xfrm>
                <a:off x="184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78" name="Line 266"/>
              <p:cNvSpPr>
                <a:spLocks noChangeShapeType="1"/>
              </p:cNvSpPr>
              <p:nvPr/>
            </p:nvSpPr>
            <p:spPr bwMode="auto">
              <a:xfrm>
                <a:off x="186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79" name="Line 267"/>
              <p:cNvSpPr>
                <a:spLocks noChangeShapeType="1"/>
              </p:cNvSpPr>
              <p:nvPr/>
            </p:nvSpPr>
            <p:spPr bwMode="auto">
              <a:xfrm>
                <a:off x="187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80" name="Line 268"/>
              <p:cNvSpPr>
                <a:spLocks noChangeShapeType="1"/>
              </p:cNvSpPr>
              <p:nvPr/>
            </p:nvSpPr>
            <p:spPr bwMode="auto">
              <a:xfrm>
                <a:off x="1894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81" name="Line 269"/>
              <p:cNvSpPr>
                <a:spLocks noChangeShapeType="1"/>
              </p:cNvSpPr>
              <p:nvPr/>
            </p:nvSpPr>
            <p:spPr bwMode="auto">
              <a:xfrm>
                <a:off x="190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82" name="Line 270"/>
              <p:cNvSpPr>
                <a:spLocks noChangeShapeType="1"/>
              </p:cNvSpPr>
              <p:nvPr/>
            </p:nvSpPr>
            <p:spPr bwMode="auto">
              <a:xfrm>
                <a:off x="192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83" name="Line 271"/>
              <p:cNvSpPr>
                <a:spLocks noChangeShapeType="1"/>
              </p:cNvSpPr>
              <p:nvPr/>
            </p:nvSpPr>
            <p:spPr bwMode="auto">
              <a:xfrm>
                <a:off x="1941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84" name="Line 272"/>
              <p:cNvSpPr>
                <a:spLocks noChangeShapeType="1"/>
              </p:cNvSpPr>
              <p:nvPr/>
            </p:nvSpPr>
            <p:spPr bwMode="auto">
              <a:xfrm>
                <a:off x="195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85" name="Line 273"/>
              <p:cNvSpPr>
                <a:spLocks noChangeShapeType="1"/>
              </p:cNvSpPr>
              <p:nvPr/>
            </p:nvSpPr>
            <p:spPr bwMode="auto">
              <a:xfrm>
                <a:off x="197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86" name="Line 274"/>
              <p:cNvSpPr>
                <a:spLocks noChangeShapeType="1"/>
              </p:cNvSpPr>
              <p:nvPr/>
            </p:nvSpPr>
            <p:spPr bwMode="auto">
              <a:xfrm>
                <a:off x="198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87" name="Line 275"/>
              <p:cNvSpPr>
                <a:spLocks noChangeShapeType="1"/>
              </p:cNvSpPr>
              <p:nvPr/>
            </p:nvSpPr>
            <p:spPr bwMode="auto">
              <a:xfrm>
                <a:off x="200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88" name="Line 276"/>
              <p:cNvSpPr>
                <a:spLocks noChangeShapeType="1"/>
              </p:cNvSpPr>
              <p:nvPr/>
            </p:nvSpPr>
            <p:spPr bwMode="auto">
              <a:xfrm>
                <a:off x="201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89" name="Line 277"/>
              <p:cNvSpPr>
                <a:spLocks noChangeShapeType="1"/>
              </p:cNvSpPr>
              <p:nvPr/>
            </p:nvSpPr>
            <p:spPr bwMode="auto">
              <a:xfrm>
                <a:off x="203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90" name="Line 278"/>
              <p:cNvSpPr>
                <a:spLocks noChangeShapeType="1"/>
              </p:cNvSpPr>
              <p:nvPr/>
            </p:nvSpPr>
            <p:spPr bwMode="auto">
              <a:xfrm>
                <a:off x="2051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91" name="Line 279"/>
              <p:cNvSpPr>
                <a:spLocks noChangeShapeType="1"/>
              </p:cNvSpPr>
              <p:nvPr/>
            </p:nvSpPr>
            <p:spPr bwMode="auto">
              <a:xfrm>
                <a:off x="206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92" name="Line 280"/>
              <p:cNvSpPr>
                <a:spLocks noChangeShapeType="1"/>
              </p:cNvSpPr>
              <p:nvPr/>
            </p:nvSpPr>
            <p:spPr bwMode="auto">
              <a:xfrm>
                <a:off x="208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93" name="Line 281"/>
              <p:cNvSpPr>
                <a:spLocks noChangeShapeType="1"/>
              </p:cNvSpPr>
              <p:nvPr/>
            </p:nvSpPr>
            <p:spPr bwMode="auto">
              <a:xfrm>
                <a:off x="2098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94" name="Line 282"/>
              <p:cNvSpPr>
                <a:spLocks noChangeShapeType="1"/>
              </p:cNvSpPr>
              <p:nvPr/>
            </p:nvSpPr>
            <p:spPr bwMode="auto">
              <a:xfrm>
                <a:off x="211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95" name="Line 283"/>
              <p:cNvSpPr>
                <a:spLocks noChangeShapeType="1"/>
              </p:cNvSpPr>
              <p:nvPr/>
            </p:nvSpPr>
            <p:spPr bwMode="auto">
              <a:xfrm>
                <a:off x="212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96" name="Line 284"/>
              <p:cNvSpPr>
                <a:spLocks noChangeShapeType="1"/>
              </p:cNvSpPr>
              <p:nvPr/>
            </p:nvSpPr>
            <p:spPr bwMode="auto">
              <a:xfrm>
                <a:off x="214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97" name="Line 285"/>
              <p:cNvSpPr>
                <a:spLocks noChangeShapeType="1"/>
              </p:cNvSpPr>
              <p:nvPr/>
            </p:nvSpPr>
            <p:spPr bwMode="auto">
              <a:xfrm>
                <a:off x="216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98" name="Line 286"/>
              <p:cNvSpPr>
                <a:spLocks noChangeShapeType="1"/>
              </p:cNvSpPr>
              <p:nvPr/>
            </p:nvSpPr>
            <p:spPr bwMode="auto">
              <a:xfrm>
                <a:off x="217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99" name="Line 287"/>
              <p:cNvSpPr>
                <a:spLocks noChangeShapeType="1"/>
              </p:cNvSpPr>
              <p:nvPr/>
            </p:nvSpPr>
            <p:spPr bwMode="auto">
              <a:xfrm>
                <a:off x="219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00" name="Line 288"/>
              <p:cNvSpPr>
                <a:spLocks noChangeShapeType="1"/>
              </p:cNvSpPr>
              <p:nvPr/>
            </p:nvSpPr>
            <p:spPr bwMode="auto">
              <a:xfrm>
                <a:off x="2208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01" name="Line 289"/>
              <p:cNvSpPr>
                <a:spLocks noChangeShapeType="1"/>
              </p:cNvSpPr>
              <p:nvPr/>
            </p:nvSpPr>
            <p:spPr bwMode="auto">
              <a:xfrm>
                <a:off x="222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02" name="Line 290"/>
              <p:cNvSpPr>
                <a:spLocks noChangeShapeType="1"/>
              </p:cNvSpPr>
              <p:nvPr/>
            </p:nvSpPr>
            <p:spPr bwMode="auto">
              <a:xfrm>
                <a:off x="223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03" name="Line 291"/>
              <p:cNvSpPr>
                <a:spLocks noChangeShapeType="1"/>
              </p:cNvSpPr>
              <p:nvPr/>
            </p:nvSpPr>
            <p:spPr bwMode="auto">
              <a:xfrm>
                <a:off x="2255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04" name="Line 292"/>
              <p:cNvSpPr>
                <a:spLocks noChangeShapeType="1"/>
              </p:cNvSpPr>
              <p:nvPr/>
            </p:nvSpPr>
            <p:spPr bwMode="auto">
              <a:xfrm>
                <a:off x="227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05" name="Line 293"/>
              <p:cNvSpPr>
                <a:spLocks noChangeShapeType="1"/>
              </p:cNvSpPr>
              <p:nvPr/>
            </p:nvSpPr>
            <p:spPr bwMode="auto">
              <a:xfrm>
                <a:off x="228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06" name="Line 294"/>
              <p:cNvSpPr>
                <a:spLocks noChangeShapeType="1"/>
              </p:cNvSpPr>
              <p:nvPr/>
            </p:nvSpPr>
            <p:spPr bwMode="auto">
              <a:xfrm>
                <a:off x="230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07" name="Line 295"/>
              <p:cNvSpPr>
                <a:spLocks noChangeShapeType="1"/>
              </p:cNvSpPr>
              <p:nvPr/>
            </p:nvSpPr>
            <p:spPr bwMode="auto">
              <a:xfrm>
                <a:off x="231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08" name="Line 296"/>
              <p:cNvSpPr>
                <a:spLocks noChangeShapeType="1"/>
              </p:cNvSpPr>
              <p:nvPr/>
            </p:nvSpPr>
            <p:spPr bwMode="auto">
              <a:xfrm>
                <a:off x="233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09" name="Line 297"/>
              <p:cNvSpPr>
                <a:spLocks noChangeShapeType="1"/>
              </p:cNvSpPr>
              <p:nvPr/>
            </p:nvSpPr>
            <p:spPr bwMode="auto">
              <a:xfrm>
                <a:off x="234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10" name="Line 298"/>
              <p:cNvSpPr>
                <a:spLocks noChangeShapeType="1"/>
              </p:cNvSpPr>
              <p:nvPr/>
            </p:nvSpPr>
            <p:spPr bwMode="auto">
              <a:xfrm>
                <a:off x="2365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11" name="Line 299"/>
              <p:cNvSpPr>
                <a:spLocks noChangeShapeType="1"/>
              </p:cNvSpPr>
              <p:nvPr/>
            </p:nvSpPr>
            <p:spPr bwMode="auto">
              <a:xfrm>
                <a:off x="238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12" name="Line 300"/>
              <p:cNvSpPr>
                <a:spLocks noChangeShapeType="1"/>
              </p:cNvSpPr>
              <p:nvPr/>
            </p:nvSpPr>
            <p:spPr bwMode="auto">
              <a:xfrm>
                <a:off x="239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13" name="Line 301"/>
              <p:cNvSpPr>
                <a:spLocks noChangeShapeType="1"/>
              </p:cNvSpPr>
              <p:nvPr/>
            </p:nvSpPr>
            <p:spPr bwMode="auto">
              <a:xfrm>
                <a:off x="2412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14" name="Line 302"/>
              <p:cNvSpPr>
                <a:spLocks noChangeShapeType="1"/>
              </p:cNvSpPr>
              <p:nvPr/>
            </p:nvSpPr>
            <p:spPr bwMode="auto">
              <a:xfrm>
                <a:off x="242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15" name="Line 303"/>
              <p:cNvSpPr>
                <a:spLocks noChangeShapeType="1"/>
              </p:cNvSpPr>
              <p:nvPr/>
            </p:nvSpPr>
            <p:spPr bwMode="auto">
              <a:xfrm>
                <a:off x="244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16" name="Line 304"/>
              <p:cNvSpPr>
                <a:spLocks noChangeShapeType="1"/>
              </p:cNvSpPr>
              <p:nvPr/>
            </p:nvSpPr>
            <p:spPr bwMode="auto">
              <a:xfrm>
                <a:off x="245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17" name="Line 305"/>
              <p:cNvSpPr>
                <a:spLocks noChangeShapeType="1"/>
              </p:cNvSpPr>
              <p:nvPr/>
            </p:nvSpPr>
            <p:spPr bwMode="auto">
              <a:xfrm>
                <a:off x="247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18" name="Line 306"/>
              <p:cNvSpPr>
                <a:spLocks noChangeShapeType="1"/>
              </p:cNvSpPr>
              <p:nvPr/>
            </p:nvSpPr>
            <p:spPr bwMode="auto">
              <a:xfrm>
                <a:off x="249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19" name="Line 307"/>
              <p:cNvSpPr>
                <a:spLocks noChangeShapeType="1"/>
              </p:cNvSpPr>
              <p:nvPr/>
            </p:nvSpPr>
            <p:spPr bwMode="auto">
              <a:xfrm>
                <a:off x="250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20" name="Line 308"/>
              <p:cNvSpPr>
                <a:spLocks noChangeShapeType="1"/>
              </p:cNvSpPr>
              <p:nvPr/>
            </p:nvSpPr>
            <p:spPr bwMode="auto">
              <a:xfrm>
                <a:off x="252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21" name="Line 309"/>
              <p:cNvSpPr>
                <a:spLocks noChangeShapeType="1"/>
              </p:cNvSpPr>
              <p:nvPr/>
            </p:nvSpPr>
            <p:spPr bwMode="auto">
              <a:xfrm>
                <a:off x="253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22" name="Line 310"/>
              <p:cNvSpPr>
                <a:spLocks noChangeShapeType="1"/>
              </p:cNvSpPr>
              <p:nvPr/>
            </p:nvSpPr>
            <p:spPr bwMode="auto">
              <a:xfrm>
                <a:off x="255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23" name="Line 311"/>
              <p:cNvSpPr>
                <a:spLocks noChangeShapeType="1"/>
              </p:cNvSpPr>
              <p:nvPr/>
            </p:nvSpPr>
            <p:spPr bwMode="auto">
              <a:xfrm>
                <a:off x="2569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24" name="Line 312"/>
              <p:cNvSpPr>
                <a:spLocks noChangeShapeType="1"/>
              </p:cNvSpPr>
              <p:nvPr/>
            </p:nvSpPr>
            <p:spPr bwMode="auto">
              <a:xfrm>
                <a:off x="258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25" name="Line 313"/>
              <p:cNvSpPr>
                <a:spLocks noChangeShapeType="1"/>
              </p:cNvSpPr>
              <p:nvPr/>
            </p:nvSpPr>
            <p:spPr bwMode="auto">
              <a:xfrm>
                <a:off x="260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26" name="Line 314"/>
              <p:cNvSpPr>
                <a:spLocks noChangeShapeType="1"/>
              </p:cNvSpPr>
              <p:nvPr/>
            </p:nvSpPr>
            <p:spPr bwMode="auto">
              <a:xfrm>
                <a:off x="261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27" name="Line 315"/>
              <p:cNvSpPr>
                <a:spLocks noChangeShapeType="1"/>
              </p:cNvSpPr>
              <p:nvPr/>
            </p:nvSpPr>
            <p:spPr bwMode="auto">
              <a:xfrm>
                <a:off x="263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28" name="Line 316"/>
              <p:cNvSpPr>
                <a:spLocks noChangeShapeType="1"/>
              </p:cNvSpPr>
              <p:nvPr/>
            </p:nvSpPr>
            <p:spPr bwMode="auto">
              <a:xfrm>
                <a:off x="264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29" name="Line 317"/>
              <p:cNvSpPr>
                <a:spLocks noChangeShapeType="1"/>
              </p:cNvSpPr>
              <p:nvPr/>
            </p:nvSpPr>
            <p:spPr bwMode="auto">
              <a:xfrm>
                <a:off x="266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30" name="Line 318"/>
              <p:cNvSpPr>
                <a:spLocks noChangeShapeType="1"/>
              </p:cNvSpPr>
              <p:nvPr/>
            </p:nvSpPr>
            <p:spPr bwMode="auto">
              <a:xfrm>
                <a:off x="267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31" name="Line 319"/>
              <p:cNvSpPr>
                <a:spLocks noChangeShapeType="1"/>
              </p:cNvSpPr>
              <p:nvPr/>
            </p:nvSpPr>
            <p:spPr bwMode="auto">
              <a:xfrm>
                <a:off x="269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32" name="Line 320"/>
              <p:cNvSpPr>
                <a:spLocks noChangeShapeType="1"/>
              </p:cNvSpPr>
              <p:nvPr/>
            </p:nvSpPr>
            <p:spPr bwMode="auto">
              <a:xfrm>
                <a:off x="271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33" name="Line 321"/>
              <p:cNvSpPr>
                <a:spLocks noChangeShapeType="1"/>
              </p:cNvSpPr>
              <p:nvPr/>
            </p:nvSpPr>
            <p:spPr bwMode="auto">
              <a:xfrm>
                <a:off x="2726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34" name="Line 322"/>
              <p:cNvSpPr>
                <a:spLocks noChangeShapeType="1"/>
              </p:cNvSpPr>
              <p:nvPr/>
            </p:nvSpPr>
            <p:spPr bwMode="auto">
              <a:xfrm>
                <a:off x="274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35" name="Line 323"/>
              <p:cNvSpPr>
                <a:spLocks noChangeShapeType="1"/>
              </p:cNvSpPr>
              <p:nvPr/>
            </p:nvSpPr>
            <p:spPr bwMode="auto">
              <a:xfrm>
                <a:off x="275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36" name="Line 324"/>
              <p:cNvSpPr>
                <a:spLocks noChangeShapeType="1"/>
              </p:cNvSpPr>
              <p:nvPr/>
            </p:nvSpPr>
            <p:spPr bwMode="auto">
              <a:xfrm>
                <a:off x="277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37" name="Line 325"/>
              <p:cNvSpPr>
                <a:spLocks noChangeShapeType="1"/>
              </p:cNvSpPr>
              <p:nvPr/>
            </p:nvSpPr>
            <p:spPr bwMode="auto">
              <a:xfrm>
                <a:off x="278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38" name="Line 326"/>
              <p:cNvSpPr>
                <a:spLocks noChangeShapeType="1"/>
              </p:cNvSpPr>
              <p:nvPr/>
            </p:nvSpPr>
            <p:spPr bwMode="auto">
              <a:xfrm>
                <a:off x="280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39" name="Line 327"/>
              <p:cNvSpPr>
                <a:spLocks noChangeShapeType="1"/>
              </p:cNvSpPr>
              <p:nvPr/>
            </p:nvSpPr>
            <p:spPr bwMode="auto">
              <a:xfrm>
                <a:off x="282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40" name="Line 328"/>
              <p:cNvSpPr>
                <a:spLocks noChangeShapeType="1"/>
              </p:cNvSpPr>
              <p:nvPr/>
            </p:nvSpPr>
            <p:spPr bwMode="auto">
              <a:xfrm>
                <a:off x="283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41" name="Line 329"/>
              <p:cNvSpPr>
                <a:spLocks noChangeShapeType="1"/>
              </p:cNvSpPr>
              <p:nvPr/>
            </p:nvSpPr>
            <p:spPr bwMode="auto">
              <a:xfrm>
                <a:off x="285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42" name="Line 330"/>
              <p:cNvSpPr>
                <a:spLocks noChangeShapeType="1"/>
              </p:cNvSpPr>
              <p:nvPr/>
            </p:nvSpPr>
            <p:spPr bwMode="auto">
              <a:xfrm>
                <a:off x="286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43" name="Line 331"/>
              <p:cNvSpPr>
                <a:spLocks noChangeShapeType="1"/>
              </p:cNvSpPr>
              <p:nvPr/>
            </p:nvSpPr>
            <p:spPr bwMode="auto">
              <a:xfrm>
                <a:off x="2883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44" name="Line 332"/>
              <p:cNvSpPr>
                <a:spLocks noChangeShapeType="1"/>
              </p:cNvSpPr>
              <p:nvPr/>
            </p:nvSpPr>
            <p:spPr bwMode="auto">
              <a:xfrm>
                <a:off x="289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45" name="Line 333"/>
              <p:cNvSpPr>
                <a:spLocks noChangeShapeType="1"/>
              </p:cNvSpPr>
              <p:nvPr/>
            </p:nvSpPr>
            <p:spPr bwMode="auto">
              <a:xfrm>
                <a:off x="291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46" name="Line 334"/>
              <p:cNvSpPr>
                <a:spLocks noChangeShapeType="1"/>
              </p:cNvSpPr>
              <p:nvPr/>
            </p:nvSpPr>
            <p:spPr bwMode="auto">
              <a:xfrm>
                <a:off x="293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47" name="Line 335"/>
              <p:cNvSpPr>
                <a:spLocks noChangeShapeType="1"/>
              </p:cNvSpPr>
              <p:nvPr/>
            </p:nvSpPr>
            <p:spPr bwMode="auto">
              <a:xfrm>
                <a:off x="294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48" name="Line 336"/>
              <p:cNvSpPr>
                <a:spLocks noChangeShapeType="1"/>
              </p:cNvSpPr>
              <p:nvPr/>
            </p:nvSpPr>
            <p:spPr bwMode="auto">
              <a:xfrm>
                <a:off x="296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49" name="Line 337"/>
              <p:cNvSpPr>
                <a:spLocks noChangeShapeType="1"/>
              </p:cNvSpPr>
              <p:nvPr/>
            </p:nvSpPr>
            <p:spPr bwMode="auto">
              <a:xfrm>
                <a:off x="297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50" name="Line 338"/>
              <p:cNvSpPr>
                <a:spLocks noChangeShapeType="1"/>
              </p:cNvSpPr>
              <p:nvPr/>
            </p:nvSpPr>
            <p:spPr bwMode="auto">
              <a:xfrm>
                <a:off x="299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51" name="Line 339"/>
              <p:cNvSpPr>
                <a:spLocks noChangeShapeType="1"/>
              </p:cNvSpPr>
              <p:nvPr/>
            </p:nvSpPr>
            <p:spPr bwMode="auto">
              <a:xfrm>
                <a:off x="300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52" name="Line 340"/>
              <p:cNvSpPr>
                <a:spLocks noChangeShapeType="1"/>
              </p:cNvSpPr>
              <p:nvPr/>
            </p:nvSpPr>
            <p:spPr bwMode="auto">
              <a:xfrm>
                <a:off x="302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53" name="Line 341"/>
              <p:cNvSpPr>
                <a:spLocks noChangeShapeType="1"/>
              </p:cNvSpPr>
              <p:nvPr/>
            </p:nvSpPr>
            <p:spPr bwMode="auto">
              <a:xfrm>
                <a:off x="3040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54" name="Line 342"/>
              <p:cNvSpPr>
                <a:spLocks noChangeShapeType="1"/>
              </p:cNvSpPr>
              <p:nvPr/>
            </p:nvSpPr>
            <p:spPr bwMode="auto">
              <a:xfrm>
                <a:off x="305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55" name="Line 343"/>
              <p:cNvSpPr>
                <a:spLocks noChangeShapeType="1"/>
              </p:cNvSpPr>
              <p:nvPr/>
            </p:nvSpPr>
            <p:spPr bwMode="auto">
              <a:xfrm>
                <a:off x="307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56" name="Line 344"/>
              <p:cNvSpPr>
                <a:spLocks noChangeShapeType="1"/>
              </p:cNvSpPr>
              <p:nvPr/>
            </p:nvSpPr>
            <p:spPr bwMode="auto">
              <a:xfrm>
                <a:off x="3087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57" name="Line 345"/>
              <p:cNvSpPr>
                <a:spLocks noChangeShapeType="1"/>
              </p:cNvSpPr>
              <p:nvPr/>
            </p:nvSpPr>
            <p:spPr bwMode="auto">
              <a:xfrm>
                <a:off x="310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58" name="Line 346"/>
              <p:cNvSpPr>
                <a:spLocks noChangeShapeType="1"/>
              </p:cNvSpPr>
              <p:nvPr/>
            </p:nvSpPr>
            <p:spPr bwMode="auto">
              <a:xfrm>
                <a:off x="311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59" name="Line 347"/>
              <p:cNvSpPr>
                <a:spLocks noChangeShapeType="1"/>
              </p:cNvSpPr>
              <p:nvPr/>
            </p:nvSpPr>
            <p:spPr bwMode="auto">
              <a:xfrm>
                <a:off x="313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60" name="Line 348"/>
              <p:cNvSpPr>
                <a:spLocks noChangeShapeType="1"/>
              </p:cNvSpPr>
              <p:nvPr/>
            </p:nvSpPr>
            <p:spPr bwMode="auto">
              <a:xfrm>
                <a:off x="314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61" name="Line 349"/>
              <p:cNvSpPr>
                <a:spLocks noChangeShapeType="1"/>
              </p:cNvSpPr>
              <p:nvPr/>
            </p:nvSpPr>
            <p:spPr bwMode="auto">
              <a:xfrm>
                <a:off x="316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62" name="Line 350"/>
              <p:cNvSpPr>
                <a:spLocks noChangeShapeType="1"/>
              </p:cNvSpPr>
              <p:nvPr/>
            </p:nvSpPr>
            <p:spPr bwMode="auto">
              <a:xfrm>
                <a:off x="318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63" name="Line 351"/>
              <p:cNvSpPr>
                <a:spLocks noChangeShapeType="1"/>
              </p:cNvSpPr>
              <p:nvPr/>
            </p:nvSpPr>
            <p:spPr bwMode="auto">
              <a:xfrm>
                <a:off x="3197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64" name="Line 352"/>
              <p:cNvSpPr>
                <a:spLocks noChangeShapeType="1"/>
              </p:cNvSpPr>
              <p:nvPr/>
            </p:nvSpPr>
            <p:spPr bwMode="auto">
              <a:xfrm>
                <a:off x="321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65" name="Line 353"/>
              <p:cNvSpPr>
                <a:spLocks noChangeShapeType="1"/>
              </p:cNvSpPr>
              <p:nvPr/>
            </p:nvSpPr>
            <p:spPr bwMode="auto">
              <a:xfrm>
                <a:off x="322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66" name="Line 354"/>
              <p:cNvSpPr>
                <a:spLocks noChangeShapeType="1"/>
              </p:cNvSpPr>
              <p:nvPr/>
            </p:nvSpPr>
            <p:spPr bwMode="auto">
              <a:xfrm>
                <a:off x="3244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67" name="Line 355"/>
              <p:cNvSpPr>
                <a:spLocks noChangeShapeType="1"/>
              </p:cNvSpPr>
              <p:nvPr/>
            </p:nvSpPr>
            <p:spPr bwMode="auto">
              <a:xfrm>
                <a:off x="325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68" name="Line 356"/>
              <p:cNvSpPr>
                <a:spLocks noChangeShapeType="1"/>
              </p:cNvSpPr>
              <p:nvPr/>
            </p:nvSpPr>
            <p:spPr bwMode="auto">
              <a:xfrm>
                <a:off x="327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69" name="Line 357"/>
              <p:cNvSpPr>
                <a:spLocks noChangeShapeType="1"/>
              </p:cNvSpPr>
              <p:nvPr/>
            </p:nvSpPr>
            <p:spPr bwMode="auto">
              <a:xfrm>
                <a:off x="329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70" name="Line 358"/>
              <p:cNvSpPr>
                <a:spLocks noChangeShapeType="1"/>
              </p:cNvSpPr>
              <p:nvPr/>
            </p:nvSpPr>
            <p:spPr bwMode="auto">
              <a:xfrm>
                <a:off x="330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71" name="Line 359"/>
              <p:cNvSpPr>
                <a:spLocks noChangeShapeType="1"/>
              </p:cNvSpPr>
              <p:nvPr/>
            </p:nvSpPr>
            <p:spPr bwMode="auto">
              <a:xfrm>
                <a:off x="332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72" name="Line 360"/>
              <p:cNvSpPr>
                <a:spLocks noChangeShapeType="1"/>
              </p:cNvSpPr>
              <p:nvPr/>
            </p:nvSpPr>
            <p:spPr bwMode="auto">
              <a:xfrm>
                <a:off x="333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73" name="Line 361"/>
              <p:cNvSpPr>
                <a:spLocks noChangeShapeType="1"/>
              </p:cNvSpPr>
              <p:nvPr/>
            </p:nvSpPr>
            <p:spPr bwMode="auto">
              <a:xfrm>
                <a:off x="3354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74" name="Line 362"/>
              <p:cNvSpPr>
                <a:spLocks noChangeShapeType="1"/>
              </p:cNvSpPr>
              <p:nvPr/>
            </p:nvSpPr>
            <p:spPr bwMode="auto">
              <a:xfrm>
                <a:off x="336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75" name="Line 363"/>
              <p:cNvSpPr>
                <a:spLocks noChangeShapeType="1"/>
              </p:cNvSpPr>
              <p:nvPr/>
            </p:nvSpPr>
            <p:spPr bwMode="auto">
              <a:xfrm>
                <a:off x="338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76" name="Line 364"/>
              <p:cNvSpPr>
                <a:spLocks noChangeShapeType="1"/>
              </p:cNvSpPr>
              <p:nvPr/>
            </p:nvSpPr>
            <p:spPr bwMode="auto">
              <a:xfrm>
                <a:off x="3401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77" name="Line 365"/>
              <p:cNvSpPr>
                <a:spLocks noChangeShapeType="1"/>
              </p:cNvSpPr>
              <p:nvPr/>
            </p:nvSpPr>
            <p:spPr bwMode="auto">
              <a:xfrm>
                <a:off x="341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78" name="Line 366"/>
              <p:cNvSpPr>
                <a:spLocks noChangeShapeType="1"/>
              </p:cNvSpPr>
              <p:nvPr/>
            </p:nvSpPr>
            <p:spPr bwMode="auto">
              <a:xfrm>
                <a:off x="343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79" name="Line 367"/>
              <p:cNvSpPr>
                <a:spLocks noChangeShapeType="1"/>
              </p:cNvSpPr>
              <p:nvPr/>
            </p:nvSpPr>
            <p:spPr bwMode="auto">
              <a:xfrm>
                <a:off x="3448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80" name="Line 368"/>
              <p:cNvSpPr>
                <a:spLocks noChangeShapeType="1"/>
              </p:cNvSpPr>
              <p:nvPr/>
            </p:nvSpPr>
            <p:spPr bwMode="auto">
              <a:xfrm>
                <a:off x="346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81" name="Line 369"/>
              <p:cNvSpPr>
                <a:spLocks noChangeShapeType="1"/>
              </p:cNvSpPr>
              <p:nvPr/>
            </p:nvSpPr>
            <p:spPr bwMode="auto">
              <a:xfrm>
                <a:off x="347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82" name="Line 370"/>
              <p:cNvSpPr>
                <a:spLocks noChangeShapeType="1"/>
              </p:cNvSpPr>
              <p:nvPr/>
            </p:nvSpPr>
            <p:spPr bwMode="auto">
              <a:xfrm>
                <a:off x="349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83" name="Line 371"/>
              <p:cNvSpPr>
                <a:spLocks noChangeShapeType="1"/>
              </p:cNvSpPr>
              <p:nvPr/>
            </p:nvSpPr>
            <p:spPr bwMode="auto">
              <a:xfrm>
                <a:off x="3511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84" name="Line 372"/>
              <p:cNvSpPr>
                <a:spLocks noChangeShapeType="1"/>
              </p:cNvSpPr>
              <p:nvPr/>
            </p:nvSpPr>
            <p:spPr bwMode="auto">
              <a:xfrm>
                <a:off x="352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85" name="Line 373"/>
              <p:cNvSpPr>
                <a:spLocks noChangeShapeType="1"/>
              </p:cNvSpPr>
              <p:nvPr/>
            </p:nvSpPr>
            <p:spPr bwMode="auto">
              <a:xfrm>
                <a:off x="354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86" name="Line 374"/>
              <p:cNvSpPr>
                <a:spLocks noChangeShapeType="1"/>
              </p:cNvSpPr>
              <p:nvPr/>
            </p:nvSpPr>
            <p:spPr bwMode="auto">
              <a:xfrm>
                <a:off x="3558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87" name="Line 375"/>
              <p:cNvSpPr>
                <a:spLocks noChangeShapeType="1"/>
              </p:cNvSpPr>
              <p:nvPr/>
            </p:nvSpPr>
            <p:spPr bwMode="auto">
              <a:xfrm>
                <a:off x="357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88" name="Line 376"/>
              <p:cNvSpPr>
                <a:spLocks noChangeShapeType="1"/>
              </p:cNvSpPr>
              <p:nvPr/>
            </p:nvSpPr>
            <p:spPr bwMode="auto">
              <a:xfrm>
                <a:off x="358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89" name="Line 377"/>
              <p:cNvSpPr>
                <a:spLocks noChangeShapeType="1"/>
              </p:cNvSpPr>
              <p:nvPr/>
            </p:nvSpPr>
            <p:spPr bwMode="auto">
              <a:xfrm>
                <a:off x="3605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90" name="Line 378"/>
              <p:cNvSpPr>
                <a:spLocks noChangeShapeType="1"/>
              </p:cNvSpPr>
              <p:nvPr/>
            </p:nvSpPr>
            <p:spPr bwMode="auto">
              <a:xfrm>
                <a:off x="362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91" name="Line 379"/>
              <p:cNvSpPr>
                <a:spLocks noChangeShapeType="1"/>
              </p:cNvSpPr>
              <p:nvPr/>
            </p:nvSpPr>
            <p:spPr bwMode="auto">
              <a:xfrm>
                <a:off x="363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92" name="Line 380"/>
              <p:cNvSpPr>
                <a:spLocks noChangeShapeType="1"/>
              </p:cNvSpPr>
              <p:nvPr/>
            </p:nvSpPr>
            <p:spPr bwMode="auto">
              <a:xfrm>
                <a:off x="365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93" name="Line 381"/>
              <p:cNvSpPr>
                <a:spLocks noChangeShapeType="1"/>
              </p:cNvSpPr>
              <p:nvPr/>
            </p:nvSpPr>
            <p:spPr bwMode="auto">
              <a:xfrm>
                <a:off x="366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94" name="Line 382"/>
              <p:cNvSpPr>
                <a:spLocks noChangeShapeType="1"/>
              </p:cNvSpPr>
              <p:nvPr/>
            </p:nvSpPr>
            <p:spPr bwMode="auto">
              <a:xfrm>
                <a:off x="368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95" name="Line 383"/>
              <p:cNvSpPr>
                <a:spLocks noChangeShapeType="1"/>
              </p:cNvSpPr>
              <p:nvPr/>
            </p:nvSpPr>
            <p:spPr bwMode="auto">
              <a:xfrm>
                <a:off x="369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96" name="Line 384"/>
              <p:cNvSpPr>
                <a:spLocks noChangeShapeType="1"/>
              </p:cNvSpPr>
              <p:nvPr/>
            </p:nvSpPr>
            <p:spPr bwMode="auto">
              <a:xfrm>
                <a:off x="3715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97" name="Line 385"/>
              <p:cNvSpPr>
                <a:spLocks noChangeShapeType="1"/>
              </p:cNvSpPr>
              <p:nvPr/>
            </p:nvSpPr>
            <p:spPr bwMode="auto">
              <a:xfrm>
                <a:off x="373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98" name="Line 386"/>
              <p:cNvSpPr>
                <a:spLocks noChangeShapeType="1"/>
              </p:cNvSpPr>
              <p:nvPr/>
            </p:nvSpPr>
            <p:spPr bwMode="auto">
              <a:xfrm>
                <a:off x="374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99" name="Line 387"/>
              <p:cNvSpPr>
                <a:spLocks noChangeShapeType="1"/>
              </p:cNvSpPr>
              <p:nvPr/>
            </p:nvSpPr>
            <p:spPr bwMode="auto">
              <a:xfrm>
                <a:off x="3762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00" name="Line 388"/>
              <p:cNvSpPr>
                <a:spLocks noChangeShapeType="1"/>
              </p:cNvSpPr>
              <p:nvPr/>
            </p:nvSpPr>
            <p:spPr bwMode="auto">
              <a:xfrm>
                <a:off x="377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01" name="Line 389"/>
              <p:cNvSpPr>
                <a:spLocks noChangeShapeType="1"/>
              </p:cNvSpPr>
              <p:nvPr/>
            </p:nvSpPr>
            <p:spPr bwMode="auto">
              <a:xfrm>
                <a:off x="379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02" name="Line 390"/>
              <p:cNvSpPr>
                <a:spLocks noChangeShapeType="1"/>
              </p:cNvSpPr>
              <p:nvPr/>
            </p:nvSpPr>
            <p:spPr bwMode="auto">
              <a:xfrm>
                <a:off x="380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03" name="Line 391"/>
              <p:cNvSpPr>
                <a:spLocks noChangeShapeType="1"/>
              </p:cNvSpPr>
              <p:nvPr/>
            </p:nvSpPr>
            <p:spPr bwMode="auto">
              <a:xfrm>
                <a:off x="382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04" name="Line 392"/>
              <p:cNvSpPr>
                <a:spLocks noChangeShapeType="1"/>
              </p:cNvSpPr>
              <p:nvPr/>
            </p:nvSpPr>
            <p:spPr bwMode="auto">
              <a:xfrm>
                <a:off x="384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05" name="Line 393"/>
              <p:cNvSpPr>
                <a:spLocks noChangeShapeType="1"/>
              </p:cNvSpPr>
              <p:nvPr/>
            </p:nvSpPr>
            <p:spPr bwMode="auto">
              <a:xfrm>
                <a:off x="385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06" name="Line 394"/>
              <p:cNvSpPr>
                <a:spLocks noChangeShapeType="1"/>
              </p:cNvSpPr>
              <p:nvPr/>
            </p:nvSpPr>
            <p:spPr bwMode="auto">
              <a:xfrm>
                <a:off x="3872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07" name="Line 395"/>
              <p:cNvSpPr>
                <a:spLocks noChangeShapeType="1"/>
              </p:cNvSpPr>
              <p:nvPr/>
            </p:nvSpPr>
            <p:spPr bwMode="auto">
              <a:xfrm>
                <a:off x="388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08" name="Line 396"/>
              <p:cNvSpPr>
                <a:spLocks noChangeShapeType="1"/>
              </p:cNvSpPr>
              <p:nvPr/>
            </p:nvSpPr>
            <p:spPr bwMode="auto">
              <a:xfrm>
                <a:off x="390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09" name="Line 397"/>
              <p:cNvSpPr>
                <a:spLocks noChangeShapeType="1"/>
              </p:cNvSpPr>
              <p:nvPr/>
            </p:nvSpPr>
            <p:spPr bwMode="auto">
              <a:xfrm>
                <a:off x="3919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10" name="Line 398"/>
              <p:cNvSpPr>
                <a:spLocks noChangeShapeType="1"/>
              </p:cNvSpPr>
              <p:nvPr/>
            </p:nvSpPr>
            <p:spPr bwMode="auto">
              <a:xfrm>
                <a:off x="393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11" name="Line 399"/>
              <p:cNvSpPr>
                <a:spLocks noChangeShapeType="1"/>
              </p:cNvSpPr>
              <p:nvPr/>
            </p:nvSpPr>
            <p:spPr bwMode="auto">
              <a:xfrm>
                <a:off x="395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12" name="Line 400"/>
              <p:cNvSpPr>
                <a:spLocks noChangeShapeType="1"/>
              </p:cNvSpPr>
              <p:nvPr/>
            </p:nvSpPr>
            <p:spPr bwMode="auto">
              <a:xfrm>
                <a:off x="396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13" name="Line 401"/>
              <p:cNvSpPr>
                <a:spLocks noChangeShapeType="1"/>
              </p:cNvSpPr>
              <p:nvPr/>
            </p:nvSpPr>
            <p:spPr bwMode="auto">
              <a:xfrm>
                <a:off x="3981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14" name="Line 402"/>
              <p:cNvSpPr>
                <a:spLocks noChangeShapeType="1"/>
              </p:cNvSpPr>
              <p:nvPr/>
            </p:nvSpPr>
            <p:spPr bwMode="auto">
              <a:xfrm>
                <a:off x="3997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15" name="Line 403"/>
              <p:cNvSpPr>
                <a:spLocks noChangeShapeType="1"/>
              </p:cNvSpPr>
              <p:nvPr/>
            </p:nvSpPr>
            <p:spPr bwMode="auto">
              <a:xfrm>
                <a:off x="4013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16" name="Line 404"/>
              <p:cNvSpPr>
                <a:spLocks noChangeShapeType="1"/>
              </p:cNvSpPr>
              <p:nvPr/>
            </p:nvSpPr>
            <p:spPr bwMode="auto">
              <a:xfrm>
                <a:off x="4029" y="1992"/>
                <a:ext cx="7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17" name="Line 405"/>
              <p:cNvSpPr>
                <a:spLocks noChangeShapeType="1"/>
              </p:cNvSpPr>
              <p:nvPr/>
            </p:nvSpPr>
            <p:spPr bwMode="auto">
              <a:xfrm>
                <a:off x="4044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18" name="Line 406"/>
              <p:cNvSpPr>
                <a:spLocks noChangeShapeType="1"/>
              </p:cNvSpPr>
              <p:nvPr/>
            </p:nvSpPr>
            <p:spPr bwMode="auto">
              <a:xfrm>
                <a:off x="4060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19" name="Line 407"/>
              <p:cNvSpPr>
                <a:spLocks noChangeShapeType="1"/>
              </p:cNvSpPr>
              <p:nvPr/>
            </p:nvSpPr>
            <p:spPr bwMode="auto">
              <a:xfrm>
                <a:off x="4076" y="1992"/>
                <a:ext cx="8" cy="1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0520" name="Line 408"/>
            <p:cNvSpPr>
              <a:spLocks noChangeShapeType="1"/>
            </p:cNvSpPr>
            <p:nvPr/>
          </p:nvSpPr>
          <p:spPr bwMode="auto">
            <a:xfrm>
              <a:off x="4137" y="2026"/>
              <a:ext cx="8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1" name="Line 409"/>
            <p:cNvSpPr>
              <a:spLocks noChangeShapeType="1"/>
            </p:cNvSpPr>
            <p:nvPr/>
          </p:nvSpPr>
          <p:spPr bwMode="auto">
            <a:xfrm>
              <a:off x="4153" y="2026"/>
              <a:ext cx="8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2" name="Line 410"/>
            <p:cNvSpPr>
              <a:spLocks noChangeShapeType="1"/>
            </p:cNvSpPr>
            <p:nvPr/>
          </p:nvSpPr>
          <p:spPr bwMode="auto">
            <a:xfrm>
              <a:off x="4169" y="2026"/>
              <a:ext cx="8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3" name="Line 411"/>
            <p:cNvSpPr>
              <a:spLocks noChangeShapeType="1"/>
            </p:cNvSpPr>
            <p:nvPr/>
          </p:nvSpPr>
          <p:spPr bwMode="auto">
            <a:xfrm>
              <a:off x="4184" y="2026"/>
              <a:ext cx="8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4" name="Line 412"/>
            <p:cNvSpPr>
              <a:spLocks noChangeShapeType="1"/>
            </p:cNvSpPr>
            <p:nvPr/>
          </p:nvSpPr>
          <p:spPr bwMode="auto">
            <a:xfrm>
              <a:off x="4200" y="2026"/>
              <a:ext cx="8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5" name="Line 413"/>
            <p:cNvSpPr>
              <a:spLocks noChangeShapeType="1"/>
            </p:cNvSpPr>
            <p:nvPr/>
          </p:nvSpPr>
          <p:spPr bwMode="auto">
            <a:xfrm>
              <a:off x="4216" y="2026"/>
              <a:ext cx="8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6" name="Line 414"/>
            <p:cNvSpPr>
              <a:spLocks noChangeShapeType="1"/>
            </p:cNvSpPr>
            <p:nvPr/>
          </p:nvSpPr>
          <p:spPr bwMode="auto">
            <a:xfrm>
              <a:off x="4232" y="2026"/>
              <a:ext cx="7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7" name="Line 415"/>
            <p:cNvSpPr>
              <a:spLocks noChangeShapeType="1"/>
            </p:cNvSpPr>
            <p:nvPr/>
          </p:nvSpPr>
          <p:spPr bwMode="auto">
            <a:xfrm>
              <a:off x="4247" y="2026"/>
              <a:ext cx="8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8" name="Line 416"/>
            <p:cNvSpPr>
              <a:spLocks noChangeShapeType="1"/>
            </p:cNvSpPr>
            <p:nvPr/>
          </p:nvSpPr>
          <p:spPr bwMode="auto">
            <a:xfrm>
              <a:off x="4263" y="2026"/>
              <a:ext cx="8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29" name="Line 417"/>
            <p:cNvSpPr>
              <a:spLocks noChangeShapeType="1"/>
            </p:cNvSpPr>
            <p:nvPr/>
          </p:nvSpPr>
          <p:spPr bwMode="auto">
            <a:xfrm>
              <a:off x="4279" y="2026"/>
              <a:ext cx="8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30" name="Line 418"/>
            <p:cNvSpPr>
              <a:spLocks noChangeShapeType="1"/>
            </p:cNvSpPr>
            <p:nvPr/>
          </p:nvSpPr>
          <p:spPr bwMode="auto">
            <a:xfrm>
              <a:off x="4294" y="2026"/>
              <a:ext cx="8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31" name="Freeform 419"/>
            <p:cNvSpPr>
              <a:spLocks/>
            </p:cNvSpPr>
            <p:nvPr/>
          </p:nvSpPr>
          <p:spPr bwMode="auto">
            <a:xfrm>
              <a:off x="3313" y="974"/>
              <a:ext cx="47" cy="47"/>
            </a:xfrm>
            <a:custGeom>
              <a:avLst/>
              <a:gdLst>
                <a:gd name="T0" fmla="*/ 0 w 95"/>
                <a:gd name="T1" fmla="*/ 0 h 94"/>
                <a:gd name="T2" fmla="*/ 0 w 95"/>
                <a:gd name="T3" fmla="*/ 0 h 94"/>
                <a:gd name="T4" fmla="*/ 0 w 95"/>
                <a:gd name="T5" fmla="*/ 1 h 94"/>
                <a:gd name="T6" fmla="*/ 0 w 95"/>
                <a:gd name="T7" fmla="*/ 1 h 94"/>
                <a:gd name="T8" fmla="*/ 0 w 95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4"/>
                <a:gd name="T17" fmla="*/ 95 w 95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4">
                  <a:moveTo>
                    <a:pt x="47" y="0"/>
                  </a:moveTo>
                  <a:lnTo>
                    <a:pt x="47" y="0"/>
                  </a:lnTo>
                  <a:lnTo>
                    <a:pt x="95" y="94"/>
                  </a:lnTo>
                  <a:lnTo>
                    <a:pt x="0" y="9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32" name="Freeform 420"/>
            <p:cNvSpPr>
              <a:spLocks/>
            </p:cNvSpPr>
            <p:nvPr/>
          </p:nvSpPr>
          <p:spPr bwMode="auto">
            <a:xfrm>
              <a:off x="3619" y="1021"/>
              <a:ext cx="47" cy="47"/>
            </a:xfrm>
            <a:custGeom>
              <a:avLst/>
              <a:gdLst>
                <a:gd name="T0" fmla="*/ 1 w 94"/>
                <a:gd name="T1" fmla="*/ 0 h 94"/>
                <a:gd name="T2" fmla="*/ 1 w 94"/>
                <a:gd name="T3" fmla="*/ 0 h 94"/>
                <a:gd name="T4" fmla="*/ 1 w 94"/>
                <a:gd name="T5" fmla="*/ 1 h 94"/>
                <a:gd name="T6" fmla="*/ 0 w 94"/>
                <a:gd name="T7" fmla="*/ 1 h 94"/>
                <a:gd name="T8" fmla="*/ 1 w 94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4"/>
                <a:gd name="T17" fmla="*/ 94 w 94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4">
                  <a:moveTo>
                    <a:pt x="47" y="0"/>
                  </a:moveTo>
                  <a:lnTo>
                    <a:pt x="47" y="0"/>
                  </a:lnTo>
                  <a:lnTo>
                    <a:pt x="94" y="94"/>
                  </a:lnTo>
                  <a:lnTo>
                    <a:pt x="0" y="9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33" name="Freeform 421"/>
            <p:cNvSpPr>
              <a:spLocks/>
            </p:cNvSpPr>
            <p:nvPr/>
          </p:nvSpPr>
          <p:spPr bwMode="auto">
            <a:xfrm>
              <a:off x="3706" y="1924"/>
              <a:ext cx="47" cy="47"/>
            </a:xfrm>
            <a:custGeom>
              <a:avLst/>
              <a:gdLst>
                <a:gd name="T0" fmla="*/ 1 w 94"/>
                <a:gd name="T1" fmla="*/ 0 h 94"/>
                <a:gd name="T2" fmla="*/ 1 w 94"/>
                <a:gd name="T3" fmla="*/ 0 h 94"/>
                <a:gd name="T4" fmla="*/ 1 w 94"/>
                <a:gd name="T5" fmla="*/ 1 h 94"/>
                <a:gd name="T6" fmla="*/ 0 w 94"/>
                <a:gd name="T7" fmla="*/ 1 h 94"/>
                <a:gd name="T8" fmla="*/ 1 w 94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4"/>
                <a:gd name="T17" fmla="*/ 94 w 94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4">
                  <a:moveTo>
                    <a:pt x="47" y="0"/>
                  </a:moveTo>
                  <a:lnTo>
                    <a:pt x="47" y="0"/>
                  </a:lnTo>
                  <a:lnTo>
                    <a:pt x="94" y="94"/>
                  </a:lnTo>
                  <a:lnTo>
                    <a:pt x="0" y="9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34" name="Freeform 422"/>
            <p:cNvSpPr>
              <a:spLocks/>
            </p:cNvSpPr>
            <p:nvPr/>
          </p:nvSpPr>
          <p:spPr bwMode="auto">
            <a:xfrm>
              <a:off x="3902" y="1139"/>
              <a:ext cx="47" cy="47"/>
            </a:xfrm>
            <a:custGeom>
              <a:avLst/>
              <a:gdLst>
                <a:gd name="T0" fmla="*/ 1 w 94"/>
                <a:gd name="T1" fmla="*/ 0 h 94"/>
                <a:gd name="T2" fmla="*/ 1 w 94"/>
                <a:gd name="T3" fmla="*/ 0 h 94"/>
                <a:gd name="T4" fmla="*/ 1 w 94"/>
                <a:gd name="T5" fmla="*/ 1 h 94"/>
                <a:gd name="T6" fmla="*/ 0 w 94"/>
                <a:gd name="T7" fmla="*/ 1 h 94"/>
                <a:gd name="T8" fmla="*/ 1 w 94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4"/>
                <a:gd name="T17" fmla="*/ 94 w 94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4">
                  <a:moveTo>
                    <a:pt x="47" y="0"/>
                  </a:moveTo>
                  <a:lnTo>
                    <a:pt x="47" y="0"/>
                  </a:lnTo>
                  <a:lnTo>
                    <a:pt x="94" y="94"/>
                  </a:lnTo>
                  <a:lnTo>
                    <a:pt x="0" y="9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35" name="Freeform 423"/>
            <p:cNvSpPr>
              <a:spLocks/>
            </p:cNvSpPr>
            <p:nvPr/>
          </p:nvSpPr>
          <p:spPr bwMode="auto">
            <a:xfrm>
              <a:off x="2952" y="1814"/>
              <a:ext cx="47" cy="47"/>
            </a:xfrm>
            <a:custGeom>
              <a:avLst/>
              <a:gdLst>
                <a:gd name="T0" fmla="*/ 1 w 94"/>
                <a:gd name="T1" fmla="*/ 0 h 94"/>
                <a:gd name="T2" fmla="*/ 1 w 94"/>
                <a:gd name="T3" fmla="*/ 0 h 94"/>
                <a:gd name="T4" fmla="*/ 1 w 94"/>
                <a:gd name="T5" fmla="*/ 1 h 94"/>
                <a:gd name="T6" fmla="*/ 0 w 94"/>
                <a:gd name="T7" fmla="*/ 1 h 94"/>
                <a:gd name="T8" fmla="*/ 1 w 94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4"/>
                <a:gd name="T17" fmla="*/ 94 w 94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4">
                  <a:moveTo>
                    <a:pt x="47" y="0"/>
                  </a:moveTo>
                  <a:lnTo>
                    <a:pt x="47" y="0"/>
                  </a:lnTo>
                  <a:lnTo>
                    <a:pt x="94" y="94"/>
                  </a:lnTo>
                  <a:lnTo>
                    <a:pt x="0" y="9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36" name="Freeform 424"/>
            <p:cNvSpPr>
              <a:spLocks/>
            </p:cNvSpPr>
            <p:nvPr/>
          </p:nvSpPr>
          <p:spPr bwMode="auto">
            <a:xfrm>
              <a:off x="3870" y="990"/>
              <a:ext cx="48" cy="47"/>
            </a:xfrm>
            <a:custGeom>
              <a:avLst/>
              <a:gdLst>
                <a:gd name="T0" fmla="*/ 1 w 94"/>
                <a:gd name="T1" fmla="*/ 0 h 95"/>
                <a:gd name="T2" fmla="*/ 1 w 94"/>
                <a:gd name="T3" fmla="*/ 0 h 95"/>
                <a:gd name="T4" fmla="*/ 1 w 94"/>
                <a:gd name="T5" fmla="*/ 0 h 95"/>
                <a:gd name="T6" fmla="*/ 0 w 94"/>
                <a:gd name="T7" fmla="*/ 0 h 95"/>
                <a:gd name="T8" fmla="*/ 1 w 94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5"/>
                <a:gd name="T17" fmla="*/ 94 w 94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5">
                  <a:moveTo>
                    <a:pt x="47" y="0"/>
                  </a:moveTo>
                  <a:lnTo>
                    <a:pt x="47" y="0"/>
                  </a:lnTo>
                  <a:lnTo>
                    <a:pt x="94" y="95"/>
                  </a:lnTo>
                  <a:lnTo>
                    <a:pt x="0" y="9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37" name="Freeform 425"/>
            <p:cNvSpPr>
              <a:spLocks/>
            </p:cNvSpPr>
            <p:nvPr/>
          </p:nvSpPr>
          <p:spPr bwMode="auto">
            <a:xfrm>
              <a:off x="3195" y="1783"/>
              <a:ext cx="48" cy="47"/>
            </a:xfrm>
            <a:custGeom>
              <a:avLst/>
              <a:gdLst>
                <a:gd name="T0" fmla="*/ 1 w 94"/>
                <a:gd name="T1" fmla="*/ 0 h 94"/>
                <a:gd name="T2" fmla="*/ 1 w 94"/>
                <a:gd name="T3" fmla="*/ 0 h 94"/>
                <a:gd name="T4" fmla="*/ 1 w 94"/>
                <a:gd name="T5" fmla="*/ 1 h 94"/>
                <a:gd name="T6" fmla="*/ 0 w 94"/>
                <a:gd name="T7" fmla="*/ 1 h 94"/>
                <a:gd name="T8" fmla="*/ 1 w 94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4"/>
                <a:gd name="T17" fmla="*/ 94 w 94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4">
                  <a:moveTo>
                    <a:pt x="47" y="0"/>
                  </a:moveTo>
                  <a:lnTo>
                    <a:pt x="47" y="0"/>
                  </a:lnTo>
                  <a:lnTo>
                    <a:pt x="94" y="94"/>
                  </a:lnTo>
                  <a:lnTo>
                    <a:pt x="0" y="9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38" name="Freeform 426"/>
            <p:cNvSpPr>
              <a:spLocks/>
            </p:cNvSpPr>
            <p:nvPr/>
          </p:nvSpPr>
          <p:spPr bwMode="auto">
            <a:xfrm>
              <a:off x="3407" y="2630"/>
              <a:ext cx="47" cy="48"/>
            </a:xfrm>
            <a:custGeom>
              <a:avLst/>
              <a:gdLst>
                <a:gd name="T0" fmla="*/ 1 w 94"/>
                <a:gd name="T1" fmla="*/ 0 h 94"/>
                <a:gd name="T2" fmla="*/ 1 w 94"/>
                <a:gd name="T3" fmla="*/ 0 h 94"/>
                <a:gd name="T4" fmla="*/ 1 w 94"/>
                <a:gd name="T5" fmla="*/ 1 h 94"/>
                <a:gd name="T6" fmla="*/ 0 w 94"/>
                <a:gd name="T7" fmla="*/ 1 h 94"/>
                <a:gd name="T8" fmla="*/ 1 w 94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4"/>
                <a:gd name="T17" fmla="*/ 94 w 94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4">
                  <a:moveTo>
                    <a:pt x="47" y="0"/>
                  </a:moveTo>
                  <a:lnTo>
                    <a:pt x="47" y="0"/>
                  </a:lnTo>
                  <a:lnTo>
                    <a:pt x="94" y="94"/>
                  </a:lnTo>
                  <a:lnTo>
                    <a:pt x="0" y="9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39" name="Freeform 427"/>
            <p:cNvSpPr>
              <a:spLocks/>
            </p:cNvSpPr>
            <p:nvPr/>
          </p:nvSpPr>
          <p:spPr bwMode="auto">
            <a:xfrm>
              <a:off x="2104" y="2152"/>
              <a:ext cx="47" cy="47"/>
            </a:xfrm>
            <a:custGeom>
              <a:avLst/>
              <a:gdLst>
                <a:gd name="T0" fmla="*/ 1 w 94"/>
                <a:gd name="T1" fmla="*/ 0 h 94"/>
                <a:gd name="T2" fmla="*/ 1 w 94"/>
                <a:gd name="T3" fmla="*/ 0 h 94"/>
                <a:gd name="T4" fmla="*/ 1 w 94"/>
                <a:gd name="T5" fmla="*/ 1 h 94"/>
                <a:gd name="T6" fmla="*/ 0 w 94"/>
                <a:gd name="T7" fmla="*/ 1 h 94"/>
                <a:gd name="T8" fmla="*/ 1 w 94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4"/>
                <a:gd name="T17" fmla="*/ 94 w 94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4">
                  <a:moveTo>
                    <a:pt x="47" y="0"/>
                  </a:moveTo>
                  <a:lnTo>
                    <a:pt x="47" y="0"/>
                  </a:lnTo>
                  <a:lnTo>
                    <a:pt x="94" y="94"/>
                  </a:lnTo>
                  <a:lnTo>
                    <a:pt x="0" y="9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40" name="Rectangle 428"/>
            <p:cNvSpPr>
              <a:spLocks noChangeArrowheads="1"/>
            </p:cNvSpPr>
            <p:nvPr/>
          </p:nvSpPr>
          <p:spPr bwMode="auto">
            <a:xfrm>
              <a:off x="1696" y="2026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41" name="Rectangle 429"/>
            <p:cNvSpPr>
              <a:spLocks noChangeArrowheads="1"/>
            </p:cNvSpPr>
            <p:nvPr/>
          </p:nvSpPr>
          <p:spPr bwMode="auto">
            <a:xfrm>
              <a:off x="1249" y="998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42" name="Rectangle 430"/>
            <p:cNvSpPr>
              <a:spLocks noChangeArrowheads="1"/>
            </p:cNvSpPr>
            <p:nvPr/>
          </p:nvSpPr>
          <p:spPr bwMode="auto">
            <a:xfrm>
              <a:off x="2026" y="2018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43" name="Rectangle 431"/>
            <p:cNvSpPr>
              <a:spLocks noChangeArrowheads="1"/>
            </p:cNvSpPr>
            <p:nvPr/>
          </p:nvSpPr>
          <p:spPr bwMode="auto">
            <a:xfrm>
              <a:off x="1932" y="1139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44" name="Rectangle 432"/>
            <p:cNvSpPr>
              <a:spLocks noChangeArrowheads="1"/>
            </p:cNvSpPr>
            <p:nvPr/>
          </p:nvSpPr>
          <p:spPr bwMode="auto">
            <a:xfrm>
              <a:off x="2991" y="2309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45" name="Rectangle 433"/>
            <p:cNvSpPr>
              <a:spLocks noChangeArrowheads="1"/>
            </p:cNvSpPr>
            <p:nvPr/>
          </p:nvSpPr>
          <p:spPr bwMode="auto">
            <a:xfrm>
              <a:off x="2214" y="1806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46" name="Rectangle 434"/>
            <p:cNvSpPr>
              <a:spLocks noChangeArrowheads="1"/>
            </p:cNvSpPr>
            <p:nvPr/>
          </p:nvSpPr>
          <p:spPr bwMode="auto">
            <a:xfrm>
              <a:off x="2348" y="1602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47" name="Rectangle 435"/>
            <p:cNvSpPr>
              <a:spLocks noChangeArrowheads="1"/>
            </p:cNvSpPr>
            <p:nvPr/>
          </p:nvSpPr>
          <p:spPr bwMode="auto">
            <a:xfrm>
              <a:off x="1979" y="1633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48" name="Rectangle 436"/>
            <p:cNvSpPr>
              <a:spLocks noChangeArrowheads="1"/>
            </p:cNvSpPr>
            <p:nvPr/>
          </p:nvSpPr>
          <p:spPr bwMode="auto">
            <a:xfrm>
              <a:off x="2151" y="1743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49" name="Rectangle 437"/>
            <p:cNvSpPr>
              <a:spLocks noChangeArrowheads="1"/>
            </p:cNvSpPr>
            <p:nvPr/>
          </p:nvSpPr>
          <p:spPr bwMode="auto">
            <a:xfrm>
              <a:off x="1359" y="1319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50" name="Rectangle 438"/>
            <p:cNvSpPr>
              <a:spLocks noChangeArrowheads="1"/>
            </p:cNvSpPr>
            <p:nvPr/>
          </p:nvSpPr>
          <p:spPr bwMode="auto">
            <a:xfrm>
              <a:off x="1751" y="1492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51" name="Rectangle 439"/>
            <p:cNvSpPr>
              <a:spLocks noChangeArrowheads="1"/>
            </p:cNvSpPr>
            <p:nvPr/>
          </p:nvSpPr>
          <p:spPr bwMode="auto">
            <a:xfrm>
              <a:off x="1555" y="1539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52" name="Rectangle 440"/>
            <p:cNvSpPr>
              <a:spLocks noChangeArrowheads="1"/>
            </p:cNvSpPr>
            <p:nvPr/>
          </p:nvSpPr>
          <p:spPr bwMode="auto">
            <a:xfrm>
              <a:off x="2246" y="1696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53" name="Rectangle 441"/>
            <p:cNvSpPr>
              <a:spLocks noChangeArrowheads="1"/>
            </p:cNvSpPr>
            <p:nvPr/>
          </p:nvSpPr>
          <p:spPr bwMode="auto">
            <a:xfrm>
              <a:off x="3400" y="1751"/>
              <a:ext cx="54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54" name="Rectangle 442"/>
            <p:cNvSpPr>
              <a:spLocks noChangeArrowheads="1"/>
            </p:cNvSpPr>
            <p:nvPr/>
          </p:nvSpPr>
          <p:spPr bwMode="auto">
            <a:xfrm>
              <a:off x="1555" y="1743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55" name="Rectangle 443"/>
            <p:cNvSpPr>
              <a:spLocks noChangeArrowheads="1"/>
            </p:cNvSpPr>
            <p:nvPr/>
          </p:nvSpPr>
          <p:spPr bwMode="auto">
            <a:xfrm>
              <a:off x="1367" y="1579"/>
              <a:ext cx="54" cy="54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56" name="Rectangle 444"/>
            <p:cNvSpPr>
              <a:spLocks noChangeArrowheads="1"/>
            </p:cNvSpPr>
            <p:nvPr/>
          </p:nvSpPr>
          <p:spPr bwMode="auto">
            <a:xfrm>
              <a:off x="1720" y="1790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57" name="Rectangle 445"/>
            <p:cNvSpPr>
              <a:spLocks noChangeArrowheads="1"/>
            </p:cNvSpPr>
            <p:nvPr/>
          </p:nvSpPr>
          <p:spPr bwMode="auto">
            <a:xfrm>
              <a:off x="1673" y="1649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58" name="Rectangle 446"/>
            <p:cNvSpPr>
              <a:spLocks noChangeArrowheads="1"/>
            </p:cNvSpPr>
            <p:nvPr/>
          </p:nvSpPr>
          <p:spPr bwMode="auto">
            <a:xfrm>
              <a:off x="1594" y="1908"/>
              <a:ext cx="55" cy="55"/>
            </a:xfrm>
            <a:prstGeom prst="rect">
              <a:avLst/>
            </a:prstGeom>
            <a:solidFill>
              <a:srgbClr val="008000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59" name="Freeform 447"/>
            <p:cNvSpPr>
              <a:spLocks/>
            </p:cNvSpPr>
            <p:nvPr/>
          </p:nvSpPr>
          <p:spPr bwMode="auto">
            <a:xfrm>
              <a:off x="1531" y="1861"/>
              <a:ext cx="47" cy="47"/>
            </a:xfrm>
            <a:custGeom>
              <a:avLst/>
              <a:gdLst>
                <a:gd name="T0" fmla="*/ 1 w 94"/>
                <a:gd name="T1" fmla="*/ 0 h 94"/>
                <a:gd name="T2" fmla="*/ 1 w 94"/>
                <a:gd name="T3" fmla="*/ 0 h 94"/>
                <a:gd name="T4" fmla="*/ 1 w 94"/>
                <a:gd name="T5" fmla="*/ 1 h 94"/>
                <a:gd name="T6" fmla="*/ 0 w 94"/>
                <a:gd name="T7" fmla="*/ 1 h 94"/>
                <a:gd name="T8" fmla="*/ 1 w 94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4"/>
                <a:gd name="T17" fmla="*/ 94 w 94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4">
                  <a:moveTo>
                    <a:pt x="47" y="0"/>
                  </a:moveTo>
                  <a:lnTo>
                    <a:pt x="47" y="0"/>
                  </a:lnTo>
                  <a:lnTo>
                    <a:pt x="94" y="94"/>
                  </a:lnTo>
                  <a:lnTo>
                    <a:pt x="0" y="9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60" name="Freeform 448"/>
            <p:cNvSpPr>
              <a:spLocks/>
            </p:cNvSpPr>
            <p:nvPr/>
          </p:nvSpPr>
          <p:spPr bwMode="auto">
            <a:xfrm>
              <a:off x="3290" y="1743"/>
              <a:ext cx="47" cy="47"/>
            </a:xfrm>
            <a:custGeom>
              <a:avLst/>
              <a:gdLst>
                <a:gd name="T0" fmla="*/ 1 w 94"/>
                <a:gd name="T1" fmla="*/ 0 h 94"/>
                <a:gd name="T2" fmla="*/ 1 w 94"/>
                <a:gd name="T3" fmla="*/ 0 h 94"/>
                <a:gd name="T4" fmla="*/ 1 w 94"/>
                <a:gd name="T5" fmla="*/ 1 h 94"/>
                <a:gd name="T6" fmla="*/ 0 w 94"/>
                <a:gd name="T7" fmla="*/ 1 h 94"/>
                <a:gd name="T8" fmla="*/ 1 w 94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4"/>
                <a:gd name="T17" fmla="*/ 94 w 94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4">
                  <a:moveTo>
                    <a:pt x="47" y="0"/>
                  </a:moveTo>
                  <a:lnTo>
                    <a:pt x="47" y="0"/>
                  </a:lnTo>
                  <a:lnTo>
                    <a:pt x="94" y="94"/>
                  </a:lnTo>
                  <a:lnTo>
                    <a:pt x="0" y="9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61" name="Freeform 449"/>
            <p:cNvSpPr>
              <a:spLocks/>
            </p:cNvSpPr>
            <p:nvPr/>
          </p:nvSpPr>
          <p:spPr bwMode="auto">
            <a:xfrm>
              <a:off x="3180" y="1924"/>
              <a:ext cx="47" cy="47"/>
            </a:xfrm>
            <a:custGeom>
              <a:avLst/>
              <a:gdLst>
                <a:gd name="T0" fmla="*/ 0 w 95"/>
                <a:gd name="T1" fmla="*/ 0 h 94"/>
                <a:gd name="T2" fmla="*/ 0 w 95"/>
                <a:gd name="T3" fmla="*/ 0 h 94"/>
                <a:gd name="T4" fmla="*/ 0 w 95"/>
                <a:gd name="T5" fmla="*/ 1 h 94"/>
                <a:gd name="T6" fmla="*/ 0 w 95"/>
                <a:gd name="T7" fmla="*/ 1 h 94"/>
                <a:gd name="T8" fmla="*/ 0 w 95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4"/>
                <a:gd name="T17" fmla="*/ 95 w 95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4">
                  <a:moveTo>
                    <a:pt x="48" y="0"/>
                  </a:moveTo>
                  <a:lnTo>
                    <a:pt x="48" y="0"/>
                  </a:lnTo>
                  <a:lnTo>
                    <a:pt x="95" y="94"/>
                  </a:lnTo>
                  <a:lnTo>
                    <a:pt x="0" y="9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62" name="Freeform 450"/>
            <p:cNvSpPr>
              <a:spLocks/>
            </p:cNvSpPr>
            <p:nvPr/>
          </p:nvSpPr>
          <p:spPr bwMode="auto">
            <a:xfrm>
              <a:off x="2748" y="1885"/>
              <a:ext cx="47" cy="47"/>
            </a:xfrm>
            <a:custGeom>
              <a:avLst/>
              <a:gdLst>
                <a:gd name="T0" fmla="*/ 1 w 94"/>
                <a:gd name="T1" fmla="*/ 0 h 95"/>
                <a:gd name="T2" fmla="*/ 1 w 94"/>
                <a:gd name="T3" fmla="*/ 0 h 95"/>
                <a:gd name="T4" fmla="*/ 1 w 94"/>
                <a:gd name="T5" fmla="*/ 0 h 95"/>
                <a:gd name="T6" fmla="*/ 0 w 94"/>
                <a:gd name="T7" fmla="*/ 0 h 95"/>
                <a:gd name="T8" fmla="*/ 1 w 94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5"/>
                <a:gd name="T17" fmla="*/ 94 w 94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5">
                  <a:moveTo>
                    <a:pt x="47" y="0"/>
                  </a:moveTo>
                  <a:lnTo>
                    <a:pt x="47" y="0"/>
                  </a:lnTo>
                  <a:lnTo>
                    <a:pt x="94" y="95"/>
                  </a:lnTo>
                  <a:lnTo>
                    <a:pt x="0" y="9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/>
            </a:p>
          </p:txBody>
        </p:sp>
        <p:sp>
          <p:nvSpPr>
            <p:cNvPr id="90563" name="Line 451"/>
            <p:cNvSpPr>
              <a:spLocks noChangeShapeType="1"/>
            </p:cNvSpPr>
            <p:nvPr/>
          </p:nvSpPr>
          <p:spPr bwMode="auto">
            <a:xfrm>
              <a:off x="1123" y="3588"/>
              <a:ext cx="3187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64" name="Line 452"/>
            <p:cNvSpPr>
              <a:spLocks noChangeShapeType="1"/>
            </p:cNvSpPr>
            <p:nvPr/>
          </p:nvSpPr>
          <p:spPr bwMode="auto">
            <a:xfrm>
              <a:off x="1123" y="3565"/>
              <a:ext cx="1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65" name="Line 453"/>
            <p:cNvSpPr>
              <a:spLocks noChangeShapeType="1"/>
            </p:cNvSpPr>
            <p:nvPr/>
          </p:nvSpPr>
          <p:spPr bwMode="auto">
            <a:xfrm>
              <a:off x="2717" y="3565"/>
              <a:ext cx="1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66" name="Line 454"/>
            <p:cNvSpPr>
              <a:spLocks noChangeShapeType="1"/>
            </p:cNvSpPr>
            <p:nvPr/>
          </p:nvSpPr>
          <p:spPr bwMode="auto">
            <a:xfrm>
              <a:off x="4310" y="3565"/>
              <a:ext cx="1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67" name="Rectangle 455"/>
            <p:cNvSpPr>
              <a:spLocks noChangeArrowheads="1"/>
            </p:cNvSpPr>
            <p:nvPr/>
          </p:nvSpPr>
          <p:spPr bwMode="auto">
            <a:xfrm>
              <a:off x="1095" y="3654"/>
              <a:ext cx="77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0</a:t>
              </a:r>
              <a:endParaRPr lang="en-US" sz="1400" b="1"/>
            </a:p>
          </p:txBody>
        </p:sp>
        <p:sp>
          <p:nvSpPr>
            <p:cNvPr id="90568" name="Rectangle 456"/>
            <p:cNvSpPr>
              <a:spLocks noChangeArrowheads="1"/>
            </p:cNvSpPr>
            <p:nvPr/>
          </p:nvSpPr>
          <p:spPr bwMode="auto">
            <a:xfrm>
              <a:off x="2661" y="3654"/>
              <a:ext cx="154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50</a:t>
              </a:r>
              <a:endParaRPr lang="en-US" sz="1400" b="1"/>
            </a:p>
          </p:txBody>
        </p:sp>
        <p:sp>
          <p:nvSpPr>
            <p:cNvPr id="90569" name="Rectangle 457"/>
            <p:cNvSpPr>
              <a:spLocks noChangeArrowheads="1"/>
            </p:cNvSpPr>
            <p:nvPr/>
          </p:nvSpPr>
          <p:spPr bwMode="auto">
            <a:xfrm>
              <a:off x="4226" y="3654"/>
              <a:ext cx="23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100</a:t>
              </a:r>
              <a:endParaRPr lang="en-US" sz="1400" b="1"/>
            </a:p>
          </p:txBody>
        </p:sp>
        <p:sp>
          <p:nvSpPr>
            <p:cNvPr id="90570" name="Line 458"/>
            <p:cNvSpPr>
              <a:spLocks noChangeShapeType="1"/>
            </p:cNvSpPr>
            <p:nvPr/>
          </p:nvSpPr>
          <p:spPr bwMode="auto">
            <a:xfrm>
              <a:off x="1442" y="3580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71" name="Line 459"/>
            <p:cNvSpPr>
              <a:spLocks noChangeShapeType="1"/>
            </p:cNvSpPr>
            <p:nvPr/>
          </p:nvSpPr>
          <p:spPr bwMode="auto">
            <a:xfrm>
              <a:off x="1761" y="3581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72" name="Line 460"/>
            <p:cNvSpPr>
              <a:spLocks noChangeShapeType="1"/>
            </p:cNvSpPr>
            <p:nvPr/>
          </p:nvSpPr>
          <p:spPr bwMode="auto">
            <a:xfrm>
              <a:off x="2079" y="3580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73" name="Line 461"/>
            <p:cNvSpPr>
              <a:spLocks noChangeShapeType="1"/>
            </p:cNvSpPr>
            <p:nvPr/>
          </p:nvSpPr>
          <p:spPr bwMode="auto">
            <a:xfrm>
              <a:off x="2398" y="3580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74" name="Line 462"/>
            <p:cNvSpPr>
              <a:spLocks noChangeShapeType="1"/>
            </p:cNvSpPr>
            <p:nvPr/>
          </p:nvSpPr>
          <p:spPr bwMode="auto">
            <a:xfrm>
              <a:off x="2717" y="3580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75" name="Line 463"/>
            <p:cNvSpPr>
              <a:spLocks noChangeShapeType="1"/>
            </p:cNvSpPr>
            <p:nvPr/>
          </p:nvSpPr>
          <p:spPr bwMode="auto">
            <a:xfrm>
              <a:off x="3035" y="3580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76" name="Line 464"/>
            <p:cNvSpPr>
              <a:spLocks noChangeShapeType="1"/>
            </p:cNvSpPr>
            <p:nvPr/>
          </p:nvSpPr>
          <p:spPr bwMode="auto">
            <a:xfrm>
              <a:off x="3354" y="3580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77" name="Line 465"/>
            <p:cNvSpPr>
              <a:spLocks noChangeShapeType="1"/>
            </p:cNvSpPr>
            <p:nvPr/>
          </p:nvSpPr>
          <p:spPr bwMode="auto">
            <a:xfrm>
              <a:off x="3673" y="3580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78" name="Line 466"/>
            <p:cNvSpPr>
              <a:spLocks noChangeShapeType="1"/>
            </p:cNvSpPr>
            <p:nvPr/>
          </p:nvSpPr>
          <p:spPr bwMode="auto">
            <a:xfrm>
              <a:off x="3991" y="3580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79" name="Line 467"/>
            <p:cNvSpPr>
              <a:spLocks noChangeShapeType="1"/>
            </p:cNvSpPr>
            <p:nvPr/>
          </p:nvSpPr>
          <p:spPr bwMode="auto">
            <a:xfrm>
              <a:off x="4310" y="3580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80" name="Rectangle 468"/>
            <p:cNvSpPr>
              <a:spLocks noChangeArrowheads="1"/>
            </p:cNvSpPr>
            <p:nvPr/>
          </p:nvSpPr>
          <p:spPr bwMode="auto">
            <a:xfrm>
              <a:off x="2316" y="3837"/>
              <a:ext cx="116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600" b="1">
                  <a:solidFill>
                    <a:srgbClr val="000000"/>
                  </a:solidFill>
                </a:rPr>
                <a:t>Structure Index</a:t>
              </a:r>
              <a:endParaRPr lang="en-US" sz="1800" b="1"/>
            </a:p>
          </p:txBody>
        </p:sp>
        <p:sp>
          <p:nvSpPr>
            <p:cNvPr id="90581" name="Line 469"/>
            <p:cNvSpPr>
              <a:spLocks noChangeShapeType="1"/>
            </p:cNvSpPr>
            <p:nvPr/>
          </p:nvSpPr>
          <p:spPr bwMode="auto">
            <a:xfrm>
              <a:off x="1123" y="456"/>
              <a:ext cx="3187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82" name="Line 470"/>
            <p:cNvSpPr>
              <a:spLocks noChangeShapeType="1"/>
            </p:cNvSpPr>
            <p:nvPr/>
          </p:nvSpPr>
          <p:spPr bwMode="auto">
            <a:xfrm flipV="1">
              <a:off x="1123" y="456"/>
              <a:ext cx="1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83" name="Line 471"/>
            <p:cNvSpPr>
              <a:spLocks noChangeShapeType="1"/>
            </p:cNvSpPr>
            <p:nvPr/>
          </p:nvSpPr>
          <p:spPr bwMode="auto">
            <a:xfrm flipV="1">
              <a:off x="2717" y="456"/>
              <a:ext cx="1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84" name="Line 472"/>
            <p:cNvSpPr>
              <a:spLocks noChangeShapeType="1"/>
            </p:cNvSpPr>
            <p:nvPr/>
          </p:nvSpPr>
          <p:spPr bwMode="auto">
            <a:xfrm flipV="1">
              <a:off x="4310" y="456"/>
              <a:ext cx="1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85" name="Line 473"/>
            <p:cNvSpPr>
              <a:spLocks noChangeShapeType="1"/>
            </p:cNvSpPr>
            <p:nvPr/>
          </p:nvSpPr>
          <p:spPr bwMode="auto">
            <a:xfrm flipV="1">
              <a:off x="1442" y="456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86" name="Line 474"/>
            <p:cNvSpPr>
              <a:spLocks noChangeShapeType="1"/>
            </p:cNvSpPr>
            <p:nvPr/>
          </p:nvSpPr>
          <p:spPr bwMode="auto">
            <a:xfrm flipV="1">
              <a:off x="1761" y="456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87" name="Line 475"/>
            <p:cNvSpPr>
              <a:spLocks noChangeShapeType="1"/>
            </p:cNvSpPr>
            <p:nvPr/>
          </p:nvSpPr>
          <p:spPr bwMode="auto">
            <a:xfrm flipV="1">
              <a:off x="2079" y="456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88" name="Line 476"/>
            <p:cNvSpPr>
              <a:spLocks noChangeShapeType="1"/>
            </p:cNvSpPr>
            <p:nvPr/>
          </p:nvSpPr>
          <p:spPr bwMode="auto">
            <a:xfrm flipV="1">
              <a:off x="2398" y="456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89" name="Line 477"/>
            <p:cNvSpPr>
              <a:spLocks noChangeShapeType="1"/>
            </p:cNvSpPr>
            <p:nvPr/>
          </p:nvSpPr>
          <p:spPr bwMode="auto">
            <a:xfrm flipV="1">
              <a:off x="2717" y="456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90" name="Line 478"/>
            <p:cNvSpPr>
              <a:spLocks noChangeShapeType="1"/>
            </p:cNvSpPr>
            <p:nvPr/>
          </p:nvSpPr>
          <p:spPr bwMode="auto">
            <a:xfrm flipV="1">
              <a:off x="3035" y="456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91" name="Line 479"/>
            <p:cNvSpPr>
              <a:spLocks noChangeShapeType="1"/>
            </p:cNvSpPr>
            <p:nvPr/>
          </p:nvSpPr>
          <p:spPr bwMode="auto">
            <a:xfrm flipV="1">
              <a:off x="3354" y="456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92" name="Line 480"/>
            <p:cNvSpPr>
              <a:spLocks noChangeShapeType="1"/>
            </p:cNvSpPr>
            <p:nvPr/>
          </p:nvSpPr>
          <p:spPr bwMode="auto">
            <a:xfrm flipV="1">
              <a:off x="3673" y="456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93" name="Line 481"/>
            <p:cNvSpPr>
              <a:spLocks noChangeShapeType="1"/>
            </p:cNvSpPr>
            <p:nvPr/>
          </p:nvSpPr>
          <p:spPr bwMode="auto">
            <a:xfrm flipV="1">
              <a:off x="3991" y="456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94" name="Line 482"/>
            <p:cNvSpPr>
              <a:spLocks noChangeShapeType="1"/>
            </p:cNvSpPr>
            <p:nvPr/>
          </p:nvSpPr>
          <p:spPr bwMode="auto">
            <a:xfrm flipV="1">
              <a:off x="4310" y="456"/>
              <a:ext cx="1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95" name="Line 483"/>
            <p:cNvSpPr>
              <a:spLocks noChangeShapeType="1"/>
            </p:cNvSpPr>
            <p:nvPr/>
          </p:nvSpPr>
          <p:spPr bwMode="auto">
            <a:xfrm flipV="1">
              <a:off x="1123" y="456"/>
              <a:ext cx="1" cy="3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96" name="Line 484"/>
            <p:cNvSpPr>
              <a:spLocks noChangeShapeType="1"/>
            </p:cNvSpPr>
            <p:nvPr/>
          </p:nvSpPr>
          <p:spPr bwMode="auto">
            <a:xfrm flipH="1">
              <a:off x="1123" y="358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97" name="Line 485"/>
            <p:cNvSpPr>
              <a:spLocks noChangeShapeType="1"/>
            </p:cNvSpPr>
            <p:nvPr/>
          </p:nvSpPr>
          <p:spPr bwMode="auto">
            <a:xfrm flipH="1">
              <a:off x="1123" y="202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98" name="Line 486"/>
            <p:cNvSpPr>
              <a:spLocks noChangeShapeType="1"/>
            </p:cNvSpPr>
            <p:nvPr/>
          </p:nvSpPr>
          <p:spPr bwMode="auto">
            <a:xfrm flipH="1">
              <a:off x="1123" y="45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599" name="Rectangle 487"/>
            <p:cNvSpPr>
              <a:spLocks noChangeArrowheads="1"/>
            </p:cNvSpPr>
            <p:nvPr/>
          </p:nvSpPr>
          <p:spPr bwMode="auto">
            <a:xfrm>
              <a:off x="1012" y="3537"/>
              <a:ext cx="77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0</a:t>
              </a:r>
              <a:endParaRPr lang="en-US" sz="1400" b="1"/>
            </a:p>
          </p:txBody>
        </p:sp>
        <p:sp>
          <p:nvSpPr>
            <p:cNvPr id="90600" name="Rectangle 488"/>
            <p:cNvSpPr>
              <a:spLocks noChangeArrowheads="1"/>
            </p:cNvSpPr>
            <p:nvPr/>
          </p:nvSpPr>
          <p:spPr bwMode="auto">
            <a:xfrm>
              <a:off x="958" y="1971"/>
              <a:ext cx="153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50</a:t>
              </a:r>
              <a:endParaRPr lang="en-US" sz="1400" b="1"/>
            </a:p>
          </p:txBody>
        </p:sp>
        <p:sp>
          <p:nvSpPr>
            <p:cNvPr id="90601" name="Rectangle 489"/>
            <p:cNvSpPr>
              <a:spLocks noChangeArrowheads="1"/>
            </p:cNvSpPr>
            <p:nvPr/>
          </p:nvSpPr>
          <p:spPr bwMode="auto">
            <a:xfrm>
              <a:off x="902" y="401"/>
              <a:ext cx="230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100</a:t>
              </a:r>
              <a:endParaRPr lang="en-US" sz="1400" b="1"/>
            </a:p>
          </p:txBody>
        </p:sp>
        <p:sp>
          <p:nvSpPr>
            <p:cNvPr id="90602" name="Line 490"/>
            <p:cNvSpPr>
              <a:spLocks noChangeShapeType="1"/>
            </p:cNvSpPr>
            <p:nvPr/>
          </p:nvSpPr>
          <p:spPr bwMode="auto">
            <a:xfrm flipH="1">
              <a:off x="1123" y="3275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03" name="Line 491"/>
            <p:cNvSpPr>
              <a:spLocks noChangeShapeType="1"/>
            </p:cNvSpPr>
            <p:nvPr/>
          </p:nvSpPr>
          <p:spPr bwMode="auto">
            <a:xfrm flipH="1">
              <a:off x="1123" y="2962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04" name="Line 492"/>
            <p:cNvSpPr>
              <a:spLocks noChangeShapeType="1"/>
            </p:cNvSpPr>
            <p:nvPr/>
          </p:nvSpPr>
          <p:spPr bwMode="auto">
            <a:xfrm flipH="1">
              <a:off x="1123" y="2649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05" name="Line 493"/>
            <p:cNvSpPr>
              <a:spLocks noChangeShapeType="1"/>
            </p:cNvSpPr>
            <p:nvPr/>
          </p:nvSpPr>
          <p:spPr bwMode="auto">
            <a:xfrm flipH="1">
              <a:off x="1123" y="2335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06" name="Line 494"/>
            <p:cNvSpPr>
              <a:spLocks noChangeShapeType="1"/>
            </p:cNvSpPr>
            <p:nvPr/>
          </p:nvSpPr>
          <p:spPr bwMode="auto">
            <a:xfrm flipH="1">
              <a:off x="1123" y="2022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07" name="Line 495"/>
            <p:cNvSpPr>
              <a:spLocks noChangeShapeType="1"/>
            </p:cNvSpPr>
            <p:nvPr/>
          </p:nvSpPr>
          <p:spPr bwMode="auto">
            <a:xfrm flipH="1">
              <a:off x="1123" y="1709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08" name="Line 496"/>
            <p:cNvSpPr>
              <a:spLocks noChangeShapeType="1"/>
            </p:cNvSpPr>
            <p:nvPr/>
          </p:nvSpPr>
          <p:spPr bwMode="auto">
            <a:xfrm flipH="1">
              <a:off x="1123" y="1396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09" name="Line 497"/>
            <p:cNvSpPr>
              <a:spLocks noChangeShapeType="1"/>
            </p:cNvSpPr>
            <p:nvPr/>
          </p:nvSpPr>
          <p:spPr bwMode="auto">
            <a:xfrm flipH="1">
              <a:off x="1123" y="1082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10" name="Line 498"/>
            <p:cNvSpPr>
              <a:spLocks noChangeShapeType="1"/>
            </p:cNvSpPr>
            <p:nvPr/>
          </p:nvSpPr>
          <p:spPr bwMode="auto">
            <a:xfrm flipH="1">
              <a:off x="1123" y="769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11" name="Line 499"/>
            <p:cNvSpPr>
              <a:spLocks noChangeShapeType="1"/>
            </p:cNvSpPr>
            <p:nvPr/>
          </p:nvSpPr>
          <p:spPr bwMode="auto">
            <a:xfrm flipH="1">
              <a:off x="1123" y="456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12" name="Rectangle 500"/>
            <p:cNvSpPr>
              <a:spLocks noChangeArrowheads="1"/>
            </p:cNvSpPr>
            <p:nvPr/>
          </p:nvSpPr>
          <p:spPr bwMode="auto">
            <a:xfrm rot="5400000" flipV="1">
              <a:off x="111" y="1770"/>
              <a:ext cx="1450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600" b="1">
                  <a:solidFill>
                    <a:srgbClr val="000000"/>
                  </a:solidFill>
                </a:rPr>
                <a:t>Enrichment Index</a:t>
              </a:r>
              <a:endParaRPr lang="en-US" sz="1800" b="1"/>
            </a:p>
          </p:txBody>
        </p:sp>
        <p:sp>
          <p:nvSpPr>
            <p:cNvPr id="90613" name="Line 501"/>
            <p:cNvSpPr>
              <a:spLocks noChangeShapeType="1"/>
            </p:cNvSpPr>
            <p:nvPr/>
          </p:nvSpPr>
          <p:spPr bwMode="auto">
            <a:xfrm flipV="1">
              <a:off x="4310" y="456"/>
              <a:ext cx="1" cy="31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14" name="Line 502"/>
            <p:cNvSpPr>
              <a:spLocks noChangeShapeType="1"/>
            </p:cNvSpPr>
            <p:nvPr/>
          </p:nvSpPr>
          <p:spPr bwMode="auto">
            <a:xfrm>
              <a:off x="4286" y="358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15" name="Line 503"/>
            <p:cNvSpPr>
              <a:spLocks noChangeShapeType="1"/>
            </p:cNvSpPr>
            <p:nvPr/>
          </p:nvSpPr>
          <p:spPr bwMode="auto">
            <a:xfrm>
              <a:off x="4286" y="202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16" name="Line 504"/>
            <p:cNvSpPr>
              <a:spLocks noChangeShapeType="1"/>
            </p:cNvSpPr>
            <p:nvPr/>
          </p:nvSpPr>
          <p:spPr bwMode="auto">
            <a:xfrm>
              <a:off x="4286" y="45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17" name="Line 505"/>
            <p:cNvSpPr>
              <a:spLocks noChangeShapeType="1"/>
            </p:cNvSpPr>
            <p:nvPr/>
          </p:nvSpPr>
          <p:spPr bwMode="auto">
            <a:xfrm>
              <a:off x="4302" y="3275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18" name="Line 506"/>
            <p:cNvSpPr>
              <a:spLocks noChangeShapeType="1"/>
            </p:cNvSpPr>
            <p:nvPr/>
          </p:nvSpPr>
          <p:spPr bwMode="auto">
            <a:xfrm>
              <a:off x="4302" y="2962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19" name="Line 507"/>
            <p:cNvSpPr>
              <a:spLocks noChangeShapeType="1"/>
            </p:cNvSpPr>
            <p:nvPr/>
          </p:nvSpPr>
          <p:spPr bwMode="auto">
            <a:xfrm>
              <a:off x="4302" y="2649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20" name="Line 508"/>
            <p:cNvSpPr>
              <a:spLocks noChangeShapeType="1"/>
            </p:cNvSpPr>
            <p:nvPr/>
          </p:nvSpPr>
          <p:spPr bwMode="auto">
            <a:xfrm>
              <a:off x="4302" y="2335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21" name="Line 509"/>
            <p:cNvSpPr>
              <a:spLocks noChangeShapeType="1"/>
            </p:cNvSpPr>
            <p:nvPr/>
          </p:nvSpPr>
          <p:spPr bwMode="auto">
            <a:xfrm>
              <a:off x="4302" y="2022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22" name="Line 510"/>
            <p:cNvSpPr>
              <a:spLocks noChangeShapeType="1"/>
            </p:cNvSpPr>
            <p:nvPr/>
          </p:nvSpPr>
          <p:spPr bwMode="auto">
            <a:xfrm>
              <a:off x="4302" y="1709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23" name="Line 511"/>
            <p:cNvSpPr>
              <a:spLocks noChangeShapeType="1"/>
            </p:cNvSpPr>
            <p:nvPr/>
          </p:nvSpPr>
          <p:spPr bwMode="auto">
            <a:xfrm>
              <a:off x="4302" y="1396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24" name="Line 512"/>
            <p:cNvSpPr>
              <a:spLocks noChangeShapeType="1"/>
            </p:cNvSpPr>
            <p:nvPr/>
          </p:nvSpPr>
          <p:spPr bwMode="auto">
            <a:xfrm>
              <a:off x="4302" y="1082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25" name="Line 513"/>
            <p:cNvSpPr>
              <a:spLocks noChangeShapeType="1"/>
            </p:cNvSpPr>
            <p:nvPr/>
          </p:nvSpPr>
          <p:spPr bwMode="auto">
            <a:xfrm>
              <a:off x="4302" y="769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626" name="Line 514"/>
            <p:cNvSpPr>
              <a:spLocks noChangeShapeType="1"/>
            </p:cNvSpPr>
            <p:nvPr/>
          </p:nvSpPr>
          <p:spPr bwMode="auto">
            <a:xfrm>
              <a:off x="4302" y="456"/>
              <a:ext cx="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0627" name="Picture 515" descr="oak%20grov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22" y="436"/>
              <a:ext cx="1376" cy="1031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90628" name="Picture 516" descr="pict0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5" y="2976"/>
              <a:ext cx="1279" cy="959"/>
            </a:xfrm>
            <a:prstGeom prst="rect">
              <a:avLst/>
            </a:prstGeom>
            <a:noFill/>
            <a:ln w="50800">
              <a:solidFill>
                <a:srgbClr val="339966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3633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pict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990600"/>
            <a:ext cx="2030413" cy="1522413"/>
          </a:xfrm>
          <a:prstGeom prst="rect">
            <a:avLst/>
          </a:prstGeom>
          <a:noFill/>
          <a:ln w="50800">
            <a:solidFill>
              <a:srgbClr val="339966"/>
            </a:solidFill>
            <a:miter lim="800000"/>
            <a:headEnd/>
            <a:tailEnd/>
          </a:ln>
        </p:spPr>
      </p:pic>
      <p:pic>
        <p:nvPicPr>
          <p:cNvPr id="3077" name="Picture 4" descr="oak%20grov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2819400"/>
            <a:ext cx="2184400" cy="163671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3078" name="Group 5"/>
          <p:cNvGrpSpPr>
            <a:grpSpLocks/>
          </p:cNvGrpSpPr>
          <p:nvPr/>
        </p:nvGrpSpPr>
        <p:grpSpPr bwMode="auto">
          <a:xfrm>
            <a:off x="0" y="990600"/>
            <a:ext cx="6858000" cy="4400550"/>
            <a:chOff x="0" y="1020"/>
            <a:chExt cx="4320" cy="2772"/>
          </a:xfrm>
        </p:grpSpPr>
        <p:graphicFrame>
          <p:nvGraphicFramePr>
            <p:cNvPr id="3074" name="Object 6"/>
            <p:cNvGraphicFramePr>
              <a:graphicFrameLocks noChangeAspect="1"/>
            </p:cNvGraphicFramePr>
            <p:nvPr/>
          </p:nvGraphicFramePr>
          <p:xfrm>
            <a:off x="0" y="1020"/>
            <a:ext cx="4320" cy="27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38" name="Chart" r:id="rId7" imgW="4162463" imgH="2752801" progId="Excel.Sheet.8">
                    <p:embed/>
                  </p:oleObj>
                </mc:Choice>
                <mc:Fallback>
                  <p:oleObj name="Chart" r:id="rId7" imgW="4162463" imgH="2752801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020"/>
                          <a:ext cx="4320" cy="27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5" name="Text Box 7"/>
            <p:cNvSpPr txBox="1">
              <a:spLocks noChangeArrowheads="1"/>
            </p:cNvSpPr>
            <p:nvPr/>
          </p:nvSpPr>
          <p:spPr bwMode="auto">
            <a:xfrm>
              <a:off x="1104" y="3408"/>
              <a:ext cx="259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/>
                <a:t>                    Predator: Prey Ratio</a:t>
              </a:r>
            </a:p>
          </p:txBody>
        </p:sp>
      </p:grpSp>
      <p:sp>
        <p:nvSpPr>
          <p:cNvPr id="3079" name="Line 8"/>
          <p:cNvSpPr>
            <a:spLocks noChangeShapeType="1"/>
          </p:cNvSpPr>
          <p:nvPr/>
        </p:nvSpPr>
        <p:spPr bwMode="auto">
          <a:xfrm flipH="1">
            <a:off x="2749550" y="1905000"/>
            <a:ext cx="4032250" cy="213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0" name="Line 9"/>
          <p:cNvSpPr>
            <a:spLocks noChangeShapeType="1"/>
          </p:cNvSpPr>
          <p:nvPr/>
        </p:nvSpPr>
        <p:spPr bwMode="auto">
          <a:xfrm flipH="1">
            <a:off x="6248400" y="3505200"/>
            <a:ext cx="585788" cy="3048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1" name="Oval 10"/>
          <p:cNvSpPr>
            <a:spLocks noChangeArrowheads="1"/>
          </p:cNvSpPr>
          <p:nvPr/>
        </p:nvSpPr>
        <p:spPr bwMode="auto">
          <a:xfrm>
            <a:off x="1066800" y="3479800"/>
            <a:ext cx="1728788" cy="17287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11"/>
          <p:cNvSpPr>
            <a:spLocks noChangeArrowheads="1"/>
          </p:cNvSpPr>
          <p:nvPr/>
        </p:nvSpPr>
        <p:spPr bwMode="auto">
          <a:xfrm>
            <a:off x="4724400" y="3478213"/>
            <a:ext cx="1728788" cy="1728787"/>
          </a:xfrm>
          <a:prstGeom prst="ellipse">
            <a:avLst/>
          </a:prstGeom>
          <a:noFill/>
          <a:ln w="9525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Text Box 12"/>
          <p:cNvSpPr txBox="1">
            <a:spLocks noChangeArrowheads="1"/>
          </p:cNvSpPr>
          <p:nvPr/>
        </p:nvSpPr>
        <p:spPr bwMode="auto">
          <a:xfrm>
            <a:off x="73025" y="6477000"/>
            <a:ext cx="2289175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</a:t>
            </a:r>
            <a:r>
              <a:rPr lang="en-US" sz="1200" dirty="0">
                <a:cs typeface="Arial" pitchFamily="34" charset="0"/>
              </a:rPr>
              <a:t>á</a:t>
            </a:r>
            <a:r>
              <a:rPr lang="en-US" sz="1200" dirty="0"/>
              <a:t>nchez-Moreno and Ferris, 2007</a:t>
            </a:r>
          </a:p>
        </p:txBody>
      </p:sp>
      <p:pic>
        <p:nvPicPr>
          <p:cNvPr id="14" name="Picture 17" descr="Dorylaimu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60793" y="5486400"/>
            <a:ext cx="1706607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mononchu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4947" y="4846320"/>
            <a:ext cx="1329053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99443" y="5410200"/>
            <a:ext cx="1949157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81000" y="228600"/>
            <a:ext cx="7772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latin typeface="Arial" pitchFamily="34" charset="0"/>
              </a:rPr>
              <a:t>The regulation of opportunistic (pest) species</a:t>
            </a:r>
          </a:p>
        </p:txBody>
      </p:sp>
    </p:spTree>
    <p:extLst>
      <p:ext uri="{BB962C8B-B14F-4D97-AF65-F5344CB8AC3E}">
        <p14:creationId xmlns:p14="http://schemas.microsoft.com/office/powerpoint/2010/main" val="305965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9526" y="152400"/>
            <a:ext cx="8936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smtClean="0"/>
              <a:t>Comparison of Organic and Conventional Banana Production </a:t>
            </a:r>
            <a:r>
              <a:rPr lang="en-US" altLang="en-US" dirty="0"/>
              <a:t>S</a:t>
            </a:r>
            <a:r>
              <a:rPr lang="en-US" altLang="en-US" dirty="0" smtClean="0"/>
              <a:t>ystems: Costa </a:t>
            </a:r>
            <a:r>
              <a:rPr lang="en-US" altLang="en-US" dirty="0"/>
              <a:t>Rica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3709194"/>
            <a:ext cx="4572000" cy="262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3886200"/>
            <a:ext cx="4114800" cy="24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712" y="3362325"/>
            <a:ext cx="8832851" cy="3495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9" descr="DSCN004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9037" y="619125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DSC0921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619125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icture1.png"/>
          <p:cNvPicPr>
            <a:picLocks noChangeAspect="1"/>
          </p:cNvPicPr>
          <p:nvPr/>
        </p:nvPicPr>
        <p:blipFill>
          <a:blip r:embed="rId6" cstate="print"/>
          <a:srcRect r="51852"/>
          <a:stretch>
            <a:fillRect/>
          </a:stretch>
        </p:blipFill>
        <p:spPr>
          <a:xfrm>
            <a:off x="6019800" y="3726692"/>
            <a:ext cx="1981200" cy="3015113"/>
          </a:xfrm>
          <a:prstGeom prst="rect">
            <a:avLst/>
          </a:prstGeom>
        </p:spPr>
      </p:pic>
      <p:pic>
        <p:nvPicPr>
          <p:cNvPr id="10" name="Picture 9" descr="Picture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3588318"/>
            <a:ext cx="4114800" cy="3015113"/>
          </a:xfrm>
          <a:prstGeom prst="rect">
            <a:avLst/>
          </a:prstGeom>
        </p:spPr>
      </p:pic>
      <p:pic>
        <p:nvPicPr>
          <p:cNvPr id="22" name="Picture 4" descr="DSC0921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440745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4724400" y="3733800"/>
            <a:ext cx="4114800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Management </a:t>
            </a:r>
            <a:r>
              <a:rPr lang="en-US" dirty="0"/>
              <a:t>practices in industrialized agriculture result in:</a:t>
            </a:r>
          </a:p>
          <a:p>
            <a:pPr marL="342900" indent="-342900"/>
            <a:endParaRPr lang="en-US" sz="1200" dirty="0"/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Soil food </a:t>
            </a:r>
            <a:r>
              <a:rPr lang="en-US" dirty="0"/>
              <a:t>web </a:t>
            </a:r>
            <a:r>
              <a:rPr lang="en-US" dirty="0" smtClean="0"/>
              <a:t>simplification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 smtClean="0"/>
              <a:t>	Reduction </a:t>
            </a:r>
            <a:r>
              <a:rPr lang="en-US" dirty="0"/>
              <a:t>in higher trophic </a:t>
            </a:r>
            <a:r>
              <a:rPr lang="en-US" dirty="0" smtClean="0"/>
              <a:t>levels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 smtClean="0"/>
              <a:t>	Reduction of species diversity</a:t>
            </a:r>
            <a:endParaRPr lang="en-US" dirty="0"/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4800" y="192311"/>
            <a:ext cx="5193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Consider the complexity of the soil environment</a:t>
            </a:r>
            <a:endParaRPr lang="en-US" sz="2000" dirty="0"/>
          </a:p>
        </p:txBody>
      </p:sp>
      <p:pic>
        <p:nvPicPr>
          <p:cNvPr id="20" name="Picture 2" descr="A soil core of the mor humus with F and H layers from fertilised plot in Norway spruce ( Picea abies ) experimental forest at StrÃ¥san, central Sweden. Photo: R. BlaÅ¡ko.Â 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7" t="38784" r="13254" b="10796"/>
          <a:stretch/>
        </p:blipFill>
        <p:spPr bwMode="auto">
          <a:xfrm>
            <a:off x="533400" y="1219200"/>
            <a:ext cx="3103745" cy="50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224175" y="2181344"/>
            <a:ext cx="3196956" cy="787658"/>
            <a:chOff x="2514600" y="2181344"/>
            <a:chExt cx="3196956" cy="787658"/>
          </a:xfrm>
        </p:grpSpPr>
        <p:sp>
          <p:nvSpPr>
            <p:cNvPr id="17" name="Oval 16"/>
            <p:cNvSpPr/>
            <p:nvPr/>
          </p:nvSpPr>
          <p:spPr>
            <a:xfrm>
              <a:off x="2514600" y="2181344"/>
              <a:ext cx="533400" cy="561856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980484">
              <a:off x="2965755" y="2846068"/>
              <a:ext cx="2745801" cy="122934"/>
            </a:xfrm>
            <a:prstGeom prst="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06040" y="1000244"/>
            <a:ext cx="6461760" cy="5198626"/>
            <a:chOff x="2438400" y="609600"/>
            <a:chExt cx="6461760" cy="5198626"/>
          </a:xfrm>
          <a:solidFill>
            <a:schemeClr val="bg1"/>
          </a:solidFill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51748"/>
              <a:ext cx="6461760" cy="4846320"/>
            </a:xfrm>
            <a:prstGeom prst="rect">
              <a:avLst/>
            </a:prstGeom>
            <a:grpFill/>
          </p:spPr>
        </p:pic>
        <p:grpSp>
          <p:nvGrpSpPr>
            <p:cNvPr id="15" name="Group 14"/>
            <p:cNvGrpSpPr/>
            <p:nvPr/>
          </p:nvGrpSpPr>
          <p:grpSpPr>
            <a:xfrm>
              <a:off x="3143250" y="609600"/>
              <a:ext cx="2800350" cy="5198626"/>
              <a:chOff x="3143250" y="609600"/>
              <a:chExt cx="2800350" cy="5198626"/>
            </a:xfrm>
            <a:grpFill/>
          </p:grpSpPr>
          <p:sp>
            <p:nvSpPr>
              <p:cNvPr id="4" name="TextBox 3"/>
              <p:cNvSpPr txBox="1"/>
              <p:nvPr/>
            </p:nvSpPr>
            <p:spPr>
              <a:xfrm>
                <a:off x="4055455" y="609600"/>
                <a:ext cx="1211870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macropore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143250" y="5438894"/>
                <a:ext cx="1154162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micropore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832590" y="5438894"/>
                <a:ext cx="1111010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aggregate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>
                <a:off x="5029200" y="990600"/>
                <a:ext cx="533400" cy="990600"/>
              </a:xfrm>
              <a:prstGeom prst="straightConnector1">
                <a:avLst/>
              </a:prstGeom>
              <a:grpFill/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V="1">
                <a:off x="3775565" y="4419600"/>
                <a:ext cx="872635" cy="1066800"/>
              </a:xfrm>
              <a:prstGeom prst="straightConnector1">
                <a:avLst/>
              </a:prstGeom>
              <a:grpFill/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4984432" y="4953000"/>
                <a:ext cx="181533" cy="533400"/>
              </a:xfrm>
              <a:prstGeom prst="straightConnector1">
                <a:avLst/>
              </a:prstGeom>
              <a:grpFill/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Picture 2" descr="Free living nematode community extracted from soil viewed with light micros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5" y="3443226"/>
            <a:ext cx="4762500" cy="3152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22318" y="3085802"/>
            <a:ext cx="6121291" cy="369332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So Species Diversity within Functional Guilds must be important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6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9526" y="152399"/>
            <a:ext cx="8936038" cy="230832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dirty="0" smtClean="0"/>
              <a:t>True Species Diversity (the Effective Number of Species or Hill Number):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600" dirty="0" smtClean="0"/>
              <a:t>	abundance of a species can be measured as: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600" dirty="0" smtClean="0"/>
              <a:t>			number of individuals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600" dirty="0" smtClean="0"/>
              <a:t>			biomass of individuals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600" dirty="0" smtClean="0"/>
              <a:t>			metabolic footprint of individuals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3886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524" y="2590800"/>
            <a:ext cx="9134476" cy="341632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dirty="0" smtClean="0"/>
              <a:t>which </a:t>
            </a:r>
            <a:r>
              <a:rPr lang="en-US" altLang="en-US" dirty="0"/>
              <a:t>leads to the measure of </a:t>
            </a:r>
            <a:r>
              <a:rPr lang="en-US" altLang="en-US" dirty="0" smtClean="0"/>
              <a:t>functional </a:t>
            </a:r>
            <a:r>
              <a:rPr lang="en-US" altLang="en-US" dirty="0"/>
              <a:t>diversity </a:t>
            </a:r>
            <a:r>
              <a:rPr lang="en-US" altLang="en-US" dirty="0" smtClean="0"/>
              <a:t>based on </a:t>
            </a:r>
            <a:r>
              <a:rPr lang="en-US" altLang="en-US" dirty="0"/>
              <a:t>the effective number of </a:t>
            </a:r>
            <a:r>
              <a:rPr lang="en-US" altLang="en-US" dirty="0" smtClean="0"/>
              <a:t>species:</a:t>
            </a:r>
          </a:p>
          <a:p>
            <a:endParaRPr lang="en-US" altLang="en-US" dirty="0"/>
          </a:p>
          <a:p>
            <a:pPr fontAlgn="b"/>
            <a:endParaRPr lang="en-US" dirty="0"/>
          </a:p>
          <a:p>
            <a:pPr fontAlgn="b"/>
            <a:r>
              <a:rPr lang="en-US" dirty="0"/>
              <a:t> </a:t>
            </a:r>
          </a:p>
          <a:p>
            <a:pPr fontAlgn="b"/>
            <a:r>
              <a:rPr lang="en-US" dirty="0"/>
              <a:t> </a:t>
            </a:r>
            <a:endParaRPr lang="en-US" dirty="0" smtClean="0"/>
          </a:p>
          <a:p>
            <a:pPr fontAlgn="b"/>
            <a:endParaRPr lang="en-US" dirty="0"/>
          </a:p>
          <a:p>
            <a:pPr fontAlgn="b"/>
            <a:endParaRPr lang="en-US" dirty="0" smtClean="0"/>
          </a:p>
          <a:p>
            <a:pPr fontAlgn="b"/>
            <a:endParaRPr lang="en-US" dirty="0"/>
          </a:p>
          <a:p>
            <a:pPr fontAlgn="b"/>
            <a:endParaRPr lang="en-US" dirty="0" smtClean="0"/>
          </a:p>
          <a:p>
            <a:pPr fontAlgn="b"/>
            <a:endParaRPr lang="en-US" dirty="0"/>
          </a:p>
          <a:p>
            <a:pPr fontAlgn="b"/>
            <a:endParaRPr lang="en-US" dirty="0" smtClean="0"/>
          </a:p>
          <a:p>
            <a:pPr fontAlgn="b"/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706074"/>
              </p:ext>
            </p:extLst>
          </p:nvPr>
        </p:nvGraphicFramePr>
        <p:xfrm>
          <a:off x="80961" y="3200400"/>
          <a:ext cx="8991601" cy="3090927"/>
        </p:xfrm>
        <a:graphic>
          <a:graphicData uri="http://schemas.openxmlformats.org/drawingml/2006/table">
            <a:tbl>
              <a:tblPr/>
              <a:tblGrid>
                <a:gridCol w="514725">
                  <a:extLst>
                    <a:ext uri="{9D8B030D-6E8A-4147-A177-3AD203B41FA5}">
                      <a16:colId xmlns:a16="http://schemas.microsoft.com/office/drawing/2014/main" val="2592797879"/>
                    </a:ext>
                  </a:extLst>
                </a:gridCol>
                <a:gridCol w="922215">
                  <a:extLst>
                    <a:ext uri="{9D8B030D-6E8A-4147-A177-3AD203B41FA5}">
                      <a16:colId xmlns:a16="http://schemas.microsoft.com/office/drawing/2014/main" val="3100535556"/>
                    </a:ext>
                  </a:extLst>
                </a:gridCol>
                <a:gridCol w="514725">
                  <a:extLst>
                    <a:ext uri="{9D8B030D-6E8A-4147-A177-3AD203B41FA5}">
                      <a16:colId xmlns:a16="http://schemas.microsoft.com/office/drawing/2014/main" val="3856644939"/>
                    </a:ext>
                  </a:extLst>
                </a:gridCol>
                <a:gridCol w="514725">
                  <a:extLst>
                    <a:ext uri="{9D8B030D-6E8A-4147-A177-3AD203B41FA5}">
                      <a16:colId xmlns:a16="http://schemas.microsoft.com/office/drawing/2014/main" val="3724118707"/>
                    </a:ext>
                  </a:extLst>
                </a:gridCol>
                <a:gridCol w="514725">
                  <a:extLst>
                    <a:ext uri="{9D8B030D-6E8A-4147-A177-3AD203B41FA5}">
                      <a16:colId xmlns:a16="http://schemas.microsoft.com/office/drawing/2014/main" val="3672643223"/>
                    </a:ext>
                  </a:extLst>
                </a:gridCol>
                <a:gridCol w="514725">
                  <a:extLst>
                    <a:ext uri="{9D8B030D-6E8A-4147-A177-3AD203B41FA5}">
                      <a16:colId xmlns:a16="http://schemas.microsoft.com/office/drawing/2014/main" val="3198300780"/>
                    </a:ext>
                  </a:extLst>
                </a:gridCol>
                <a:gridCol w="686300">
                  <a:extLst>
                    <a:ext uri="{9D8B030D-6E8A-4147-A177-3AD203B41FA5}">
                      <a16:colId xmlns:a16="http://schemas.microsoft.com/office/drawing/2014/main" val="1983744237"/>
                    </a:ext>
                  </a:extLst>
                </a:gridCol>
                <a:gridCol w="514725">
                  <a:extLst>
                    <a:ext uri="{9D8B030D-6E8A-4147-A177-3AD203B41FA5}">
                      <a16:colId xmlns:a16="http://schemas.microsoft.com/office/drawing/2014/main" val="2876438064"/>
                    </a:ext>
                  </a:extLst>
                </a:gridCol>
                <a:gridCol w="514725">
                  <a:extLst>
                    <a:ext uri="{9D8B030D-6E8A-4147-A177-3AD203B41FA5}">
                      <a16:colId xmlns:a16="http://schemas.microsoft.com/office/drawing/2014/main" val="303025330"/>
                    </a:ext>
                  </a:extLst>
                </a:gridCol>
                <a:gridCol w="514725">
                  <a:extLst>
                    <a:ext uri="{9D8B030D-6E8A-4147-A177-3AD203B41FA5}">
                      <a16:colId xmlns:a16="http://schemas.microsoft.com/office/drawing/2014/main" val="1133701396"/>
                    </a:ext>
                  </a:extLst>
                </a:gridCol>
                <a:gridCol w="514725">
                  <a:extLst>
                    <a:ext uri="{9D8B030D-6E8A-4147-A177-3AD203B41FA5}">
                      <a16:colId xmlns:a16="http://schemas.microsoft.com/office/drawing/2014/main" val="325127642"/>
                    </a:ext>
                  </a:extLst>
                </a:gridCol>
                <a:gridCol w="514725">
                  <a:extLst>
                    <a:ext uri="{9D8B030D-6E8A-4147-A177-3AD203B41FA5}">
                      <a16:colId xmlns:a16="http://schemas.microsoft.com/office/drawing/2014/main" val="1407247322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1210305727"/>
                    </a:ext>
                  </a:extLst>
                </a:gridCol>
                <a:gridCol w="651712">
                  <a:extLst>
                    <a:ext uri="{9D8B030D-6E8A-4147-A177-3AD203B41FA5}">
                      <a16:colId xmlns:a16="http://schemas.microsoft.com/office/drawing/2014/main" val="3492953117"/>
                    </a:ext>
                  </a:extLst>
                </a:gridCol>
                <a:gridCol w="514725">
                  <a:extLst>
                    <a:ext uri="{9D8B030D-6E8A-4147-A177-3AD203B41FA5}">
                      <a16:colId xmlns:a16="http://schemas.microsoft.com/office/drawing/2014/main" val="3125194585"/>
                    </a:ext>
                  </a:extLst>
                </a:gridCol>
                <a:gridCol w="514725">
                  <a:extLst>
                    <a:ext uri="{9D8B030D-6E8A-4147-A177-3AD203B41FA5}">
                      <a16:colId xmlns:a16="http://schemas.microsoft.com/office/drawing/2014/main" val="2254618131"/>
                    </a:ext>
                  </a:extLst>
                </a:gridCol>
              </a:tblGrid>
              <a:tr h="211811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Fungivores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Bacterivores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Predators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930661"/>
                  </a:ext>
                </a:extLst>
              </a:tr>
              <a:tr h="211811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994266"/>
                  </a:ext>
                </a:extLst>
              </a:tr>
              <a:tr h="39487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Genus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Aphel.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Aphoid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Dityl.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Filen.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Cruzn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Mesor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Panag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Rhabd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Ceph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Acrob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Mononc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Prodor.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Discol.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Actinol.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219168"/>
                  </a:ext>
                </a:extLst>
              </a:tr>
              <a:tr h="39487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Abundance - Individuals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288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732802"/>
                  </a:ext>
                </a:extLst>
              </a:tr>
              <a:tr h="21181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Weight/individual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19.6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667134"/>
                  </a:ext>
                </a:extLst>
              </a:tr>
              <a:tr h="39487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Abundance - Biomass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1406.9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87.8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19.6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401624"/>
                  </a:ext>
                </a:extLst>
              </a:tr>
              <a:tr h="211811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27549"/>
                  </a:ext>
                </a:extLst>
              </a:tr>
              <a:tr h="211811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True species diversity in whole assemblage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897694"/>
                  </a:ext>
                </a:extLst>
              </a:tr>
              <a:tr h="211811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Effective # of species</a:t>
                      </a:r>
                    </a:p>
                  </a:txBody>
                  <a:tcPr marL="7357" marR="7357" marT="73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726726"/>
                  </a:ext>
                </a:extLst>
              </a:tr>
              <a:tr h="211811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601182"/>
                  </a:ext>
                </a:extLst>
              </a:tr>
              <a:tr h="211811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True species diversity within functional guilds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740312"/>
                  </a:ext>
                </a:extLst>
              </a:tr>
              <a:tr h="211811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Effective # of species/guild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7" marR="7357" marT="7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0365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27313" y="6566580"/>
            <a:ext cx="184524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Ferris and </a:t>
            </a:r>
            <a:r>
              <a:rPr lang="en-US" sz="1200" dirty="0" err="1" smtClean="0"/>
              <a:t>Tuomisto</a:t>
            </a:r>
            <a:r>
              <a:rPr lang="en-US" sz="1200" dirty="0" smtClean="0"/>
              <a:t>,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301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4660985"/>
            <a:ext cx="4093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Effective Number of Species in Functional Guild = 2.04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108377"/>
            <a:ext cx="357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Metabolic Footprint of Functional Guild = 1000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714999"/>
            <a:ext cx="2831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Diversity-weighted Footprint = 2040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894773" y="4648200"/>
            <a:ext cx="4096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Effective Number of Species in Functional Guild = 7.03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94773" y="5095592"/>
            <a:ext cx="357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Metabolic Footprint of Functional Guild = 1000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94773" y="5702214"/>
            <a:ext cx="281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Diversity-weighted Footprint = 7030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18348"/>
            <a:ext cx="8697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Relationship Between Magnitude of the Function and the </a:t>
            </a:r>
            <a:r>
              <a:rPr lang="en-US" sz="1600" u="sng" dirty="0" smtClean="0"/>
              <a:t>Diversity</a:t>
            </a:r>
            <a:r>
              <a:rPr lang="en-US" sz="1600" dirty="0" smtClean="0"/>
              <a:t> and </a:t>
            </a:r>
            <a:r>
              <a:rPr lang="en-US" sz="1600" u="sng" dirty="0" smtClean="0"/>
              <a:t>Biomass</a:t>
            </a:r>
            <a:r>
              <a:rPr lang="en-US" sz="1600" dirty="0" smtClean="0"/>
              <a:t> of the Functional Guild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295400" y="6403802"/>
            <a:ext cx="6565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Product Model: Is this a good measure of the magnitude of the function?</a:t>
            </a:r>
            <a:endParaRPr lang="en-US" sz="1600" dirty="0"/>
          </a:p>
        </p:txBody>
      </p:sp>
      <p:cxnSp>
        <p:nvCxnSpPr>
          <p:cNvPr id="9" name="Straight Arrow Connector 8"/>
          <p:cNvCxnSpPr>
            <a:stCxn id="14" idx="0"/>
          </p:cNvCxnSpPr>
          <p:nvPr/>
        </p:nvCxnSpPr>
        <p:spPr>
          <a:xfrm flipH="1" flipV="1">
            <a:off x="2279349" y="6012994"/>
            <a:ext cx="2298649" cy="3908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4" idx="0"/>
          </p:cNvCxnSpPr>
          <p:nvPr/>
        </p:nvCxnSpPr>
        <p:spPr>
          <a:xfrm flipV="1">
            <a:off x="4577998" y="6009991"/>
            <a:ext cx="2051402" cy="3938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14539" y="4113292"/>
            <a:ext cx="0" cy="547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934200" y="4114800"/>
            <a:ext cx="0" cy="547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15760"/>
            <a:ext cx="853129" cy="64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2" name="Picture 7" descr="aphelench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4" y="1345216"/>
            <a:ext cx="914400" cy="635984"/>
          </a:xfrm>
          <a:prstGeom prst="rect">
            <a:avLst/>
          </a:prstGeom>
          <a:noFill/>
        </p:spPr>
      </p:pic>
      <p:pic>
        <p:nvPicPr>
          <p:cNvPr id="34" name="Picture 9" descr="Teratocephalus"/>
          <p:cNvPicPr>
            <a:picLocks noChangeAspect="1" noChangeArrowheads="1"/>
          </p:cNvPicPr>
          <p:nvPr/>
        </p:nvPicPr>
        <p:blipFill rotWithShape="1">
          <a:blip r:embed="rId5" cstate="print"/>
          <a:srcRect l="5632" r="6172" b="9496"/>
          <a:stretch/>
        </p:blipFill>
        <p:spPr bwMode="auto">
          <a:xfrm>
            <a:off x="1076822" y="673661"/>
            <a:ext cx="695420" cy="731520"/>
          </a:xfrm>
          <a:prstGeom prst="rect">
            <a:avLst/>
          </a:prstGeom>
          <a:noFill/>
        </p:spPr>
      </p:pic>
      <p:pic>
        <p:nvPicPr>
          <p:cNvPr id="36" name="Picture 11" descr="diplosc1"/>
          <p:cNvPicPr>
            <a:picLocks noChangeAspect="1" noChangeArrowheads="1"/>
          </p:cNvPicPr>
          <p:nvPr/>
        </p:nvPicPr>
        <p:blipFill>
          <a:blip r:embed="rId6" cstate="print"/>
          <a:srcRect r="10707"/>
          <a:stretch>
            <a:fillRect/>
          </a:stretch>
        </p:blipFill>
        <p:spPr bwMode="auto">
          <a:xfrm>
            <a:off x="1102295" y="1249680"/>
            <a:ext cx="834868" cy="731520"/>
          </a:xfrm>
          <a:prstGeom prst="rect">
            <a:avLst/>
          </a:prstGeom>
          <a:noFill/>
        </p:spPr>
      </p:pic>
      <p:pic>
        <p:nvPicPr>
          <p:cNvPr id="33" name="Picture 8" descr="cruz"/>
          <p:cNvPicPr>
            <a:picLocks noChangeAspect="1" noChangeArrowheads="1"/>
          </p:cNvPicPr>
          <p:nvPr/>
        </p:nvPicPr>
        <p:blipFill>
          <a:blip r:embed="rId7" cstate="print"/>
          <a:srcRect t="3149" b="15918"/>
          <a:stretch>
            <a:fillRect/>
          </a:stretch>
        </p:blipFill>
        <p:spPr bwMode="auto">
          <a:xfrm>
            <a:off x="1772242" y="748808"/>
            <a:ext cx="677395" cy="914400"/>
          </a:xfrm>
          <a:prstGeom prst="rect">
            <a:avLst/>
          </a:prstGeom>
          <a:noFill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15" y="807200"/>
            <a:ext cx="2109282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615977" y="6409254"/>
            <a:ext cx="527990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3. Abundance and Diversity of Functional Guilds</a:t>
            </a:r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752" y="2471583"/>
            <a:ext cx="3048000" cy="1828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8351" y="2471583"/>
            <a:ext cx="3048000" cy="1828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8358" y="596516"/>
            <a:ext cx="1418336" cy="18288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3124200" y="2061928"/>
            <a:ext cx="598852" cy="434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56099" y="2061928"/>
            <a:ext cx="635101" cy="434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96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2" grpId="0"/>
      <p:bldP spid="14" grpId="0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8"/>
          <p:cNvGrpSpPr>
            <a:grpSpLocks/>
          </p:cNvGrpSpPr>
          <p:nvPr/>
        </p:nvGrpSpPr>
        <p:grpSpPr bwMode="auto">
          <a:xfrm>
            <a:off x="2057400" y="413139"/>
            <a:ext cx="6477000" cy="6045200"/>
            <a:chOff x="1152" y="240"/>
            <a:chExt cx="4080" cy="3808"/>
          </a:xfrm>
        </p:grpSpPr>
        <p:pic>
          <p:nvPicPr>
            <p:cNvPr id="26638" name="Picture 4" descr="Fig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48" y="240"/>
              <a:ext cx="3984" cy="3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9" name="Rectangle 13"/>
            <p:cNvSpPr>
              <a:spLocks noChangeArrowheads="1"/>
            </p:cNvSpPr>
            <p:nvPr/>
          </p:nvSpPr>
          <p:spPr bwMode="auto">
            <a:xfrm>
              <a:off x="2247" y="259"/>
              <a:ext cx="1382" cy="69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Rectangle 14"/>
            <p:cNvSpPr>
              <a:spLocks noChangeArrowheads="1"/>
            </p:cNvSpPr>
            <p:nvPr/>
          </p:nvSpPr>
          <p:spPr bwMode="auto">
            <a:xfrm>
              <a:off x="2304" y="778"/>
              <a:ext cx="1152" cy="69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1" name="Text Box 15"/>
            <p:cNvSpPr txBox="1">
              <a:spLocks noChangeArrowheads="1"/>
            </p:cNvSpPr>
            <p:nvPr/>
          </p:nvSpPr>
          <p:spPr bwMode="auto">
            <a:xfrm>
              <a:off x="2304" y="374"/>
              <a:ext cx="1094" cy="9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sz="1400" b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Consistent N-yield over 75 years without input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sz="1400" b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N-yield similar to that of high input wheat</a:t>
              </a:r>
            </a:p>
          </p:txBody>
        </p:sp>
        <p:sp>
          <p:nvSpPr>
            <p:cNvPr id="26642" name="Rectangle 17"/>
            <p:cNvSpPr>
              <a:spLocks noChangeArrowheads="1"/>
            </p:cNvSpPr>
            <p:nvPr/>
          </p:nvSpPr>
          <p:spPr bwMode="auto">
            <a:xfrm>
              <a:off x="1152" y="547"/>
              <a:ext cx="1094" cy="15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04800" y="2971800"/>
            <a:ext cx="2735263" cy="3505200"/>
            <a:chOff x="192" y="1872"/>
            <a:chExt cx="1723" cy="2208"/>
          </a:xfrm>
        </p:grpSpPr>
        <p:pic>
          <p:nvPicPr>
            <p:cNvPr id="2663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l="52078" r="1500" b="2563"/>
            <a:stretch>
              <a:fillRect/>
            </a:stretch>
          </p:blipFill>
          <p:spPr bwMode="auto">
            <a:xfrm>
              <a:off x="192" y="1872"/>
              <a:ext cx="1723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6" name="Text Box 10"/>
            <p:cNvSpPr txBox="1">
              <a:spLocks noChangeArrowheads="1"/>
            </p:cNvSpPr>
            <p:nvPr/>
          </p:nvSpPr>
          <p:spPr bwMode="auto">
            <a:xfrm>
              <a:off x="528" y="3744"/>
              <a:ext cx="576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Structure Index</a:t>
              </a:r>
            </a:p>
          </p:txBody>
        </p:sp>
        <p:sp>
          <p:nvSpPr>
            <p:cNvPr id="26637" name="Text Box 11"/>
            <p:cNvSpPr txBox="1">
              <a:spLocks noChangeArrowheads="1"/>
            </p:cNvSpPr>
            <p:nvPr/>
          </p:nvSpPr>
          <p:spPr bwMode="auto">
            <a:xfrm>
              <a:off x="1248" y="3744"/>
              <a:ext cx="576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Basal Index</a:t>
              </a:r>
            </a:p>
          </p:txBody>
        </p:sp>
      </p:grp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36525" y="6477000"/>
            <a:ext cx="21627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From Glover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  <a:r>
              <a:rPr lang="en-US" sz="1400" dirty="0" smtClean="0"/>
              <a:t>2010</a:t>
            </a:r>
            <a:endParaRPr lang="en-US" sz="1400" dirty="0"/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278058" y="1870199"/>
            <a:ext cx="297735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Land-use change in </a:t>
            </a:r>
            <a:r>
              <a:rPr lang="en-US" sz="1600" b="1" dirty="0" smtClean="0"/>
              <a:t>Kansas:</a:t>
            </a:r>
          </a:p>
          <a:p>
            <a:pPr algn="ctr"/>
            <a:r>
              <a:rPr lang="en-US" sz="1600" b="1" dirty="0" smtClean="0"/>
              <a:t>Effects on Nematode Faunal </a:t>
            </a:r>
          </a:p>
          <a:p>
            <a:pPr algn="ctr"/>
            <a:r>
              <a:rPr lang="en-US" sz="1600" b="1" dirty="0" smtClean="0"/>
              <a:t>Structure</a:t>
            </a:r>
            <a:endParaRPr lang="en-US" sz="1600" b="1" dirty="0"/>
          </a:p>
          <a:p>
            <a:endParaRPr lang="en-US" sz="1200" b="1" dirty="0"/>
          </a:p>
          <a:p>
            <a:endParaRPr lang="en-US" b="1" dirty="0" smtClean="0"/>
          </a:p>
        </p:txBody>
      </p:sp>
      <p:sp>
        <p:nvSpPr>
          <p:cNvPr id="26630" name="AutoShape 7"/>
          <p:cNvSpPr>
            <a:spLocks noChangeArrowheads="1"/>
          </p:cNvSpPr>
          <p:nvPr/>
        </p:nvSpPr>
        <p:spPr bwMode="auto">
          <a:xfrm>
            <a:off x="6172200" y="228600"/>
            <a:ext cx="14478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B8FF">
              <a:alpha val="6196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AutoShape 8"/>
          <p:cNvSpPr>
            <a:spLocks noChangeArrowheads="1"/>
          </p:cNvSpPr>
          <p:nvPr/>
        </p:nvSpPr>
        <p:spPr bwMode="auto">
          <a:xfrm flipH="1">
            <a:off x="6172200" y="228600"/>
            <a:ext cx="14478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B8FF">
              <a:alpha val="6196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AutoShape 14"/>
          <p:cNvSpPr>
            <a:spLocks noChangeArrowheads="1"/>
          </p:cNvSpPr>
          <p:nvPr/>
        </p:nvSpPr>
        <p:spPr bwMode="auto">
          <a:xfrm rot="-1589924">
            <a:off x="1995488" y="3813175"/>
            <a:ext cx="1966912" cy="149225"/>
          </a:xfrm>
          <a:prstGeom prst="leftArrow">
            <a:avLst>
              <a:gd name="adj1" fmla="val 50000"/>
              <a:gd name="adj2" fmla="val 329521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Line 16"/>
          <p:cNvSpPr>
            <a:spLocks noChangeShapeType="1"/>
          </p:cNvSpPr>
          <p:nvPr/>
        </p:nvSpPr>
        <p:spPr bwMode="auto">
          <a:xfrm flipH="1" flipV="1">
            <a:off x="5394325" y="1235075"/>
            <a:ext cx="366713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0888" y="304569"/>
            <a:ext cx="346602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Redesigning the system to improve soil health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0888" y="1213938"/>
            <a:ext cx="223702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 Avoid destroying 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41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318" y="157710"/>
            <a:ext cx="3466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Redesigning the system to improve soil health</a:t>
            </a:r>
            <a:endParaRPr lang="en-US" sz="2000" dirty="0"/>
          </a:p>
        </p:txBody>
      </p:sp>
      <p:pic>
        <p:nvPicPr>
          <p:cNvPr id="3076" name="Picture 4" descr="Mario Tenu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140" y="75167"/>
            <a:ext cx="1169988" cy="11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565" y="1270408"/>
            <a:ext cx="4461799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2. Minimize stressors that damage the system</a:t>
            </a:r>
            <a:endParaRPr lang="en-US" dirty="0"/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984865" y="2295912"/>
            <a:ext cx="7243763" cy="4343400"/>
            <a:chOff x="384" y="1008"/>
            <a:chExt cx="4563" cy="2736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384" y="1008"/>
              <a:ext cx="4560" cy="27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8" name="AutoShape 5"/>
            <p:cNvSpPr>
              <a:spLocks noChangeAspect="1" noChangeArrowheads="1" noTextEdit="1"/>
            </p:cNvSpPr>
            <p:nvPr/>
          </p:nvSpPr>
          <p:spPr bwMode="auto">
            <a:xfrm>
              <a:off x="528" y="1104"/>
              <a:ext cx="4347" cy="2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528" y="1104"/>
              <a:ext cx="4347" cy="24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1156" y="1404"/>
              <a:ext cx="2360" cy="1640"/>
            </a:xfrm>
            <a:prstGeom prst="rect">
              <a:avLst/>
            </a:prstGeom>
            <a:solidFill>
              <a:srgbClr val="FFFFFF"/>
            </a:solidFill>
            <a:ln w="15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1440" y="3408"/>
              <a:ext cx="190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Concentration (mM-N)</a:t>
              </a:r>
              <a:endParaRPr lang="en-US" sz="2400"/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>
              <a:off x="1152" y="3024"/>
              <a:ext cx="142" cy="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1337" y="3044"/>
              <a:ext cx="2179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 flipV="1">
              <a:off x="1277" y="3030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 flipV="1">
              <a:off x="1323" y="3030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 flipV="1">
              <a:off x="1248" y="3066"/>
              <a:ext cx="12" cy="6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 flipV="1">
              <a:off x="2322" y="3044"/>
              <a:ext cx="1" cy="5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flipV="1">
              <a:off x="3337" y="3044"/>
              <a:ext cx="1" cy="5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 flipV="1">
              <a:off x="115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 flipV="1">
              <a:off x="1613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8"/>
            <p:cNvSpPr>
              <a:spLocks noChangeShapeType="1"/>
            </p:cNvSpPr>
            <p:nvPr/>
          </p:nvSpPr>
          <p:spPr bwMode="auto">
            <a:xfrm flipV="1">
              <a:off x="1791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9"/>
            <p:cNvSpPr>
              <a:spLocks noChangeShapeType="1"/>
            </p:cNvSpPr>
            <p:nvPr/>
          </p:nvSpPr>
          <p:spPr bwMode="auto">
            <a:xfrm flipV="1">
              <a:off x="1918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0"/>
            <p:cNvSpPr>
              <a:spLocks noChangeShapeType="1"/>
            </p:cNvSpPr>
            <p:nvPr/>
          </p:nvSpPr>
          <p:spPr bwMode="auto">
            <a:xfrm flipV="1">
              <a:off x="201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1"/>
            <p:cNvSpPr>
              <a:spLocks noChangeShapeType="1"/>
            </p:cNvSpPr>
            <p:nvPr/>
          </p:nvSpPr>
          <p:spPr bwMode="auto">
            <a:xfrm flipV="1">
              <a:off x="2097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2"/>
            <p:cNvSpPr>
              <a:spLocks noChangeShapeType="1"/>
            </p:cNvSpPr>
            <p:nvPr/>
          </p:nvSpPr>
          <p:spPr bwMode="auto">
            <a:xfrm flipV="1">
              <a:off x="2165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V="1">
              <a:off x="2224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24"/>
            <p:cNvSpPr>
              <a:spLocks noChangeShapeType="1"/>
            </p:cNvSpPr>
            <p:nvPr/>
          </p:nvSpPr>
          <p:spPr bwMode="auto">
            <a:xfrm flipV="1">
              <a:off x="227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25"/>
            <p:cNvSpPr>
              <a:spLocks noChangeShapeType="1"/>
            </p:cNvSpPr>
            <p:nvPr/>
          </p:nvSpPr>
          <p:spPr bwMode="auto">
            <a:xfrm flipV="1">
              <a:off x="2627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26"/>
            <p:cNvSpPr>
              <a:spLocks noChangeShapeType="1"/>
            </p:cNvSpPr>
            <p:nvPr/>
          </p:nvSpPr>
          <p:spPr bwMode="auto">
            <a:xfrm flipV="1">
              <a:off x="280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27"/>
            <p:cNvSpPr>
              <a:spLocks noChangeShapeType="1"/>
            </p:cNvSpPr>
            <p:nvPr/>
          </p:nvSpPr>
          <p:spPr bwMode="auto">
            <a:xfrm flipV="1">
              <a:off x="2933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8"/>
            <p:cNvSpPr>
              <a:spLocks noChangeShapeType="1"/>
            </p:cNvSpPr>
            <p:nvPr/>
          </p:nvSpPr>
          <p:spPr bwMode="auto">
            <a:xfrm flipV="1">
              <a:off x="3031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9"/>
            <p:cNvSpPr>
              <a:spLocks noChangeShapeType="1"/>
            </p:cNvSpPr>
            <p:nvPr/>
          </p:nvSpPr>
          <p:spPr bwMode="auto">
            <a:xfrm flipV="1">
              <a:off x="3111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30"/>
            <p:cNvSpPr>
              <a:spLocks noChangeShapeType="1"/>
            </p:cNvSpPr>
            <p:nvPr/>
          </p:nvSpPr>
          <p:spPr bwMode="auto">
            <a:xfrm flipV="1">
              <a:off x="3179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31"/>
            <p:cNvSpPr>
              <a:spLocks noChangeShapeType="1"/>
            </p:cNvSpPr>
            <p:nvPr/>
          </p:nvSpPr>
          <p:spPr bwMode="auto">
            <a:xfrm flipV="1">
              <a:off x="3239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32"/>
            <p:cNvSpPr>
              <a:spLocks noChangeShapeType="1"/>
            </p:cNvSpPr>
            <p:nvPr/>
          </p:nvSpPr>
          <p:spPr bwMode="auto">
            <a:xfrm flipV="1">
              <a:off x="3290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1219" y="3158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</a:t>
              </a:r>
              <a:endParaRPr lang="en-US" sz="2400"/>
            </a:p>
          </p:txBody>
        </p:sp>
        <p:sp>
          <p:nvSpPr>
            <p:cNvPr id="48" name="Rectangle 34"/>
            <p:cNvSpPr>
              <a:spLocks noChangeArrowheads="1"/>
            </p:cNvSpPr>
            <p:nvPr/>
          </p:nvSpPr>
          <p:spPr bwMode="auto">
            <a:xfrm>
              <a:off x="2234" y="3158"/>
              <a:ext cx="2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0.1</a:t>
              </a:r>
              <a:endParaRPr lang="en-US" sz="2400"/>
            </a:p>
          </p:txBody>
        </p:sp>
        <p:sp>
          <p:nvSpPr>
            <p:cNvPr id="49" name="Rectangle 35"/>
            <p:cNvSpPr>
              <a:spLocks noChangeArrowheads="1"/>
            </p:cNvSpPr>
            <p:nvPr/>
          </p:nvSpPr>
          <p:spPr bwMode="auto">
            <a:xfrm>
              <a:off x="3301" y="3158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1</a:t>
              </a:r>
              <a:endParaRPr lang="en-US" sz="2400"/>
            </a:p>
          </p:txBody>
        </p:sp>
        <p:sp>
          <p:nvSpPr>
            <p:cNvPr id="50" name="Line 36"/>
            <p:cNvSpPr>
              <a:spLocks noChangeShapeType="1"/>
            </p:cNvSpPr>
            <p:nvPr/>
          </p:nvSpPr>
          <p:spPr bwMode="auto">
            <a:xfrm>
              <a:off x="1156" y="1404"/>
              <a:ext cx="135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7"/>
            <p:cNvSpPr>
              <a:spLocks noChangeShapeType="1"/>
            </p:cNvSpPr>
            <p:nvPr/>
          </p:nvSpPr>
          <p:spPr bwMode="auto">
            <a:xfrm>
              <a:off x="1337" y="1404"/>
              <a:ext cx="2179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38"/>
            <p:cNvSpPr>
              <a:spLocks noChangeShapeType="1"/>
            </p:cNvSpPr>
            <p:nvPr/>
          </p:nvSpPr>
          <p:spPr bwMode="auto">
            <a:xfrm flipV="1">
              <a:off x="1277" y="1389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39"/>
            <p:cNvSpPr>
              <a:spLocks noChangeShapeType="1"/>
            </p:cNvSpPr>
            <p:nvPr/>
          </p:nvSpPr>
          <p:spPr bwMode="auto">
            <a:xfrm flipV="1">
              <a:off x="1323" y="1389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40"/>
            <p:cNvSpPr>
              <a:spLocks noChangeArrowheads="1"/>
            </p:cNvSpPr>
            <p:nvPr/>
          </p:nvSpPr>
          <p:spPr bwMode="auto">
            <a:xfrm rot="16200000" flipH="1">
              <a:off x="-207" y="2079"/>
              <a:ext cx="179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Standardized Counts</a:t>
              </a:r>
              <a:endParaRPr lang="en-US" sz="2400"/>
            </a:p>
          </p:txBody>
        </p:sp>
        <p:sp>
          <p:nvSpPr>
            <p:cNvPr id="55" name="Line 41"/>
            <p:cNvSpPr>
              <a:spLocks noChangeShapeType="1"/>
            </p:cNvSpPr>
            <p:nvPr/>
          </p:nvSpPr>
          <p:spPr bwMode="auto">
            <a:xfrm flipV="1">
              <a:off x="1156" y="1404"/>
              <a:ext cx="1" cy="16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42"/>
            <p:cNvSpPr>
              <a:spLocks noChangeShapeType="1"/>
            </p:cNvSpPr>
            <p:nvPr/>
          </p:nvSpPr>
          <p:spPr bwMode="auto">
            <a:xfrm>
              <a:off x="1136" y="2984"/>
              <a:ext cx="16" cy="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43"/>
            <p:cNvSpPr>
              <a:spLocks noChangeShapeType="1"/>
            </p:cNvSpPr>
            <p:nvPr/>
          </p:nvSpPr>
          <p:spPr bwMode="auto">
            <a:xfrm>
              <a:off x="1133" y="2604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44"/>
            <p:cNvSpPr>
              <a:spLocks noChangeShapeType="1"/>
            </p:cNvSpPr>
            <p:nvPr/>
          </p:nvSpPr>
          <p:spPr bwMode="auto">
            <a:xfrm>
              <a:off x="1133" y="2204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45"/>
            <p:cNvSpPr>
              <a:spLocks noChangeShapeType="1"/>
            </p:cNvSpPr>
            <p:nvPr/>
          </p:nvSpPr>
          <p:spPr bwMode="auto">
            <a:xfrm>
              <a:off x="1133" y="1803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46"/>
            <p:cNvSpPr>
              <a:spLocks noChangeShapeType="1"/>
            </p:cNvSpPr>
            <p:nvPr/>
          </p:nvSpPr>
          <p:spPr bwMode="auto">
            <a:xfrm>
              <a:off x="1133" y="1404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47"/>
            <p:cNvSpPr>
              <a:spLocks noChangeArrowheads="1"/>
            </p:cNvSpPr>
            <p:nvPr/>
          </p:nvSpPr>
          <p:spPr bwMode="auto">
            <a:xfrm>
              <a:off x="998" y="2931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</a:t>
              </a:r>
              <a:endParaRPr lang="en-US" sz="2400"/>
            </a:p>
          </p:txBody>
        </p:sp>
        <p:sp>
          <p:nvSpPr>
            <p:cNvPr id="62" name="Rectangle 48"/>
            <p:cNvSpPr>
              <a:spLocks noChangeArrowheads="1"/>
            </p:cNvSpPr>
            <p:nvPr/>
          </p:nvSpPr>
          <p:spPr bwMode="auto">
            <a:xfrm>
              <a:off x="927" y="2530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50</a:t>
              </a:r>
              <a:endParaRPr lang="en-US" sz="2400"/>
            </a:p>
          </p:txBody>
        </p:sp>
        <p:sp>
          <p:nvSpPr>
            <p:cNvPr id="63" name="Rectangle 49"/>
            <p:cNvSpPr>
              <a:spLocks noChangeArrowheads="1"/>
            </p:cNvSpPr>
            <p:nvPr/>
          </p:nvSpPr>
          <p:spPr bwMode="auto">
            <a:xfrm>
              <a:off x="856" y="2131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100</a:t>
              </a:r>
              <a:endParaRPr lang="en-US" sz="2400"/>
            </a:p>
          </p:txBody>
        </p:sp>
        <p:sp>
          <p:nvSpPr>
            <p:cNvPr id="64" name="Rectangle 50"/>
            <p:cNvSpPr>
              <a:spLocks noChangeArrowheads="1"/>
            </p:cNvSpPr>
            <p:nvPr/>
          </p:nvSpPr>
          <p:spPr bwMode="auto">
            <a:xfrm>
              <a:off x="856" y="1730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150</a:t>
              </a:r>
              <a:endParaRPr lang="en-US" sz="2400"/>
            </a:p>
          </p:txBody>
        </p:sp>
        <p:sp>
          <p:nvSpPr>
            <p:cNvPr id="65" name="Rectangle 51"/>
            <p:cNvSpPr>
              <a:spLocks noChangeArrowheads="1"/>
            </p:cNvSpPr>
            <p:nvPr/>
          </p:nvSpPr>
          <p:spPr bwMode="auto">
            <a:xfrm>
              <a:off x="856" y="1330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200</a:t>
              </a:r>
              <a:endParaRPr lang="en-US" sz="2400"/>
            </a:p>
          </p:txBody>
        </p:sp>
        <p:sp>
          <p:nvSpPr>
            <p:cNvPr id="66" name="Line 52"/>
            <p:cNvSpPr>
              <a:spLocks noChangeShapeType="1"/>
            </p:cNvSpPr>
            <p:nvPr/>
          </p:nvSpPr>
          <p:spPr bwMode="auto">
            <a:xfrm flipV="1">
              <a:off x="3516" y="1404"/>
              <a:ext cx="1" cy="16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53"/>
            <p:cNvSpPr>
              <a:spLocks noChangeShapeType="1"/>
            </p:cNvSpPr>
            <p:nvPr/>
          </p:nvSpPr>
          <p:spPr bwMode="auto">
            <a:xfrm flipV="1">
              <a:off x="1254" y="2190"/>
              <a:ext cx="37" cy="1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54"/>
            <p:cNvSpPr>
              <a:spLocks/>
            </p:cNvSpPr>
            <p:nvPr/>
          </p:nvSpPr>
          <p:spPr bwMode="auto">
            <a:xfrm flipV="1">
              <a:off x="2016" y="1660"/>
              <a:ext cx="1321" cy="1017"/>
            </a:xfrm>
            <a:custGeom>
              <a:avLst/>
              <a:gdLst>
                <a:gd name="T0" fmla="*/ 0 w 2292"/>
                <a:gd name="T1" fmla="*/ 1 h 1765"/>
                <a:gd name="T2" fmla="*/ 1 w 2292"/>
                <a:gd name="T3" fmla="*/ 1 h 1765"/>
                <a:gd name="T4" fmla="*/ 1 w 2292"/>
                <a:gd name="T5" fmla="*/ 0 h 1765"/>
                <a:gd name="T6" fmla="*/ 1 w 2292"/>
                <a:gd name="T7" fmla="*/ 1 h 17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765"/>
                <a:gd name="T14" fmla="*/ 2292 w 2292"/>
                <a:gd name="T15" fmla="*/ 1765 h 17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765">
                  <a:moveTo>
                    <a:pt x="0" y="1765"/>
                  </a:moveTo>
                  <a:lnTo>
                    <a:pt x="531" y="618"/>
                  </a:lnTo>
                  <a:lnTo>
                    <a:pt x="1762" y="0"/>
                  </a:lnTo>
                  <a:lnTo>
                    <a:pt x="2292" y="9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Oval 55"/>
            <p:cNvSpPr>
              <a:spLocks noChangeArrowheads="1"/>
            </p:cNvSpPr>
            <p:nvPr/>
          </p:nvSpPr>
          <p:spPr bwMode="auto">
            <a:xfrm>
              <a:off x="1218" y="2166"/>
              <a:ext cx="74" cy="75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56"/>
            <p:cNvSpPr>
              <a:spLocks noChangeShapeType="1"/>
            </p:cNvSpPr>
            <p:nvPr/>
          </p:nvSpPr>
          <p:spPr bwMode="auto">
            <a:xfrm>
              <a:off x="1993" y="2002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57"/>
            <p:cNvSpPr>
              <a:spLocks noChangeShapeType="1"/>
            </p:cNvSpPr>
            <p:nvPr/>
          </p:nvSpPr>
          <p:spPr bwMode="auto">
            <a:xfrm flipV="1">
              <a:off x="2322" y="2222"/>
              <a:ext cx="1" cy="9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58"/>
            <p:cNvSpPr>
              <a:spLocks noChangeShapeType="1"/>
            </p:cNvSpPr>
            <p:nvPr/>
          </p:nvSpPr>
          <p:spPr bwMode="auto">
            <a:xfrm>
              <a:off x="2299" y="2222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59"/>
            <p:cNvSpPr>
              <a:spLocks noChangeShapeType="1"/>
            </p:cNvSpPr>
            <p:nvPr/>
          </p:nvSpPr>
          <p:spPr bwMode="auto">
            <a:xfrm>
              <a:off x="3031" y="2677"/>
              <a:ext cx="1" cy="11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60"/>
            <p:cNvSpPr>
              <a:spLocks noChangeShapeType="1"/>
            </p:cNvSpPr>
            <p:nvPr/>
          </p:nvSpPr>
          <p:spPr bwMode="auto">
            <a:xfrm>
              <a:off x="3008" y="2787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61"/>
            <p:cNvSpPr>
              <a:spLocks noChangeShapeType="1"/>
            </p:cNvSpPr>
            <p:nvPr/>
          </p:nvSpPr>
          <p:spPr bwMode="auto">
            <a:xfrm>
              <a:off x="3337" y="2672"/>
              <a:ext cx="1" cy="15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62"/>
            <p:cNvSpPr>
              <a:spLocks noChangeShapeType="1"/>
            </p:cNvSpPr>
            <p:nvPr/>
          </p:nvSpPr>
          <p:spPr bwMode="auto">
            <a:xfrm flipV="1">
              <a:off x="1254" y="2203"/>
              <a:ext cx="3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63"/>
            <p:cNvSpPr>
              <a:spLocks noChangeShapeType="1"/>
            </p:cNvSpPr>
            <p:nvPr/>
          </p:nvSpPr>
          <p:spPr bwMode="auto">
            <a:xfrm flipV="1">
              <a:off x="1337" y="2186"/>
              <a:ext cx="679" cy="17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64"/>
            <p:cNvSpPr>
              <a:spLocks/>
            </p:cNvSpPr>
            <p:nvPr/>
          </p:nvSpPr>
          <p:spPr bwMode="auto">
            <a:xfrm flipV="1">
              <a:off x="2016" y="2186"/>
              <a:ext cx="1321" cy="692"/>
            </a:xfrm>
            <a:custGeom>
              <a:avLst/>
              <a:gdLst>
                <a:gd name="T0" fmla="*/ 0 w 2292"/>
                <a:gd name="T1" fmla="*/ 1 h 1201"/>
                <a:gd name="T2" fmla="*/ 1 w 2292"/>
                <a:gd name="T3" fmla="*/ 1 h 1201"/>
                <a:gd name="T4" fmla="*/ 1 w 2292"/>
                <a:gd name="T5" fmla="*/ 1 h 1201"/>
                <a:gd name="T6" fmla="*/ 1 w 2292"/>
                <a:gd name="T7" fmla="*/ 0 h 12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201"/>
                <a:gd name="T14" fmla="*/ 2292 w 2292"/>
                <a:gd name="T15" fmla="*/ 1201 h 12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201">
                  <a:moveTo>
                    <a:pt x="0" y="1201"/>
                  </a:moveTo>
                  <a:lnTo>
                    <a:pt x="531" y="1075"/>
                  </a:lnTo>
                  <a:lnTo>
                    <a:pt x="1762" y="302"/>
                  </a:lnTo>
                  <a:lnTo>
                    <a:pt x="2292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Oval 65"/>
            <p:cNvSpPr>
              <a:spLocks noChangeArrowheads="1"/>
            </p:cNvSpPr>
            <p:nvPr/>
          </p:nvSpPr>
          <p:spPr bwMode="auto">
            <a:xfrm>
              <a:off x="1218" y="2166"/>
              <a:ext cx="74" cy="75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66"/>
            <p:cNvSpPr>
              <a:spLocks noChangeShapeType="1"/>
            </p:cNvSpPr>
            <p:nvPr/>
          </p:nvSpPr>
          <p:spPr bwMode="auto">
            <a:xfrm flipV="1">
              <a:off x="2016" y="2145"/>
              <a:ext cx="1" cy="4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67"/>
            <p:cNvSpPr>
              <a:spLocks noChangeShapeType="1"/>
            </p:cNvSpPr>
            <p:nvPr/>
          </p:nvSpPr>
          <p:spPr bwMode="auto">
            <a:xfrm>
              <a:off x="1993" y="2145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68"/>
            <p:cNvSpPr>
              <a:spLocks noChangeShapeType="1"/>
            </p:cNvSpPr>
            <p:nvPr/>
          </p:nvSpPr>
          <p:spPr bwMode="auto">
            <a:xfrm>
              <a:off x="2016" y="2186"/>
              <a:ext cx="1" cy="4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69"/>
            <p:cNvSpPr>
              <a:spLocks noChangeShapeType="1"/>
            </p:cNvSpPr>
            <p:nvPr/>
          </p:nvSpPr>
          <p:spPr bwMode="auto">
            <a:xfrm>
              <a:off x="1993" y="2228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Oval 70"/>
            <p:cNvSpPr>
              <a:spLocks noChangeArrowheads="1"/>
            </p:cNvSpPr>
            <p:nvPr/>
          </p:nvSpPr>
          <p:spPr bwMode="auto">
            <a:xfrm>
              <a:off x="1980" y="2149"/>
              <a:ext cx="74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71"/>
            <p:cNvSpPr>
              <a:spLocks noChangeShapeType="1"/>
            </p:cNvSpPr>
            <p:nvPr/>
          </p:nvSpPr>
          <p:spPr bwMode="auto">
            <a:xfrm flipV="1">
              <a:off x="2322" y="2218"/>
              <a:ext cx="1" cy="4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72"/>
            <p:cNvSpPr>
              <a:spLocks noChangeShapeType="1"/>
            </p:cNvSpPr>
            <p:nvPr/>
          </p:nvSpPr>
          <p:spPr bwMode="auto">
            <a:xfrm>
              <a:off x="2299" y="2218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73"/>
            <p:cNvSpPr>
              <a:spLocks noChangeShapeType="1"/>
            </p:cNvSpPr>
            <p:nvPr/>
          </p:nvSpPr>
          <p:spPr bwMode="auto">
            <a:xfrm>
              <a:off x="2322" y="2259"/>
              <a:ext cx="1" cy="4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4"/>
            <p:cNvSpPr>
              <a:spLocks noChangeShapeType="1"/>
            </p:cNvSpPr>
            <p:nvPr/>
          </p:nvSpPr>
          <p:spPr bwMode="auto">
            <a:xfrm>
              <a:off x="2299" y="2301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Oval 75"/>
            <p:cNvSpPr>
              <a:spLocks noChangeArrowheads="1"/>
            </p:cNvSpPr>
            <p:nvPr/>
          </p:nvSpPr>
          <p:spPr bwMode="auto">
            <a:xfrm>
              <a:off x="2285" y="2222"/>
              <a:ext cx="75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76"/>
            <p:cNvSpPr>
              <a:spLocks noChangeShapeType="1"/>
            </p:cNvSpPr>
            <p:nvPr/>
          </p:nvSpPr>
          <p:spPr bwMode="auto">
            <a:xfrm flipV="1">
              <a:off x="3031" y="2682"/>
              <a:ext cx="1" cy="2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77"/>
            <p:cNvSpPr>
              <a:spLocks noChangeShapeType="1"/>
            </p:cNvSpPr>
            <p:nvPr/>
          </p:nvSpPr>
          <p:spPr bwMode="auto">
            <a:xfrm>
              <a:off x="3008" y="2682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78"/>
            <p:cNvSpPr>
              <a:spLocks noChangeShapeType="1"/>
            </p:cNvSpPr>
            <p:nvPr/>
          </p:nvSpPr>
          <p:spPr bwMode="auto">
            <a:xfrm>
              <a:off x="3031" y="2704"/>
              <a:ext cx="1" cy="2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79"/>
            <p:cNvSpPr>
              <a:spLocks noChangeShapeType="1"/>
            </p:cNvSpPr>
            <p:nvPr/>
          </p:nvSpPr>
          <p:spPr bwMode="auto">
            <a:xfrm>
              <a:off x="3008" y="2726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Oval 80"/>
            <p:cNvSpPr>
              <a:spLocks noChangeArrowheads="1"/>
            </p:cNvSpPr>
            <p:nvPr/>
          </p:nvSpPr>
          <p:spPr bwMode="auto">
            <a:xfrm>
              <a:off x="2994" y="2667"/>
              <a:ext cx="75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81"/>
            <p:cNvSpPr>
              <a:spLocks noChangeShapeType="1"/>
            </p:cNvSpPr>
            <p:nvPr/>
          </p:nvSpPr>
          <p:spPr bwMode="auto">
            <a:xfrm flipV="1">
              <a:off x="3337" y="2866"/>
              <a:ext cx="1" cy="1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82"/>
            <p:cNvSpPr>
              <a:spLocks noChangeShapeType="1"/>
            </p:cNvSpPr>
            <p:nvPr/>
          </p:nvSpPr>
          <p:spPr bwMode="auto">
            <a:xfrm>
              <a:off x="3313" y="2866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83"/>
            <p:cNvSpPr>
              <a:spLocks noChangeShapeType="1"/>
            </p:cNvSpPr>
            <p:nvPr/>
          </p:nvSpPr>
          <p:spPr bwMode="auto">
            <a:xfrm>
              <a:off x="3337" y="2878"/>
              <a:ext cx="1" cy="1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84"/>
            <p:cNvSpPr>
              <a:spLocks noChangeShapeType="1"/>
            </p:cNvSpPr>
            <p:nvPr/>
          </p:nvSpPr>
          <p:spPr bwMode="auto">
            <a:xfrm>
              <a:off x="3313" y="2890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Oval 85"/>
            <p:cNvSpPr>
              <a:spLocks noChangeArrowheads="1"/>
            </p:cNvSpPr>
            <p:nvPr/>
          </p:nvSpPr>
          <p:spPr bwMode="auto">
            <a:xfrm>
              <a:off x="3300" y="2841"/>
              <a:ext cx="74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86"/>
            <p:cNvSpPr>
              <a:spLocks noChangeShapeType="1"/>
            </p:cNvSpPr>
            <p:nvPr/>
          </p:nvSpPr>
          <p:spPr bwMode="auto">
            <a:xfrm flipV="1">
              <a:off x="1254" y="2199"/>
              <a:ext cx="37" cy="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87"/>
            <p:cNvSpPr>
              <a:spLocks noChangeShapeType="1"/>
            </p:cNvSpPr>
            <p:nvPr/>
          </p:nvSpPr>
          <p:spPr bwMode="auto">
            <a:xfrm flipV="1">
              <a:off x="1337" y="1999"/>
              <a:ext cx="679" cy="196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88"/>
            <p:cNvSpPr>
              <a:spLocks/>
            </p:cNvSpPr>
            <p:nvPr/>
          </p:nvSpPr>
          <p:spPr bwMode="auto">
            <a:xfrm flipV="1">
              <a:off x="2016" y="1989"/>
              <a:ext cx="1321" cy="719"/>
            </a:xfrm>
            <a:custGeom>
              <a:avLst/>
              <a:gdLst>
                <a:gd name="T0" fmla="*/ 0 w 2292"/>
                <a:gd name="T1" fmla="*/ 1 h 1247"/>
                <a:gd name="T2" fmla="*/ 1 w 2292"/>
                <a:gd name="T3" fmla="*/ 1 h 1247"/>
                <a:gd name="T4" fmla="*/ 1 w 2292"/>
                <a:gd name="T5" fmla="*/ 1 h 1247"/>
                <a:gd name="T6" fmla="*/ 1 w 2292"/>
                <a:gd name="T7" fmla="*/ 0 h 12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247"/>
                <a:gd name="T14" fmla="*/ 2292 w 2292"/>
                <a:gd name="T15" fmla="*/ 1247 h 12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247">
                  <a:moveTo>
                    <a:pt x="0" y="1230"/>
                  </a:moveTo>
                  <a:lnTo>
                    <a:pt x="531" y="1247"/>
                  </a:lnTo>
                  <a:lnTo>
                    <a:pt x="1762" y="710"/>
                  </a:lnTo>
                  <a:lnTo>
                    <a:pt x="2292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89"/>
            <p:cNvSpPr>
              <a:spLocks/>
            </p:cNvSpPr>
            <p:nvPr/>
          </p:nvSpPr>
          <p:spPr bwMode="auto">
            <a:xfrm>
              <a:off x="1209" y="2152"/>
              <a:ext cx="90" cy="78"/>
            </a:xfrm>
            <a:custGeom>
              <a:avLst/>
              <a:gdLst>
                <a:gd name="T0" fmla="*/ 1 w 180"/>
                <a:gd name="T1" fmla="*/ 0 h 155"/>
                <a:gd name="T2" fmla="*/ 1 w 180"/>
                <a:gd name="T3" fmla="*/ 1 h 155"/>
                <a:gd name="T4" fmla="*/ 0 w 180"/>
                <a:gd name="T5" fmla="*/ 1 h 155"/>
                <a:gd name="T6" fmla="*/ 1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90"/>
            <p:cNvSpPr>
              <a:spLocks noChangeShapeType="1"/>
            </p:cNvSpPr>
            <p:nvPr/>
          </p:nvSpPr>
          <p:spPr bwMode="auto">
            <a:xfrm flipV="1">
              <a:off x="2016" y="1815"/>
              <a:ext cx="1" cy="18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91"/>
            <p:cNvSpPr>
              <a:spLocks noChangeShapeType="1"/>
            </p:cNvSpPr>
            <p:nvPr/>
          </p:nvSpPr>
          <p:spPr bwMode="auto">
            <a:xfrm>
              <a:off x="1993" y="1815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92"/>
            <p:cNvSpPr>
              <a:spLocks noChangeShapeType="1"/>
            </p:cNvSpPr>
            <p:nvPr/>
          </p:nvSpPr>
          <p:spPr bwMode="auto">
            <a:xfrm>
              <a:off x="2016" y="1999"/>
              <a:ext cx="1" cy="18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93"/>
            <p:cNvSpPr>
              <a:spLocks noChangeShapeType="1"/>
            </p:cNvSpPr>
            <p:nvPr/>
          </p:nvSpPr>
          <p:spPr bwMode="auto">
            <a:xfrm>
              <a:off x="1993" y="2184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94"/>
            <p:cNvSpPr>
              <a:spLocks/>
            </p:cNvSpPr>
            <p:nvPr/>
          </p:nvSpPr>
          <p:spPr bwMode="auto">
            <a:xfrm>
              <a:off x="1971" y="1947"/>
              <a:ext cx="90" cy="78"/>
            </a:xfrm>
            <a:custGeom>
              <a:avLst/>
              <a:gdLst>
                <a:gd name="T0" fmla="*/ 1 w 180"/>
                <a:gd name="T1" fmla="*/ 0 h 155"/>
                <a:gd name="T2" fmla="*/ 1 w 180"/>
                <a:gd name="T3" fmla="*/ 1 h 155"/>
                <a:gd name="T4" fmla="*/ 0 w 180"/>
                <a:gd name="T5" fmla="*/ 1 h 155"/>
                <a:gd name="T6" fmla="*/ 1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95"/>
            <p:cNvSpPr>
              <a:spLocks noChangeShapeType="1"/>
            </p:cNvSpPr>
            <p:nvPr/>
          </p:nvSpPr>
          <p:spPr bwMode="auto">
            <a:xfrm flipV="1">
              <a:off x="2322" y="1852"/>
              <a:ext cx="1" cy="137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96"/>
            <p:cNvSpPr>
              <a:spLocks noChangeShapeType="1"/>
            </p:cNvSpPr>
            <p:nvPr/>
          </p:nvSpPr>
          <p:spPr bwMode="auto">
            <a:xfrm>
              <a:off x="2299" y="1852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97"/>
            <p:cNvSpPr>
              <a:spLocks noChangeShapeType="1"/>
            </p:cNvSpPr>
            <p:nvPr/>
          </p:nvSpPr>
          <p:spPr bwMode="auto">
            <a:xfrm>
              <a:off x="2322" y="1989"/>
              <a:ext cx="1" cy="123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98"/>
            <p:cNvSpPr>
              <a:spLocks noChangeShapeType="1"/>
            </p:cNvSpPr>
            <p:nvPr/>
          </p:nvSpPr>
          <p:spPr bwMode="auto">
            <a:xfrm>
              <a:off x="2299" y="2127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99"/>
            <p:cNvSpPr>
              <a:spLocks/>
            </p:cNvSpPr>
            <p:nvPr/>
          </p:nvSpPr>
          <p:spPr bwMode="auto">
            <a:xfrm>
              <a:off x="2277" y="1938"/>
              <a:ext cx="90" cy="77"/>
            </a:xfrm>
            <a:custGeom>
              <a:avLst/>
              <a:gdLst>
                <a:gd name="T0" fmla="*/ 1 w 179"/>
                <a:gd name="T1" fmla="*/ 0 h 156"/>
                <a:gd name="T2" fmla="*/ 1 w 179"/>
                <a:gd name="T3" fmla="*/ 0 h 156"/>
                <a:gd name="T4" fmla="*/ 0 w 179"/>
                <a:gd name="T5" fmla="*/ 0 h 156"/>
                <a:gd name="T6" fmla="*/ 1 w 179"/>
                <a:gd name="T7" fmla="*/ 0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"/>
                <a:gd name="T13" fmla="*/ 0 h 156"/>
                <a:gd name="T14" fmla="*/ 179 w 179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" h="156">
                  <a:moveTo>
                    <a:pt x="89" y="0"/>
                  </a:moveTo>
                  <a:lnTo>
                    <a:pt x="179" y="156"/>
                  </a:lnTo>
                  <a:lnTo>
                    <a:pt x="0" y="15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00"/>
            <p:cNvSpPr>
              <a:spLocks noChangeShapeType="1"/>
            </p:cNvSpPr>
            <p:nvPr/>
          </p:nvSpPr>
          <p:spPr bwMode="auto">
            <a:xfrm flipV="1">
              <a:off x="3031" y="2199"/>
              <a:ext cx="1" cy="10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101"/>
            <p:cNvSpPr>
              <a:spLocks noChangeShapeType="1"/>
            </p:cNvSpPr>
            <p:nvPr/>
          </p:nvSpPr>
          <p:spPr bwMode="auto">
            <a:xfrm>
              <a:off x="3008" y="2199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02"/>
            <p:cNvSpPr>
              <a:spLocks noChangeShapeType="1"/>
            </p:cNvSpPr>
            <p:nvPr/>
          </p:nvSpPr>
          <p:spPr bwMode="auto">
            <a:xfrm>
              <a:off x="3031" y="2299"/>
              <a:ext cx="1" cy="10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03"/>
            <p:cNvSpPr>
              <a:spLocks noChangeShapeType="1"/>
            </p:cNvSpPr>
            <p:nvPr/>
          </p:nvSpPr>
          <p:spPr bwMode="auto">
            <a:xfrm>
              <a:off x="3008" y="2399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04"/>
            <p:cNvSpPr>
              <a:spLocks/>
            </p:cNvSpPr>
            <p:nvPr/>
          </p:nvSpPr>
          <p:spPr bwMode="auto">
            <a:xfrm>
              <a:off x="2986" y="2247"/>
              <a:ext cx="90" cy="78"/>
            </a:xfrm>
            <a:custGeom>
              <a:avLst/>
              <a:gdLst>
                <a:gd name="T0" fmla="*/ 1 w 179"/>
                <a:gd name="T1" fmla="*/ 0 h 155"/>
                <a:gd name="T2" fmla="*/ 1 w 179"/>
                <a:gd name="T3" fmla="*/ 1 h 155"/>
                <a:gd name="T4" fmla="*/ 0 w 179"/>
                <a:gd name="T5" fmla="*/ 1 h 155"/>
                <a:gd name="T6" fmla="*/ 1 w 179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"/>
                <a:gd name="T13" fmla="*/ 0 h 155"/>
                <a:gd name="T14" fmla="*/ 179 w 179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" h="155">
                  <a:moveTo>
                    <a:pt x="90" y="0"/>
                  </a:moveTo>
                  <a:lnTo>
                    <a:pt x="179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05"/>
            <p:cNvSpPr>
              <a:spLocks noChangeShapeType="1"/>
            </p:cNvSpPr>
            <p:nvPr/>
          </p:nvSpPr>
          <p:spPr bwMode="auto">
            <a:xfrm flipV="1">
              <a:off x="3337" y="2643"/>
              <a:ext cx="1" cy="6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06"/>
            <p:cNvSpPr>
              <a:spLocks noChangeShapeType="1"/>
            </p:cNvSpPr>
            <p:nvPr/>
          </p:nvSpPr>
          <p:spPr bwMode="auto">
            <a:xfrm>
              <a:off x="3313" y="2643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107"/>
            <p:cNvSpPr>
              <a:spLocks noChangeShapeType="1"/>
            </p:cNvSpPr>
            <p:nvPr/>
          </p:nvSpPr>
          <p:spPr bwMode="auto">
            <a:xfrm flipV="1">
              <a:off x="1337" y="1660"/>
              <a:ext cx="679" cy="52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108"/>
            <p:cNvSpPr>
              <a:spLocks noChangeShapeType="1"/>
            </p:cNvSpPr>
            <p:nvPr/>
          </p:nvSpPr>
          <p:spPr bwMode="auto">
            <a:xfrm flipV="1">
              <a:off x="2016" y="1404"/>
              <a:ext cx="1" cy="256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109"/>
            <p:cNvSpPr>
              <a:spLocks noChangeShapeType="1"/>
            </p:cNvSpPr>
            <p:nvPr/>
          </p:nvSpPr>
          <p:spPr bwMode="auto">
            <a:xfrm>
              <a:off x="2016" y="1660"/>
              <a:ext cx="1" cy="34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Oval 110"/>
            <p:cNvSpPr>
              <a:spLocks noChangeArrowheads="1"/>
            </p:cNvSpPr>
            <p:nvPr/>
          </p:nvSpPr>
          <p:spPr bwMode="auto">
            <a:xfrm>
              <a:off x="1980" y="1623"/>
              <a:ext cx="74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111"/>
            <p:cNvSpPr>
              <a:spLocks noChangeShapeType="1"/>
            </p:cNvSpPr>
            <p:nvPr/>
          </p:nvSpPr>
          <p:spPr bwMode="auto">
            <a:xfrm>
              <a:off x="2322" y="2321"/>
              <a:ext cx="1" cy="7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112"/>
            <p:cNvSpPr>
              <a:spLocks noChangeShapeType="1"/>
            </p:cNvSpPr>
            <p:nvPr/>
          </p:nvSpPr>
          <p:spPr bwMode="auto">
            <a:xfrm>
              <a:off x="2299" y="2420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Oval 113"/>
            <p:cNvSpPr>
              <a:spLocks noChangeArrowheads="1"/>
            </p:cNvSpPr>
            <p:nvPr/>
          </p:nvSpPr>
          <p:spPr bwMode="auto">
            <a:xfrm>
              <a:off x="2285" y="2284"/>
              <a:ext cx="75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114"/>
            <p:cNvSpPr>
              <a:spLocks noChangeShapeType="1"/>
            </p:cNvSpPr>
            <p:nvPr/>
          </p:nvSpPr>
          <p:spPr bwMode="auto">
            <a:xfrm flipV="1">
              <a:off x="3031" y="2568"/>
              <a:ext cx="1" cy="10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115"/>
            <p:cNvSpPr>
              <a:spLocks noChangeShapeType="1"/>
            </p:cNvSpPr>
            <p:nvPr/>
          </p:nvSpPr>
          <p:spPr bwMode="auto">
            <a:xfrm>
              <a:off x="3008" y="2568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Oval 116"/>
            <p:cNvSpPr>
              <a:spLocks noChangeArrowheads="1"/>
            </p:cNvSpPr>
            <p:nvPr/>
          </p:nvSpPr>
          <p:spPr bwMode="auto">
            <a:xfrm>
              <a:off x="2994" y="2640"/>
              <a:ext cx="75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117"/>
            <p:cNvSpPr>
              <a:spLocks noChangeShapeType="1"/>
            </p:cNvSpPr>
            <p:nvPr/>
          </p:nvSpPr>
          <p:spPr bwMode="auto">
            <a:xfrm flipV="1">
              <a:off x="3337" y="2544"/>
              <a:ext cx="1" cy="128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118"/>
            <p:cNvSpPr>
              <a:spLocks noChangeShapeType="1"/>
            </p:cNvSpPr>
            <p:nvPr/>
          </p:nvSpPr>
          <p:spPr bwMode="auto">
            <a:xfrm>
              <a:off x="3313" y="2543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119"/>
            <p:cNvSpPr>
              <a:spLocks noChangeShapeType="1"/>
            </p:cNvSpPr>
            <p:nvPr/>
          </p:nvSpPr>
          <p:spPr bwMode="auto">
            <a:xfrm>
              <a:off x="3313" y="2826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Oval 120"/>
            <p:cNvSpPr>
              <a:spLocks noChangeArrowheads="1"/>
            </p:cNvSpPr>
            <p:nvPr/>
          </p:nvSpPr>
          <p:spPr bwMode="auto">
            <a:xfrm>
              <a:off x="3300" y="2635"/>
              <a:ext cx="74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121"/>
            <p:cNvSpPr>
              <a:spLocks noChangeShapeType="1"/>
            </p:cNvSpPr>
            <p:nvPr/>
          </p:nvSpPr>
          <p:spPr bwMode="auto">
            <a:xfrm>
              <a:off x="3337" y="2708"/>
              <a:ext cx="1" cy="6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122"/>
            <p:cNvSpPr>
              <a:spLocks noChangeShapeType="1"/>
            </p:cNvSpPr>
            <p:nvPr/>
          </p:nvSpPr>
          <p:spPr bwMode="auto">
            <a:xfrm>
              <a:off x="3313" y="2772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23"/>
            <p:cNvSpPr>
              <a:spLocks/>
            </p:cNvSpPr>
            <p:nvPr/>
          </p:nvSpPr>
          <p:spPr bwMode="auto">
            <a:xfrm>
              <a:off x="3292" y="2656"/>
              <a:ext cx="89" cy="78"/>
            </a:xfrm>
            <a:custGeom>
              <a:avLst/>
              <a:gdLst>
                <a:gd name="T0" fmla="*/ 0 w 180"/>
                <a:gd name="T1" fmla="*/ 0 h 155"/>
                <a:gd name="T2" fmla="*/ 0 w 180"/>
                <a:gd name="T3" fmla="*/ 1 h 155"/>
                <a:gd name="T4" fmla="*/ 0 w 180"/>
                <a:gd name="T5" fmla="*/ 1 h 155"/>
                <a:gd name="T6" fmla="*/ 0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24"/>
            <p:cNvSpPr>
              <a:spLocks noChangeShapeType="1"/>
            </p:cNvSpPr>
            <p:nvPr/>
          </p:nvSpPr>
          <p:spPr bwMode="auto">
            <a:xfrm>
              <a:off x="1254" y="2204"/>
              <a:ext cx="37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125"/>
            <p:cNvSpPr>
              <a:spLocks noChangeShapeType="1"/>
            </p:cNvSpPr>
            <p:nvPr/>
          </p:nvSpPr>
          <p:spPr bwMode="auto">
            <a:xfrm>
              <a:off x="1337" y="2223"/>
              <a:ext cx="679" cy="45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26"/>
            <p:cNvSpPr>
              <a:spLocks/>
            </p:cNvSpPr>
            <p:nvPr/>
          </p:nvSpPr>
          <p:spPr bwMode="auto">
            <a:xfrm flipV="1">
              <a:off x="2016" y="2674"/>
              <a:ext cx="1321" cy="298"/>
            </a:xfrm>
            <a:custGeom>
              <a:avLst/>
              <a:gdLst>
                <a:gd name="T0" fmla="*/ 0 w 2292"/>
                <a:gd name="T1" fmla="*/ 1 h 517"/>
                <a:gd name="T2" fmla="*/ 1 w 2292"/>
                <a:gd name="T3" fmla="*/ 1 h 517"/>
                <a:gd name="T4" fmla="*/ 1 w 2292"/>
                <a:gd name="T5" fmla="*/ 1 h 517"/>
                <a:gd name="T6" fmla="*/ 1 w 2292"/>
                <a:gd name="T7" fmla="*/ 0 h 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517"/>
                <a:gd name="T14" fmla="*/ 2292 w 2292"/>
                <a:gd name="T15" fmla="*/ 517 h 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517">
                  <a:moveTo>
                    <a:pt x="0" y="517"/>
                  </a:moveTo>
                  <a:lnTo>
                    <a:pt x="531" y="74"/>
                  </a:lnTo>
                  <a:lnTo>
                    <a:pt x="1762" y="33"/>
                  </a:lnTo>
                  <a:lnTo>
                    <a:pt x="2292" y="0"/>
                  </a:lnTo>
                </a:path>
              </a:pathLst>
            </a:cu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Rectangle 127"/>
            <p:cNvSpPr>
              <a:spLocks noChangeArrowheads="1"/>
            </p:cNvSpPr>
            <p:nvPr/>
          </p:nvSpPr>
          <p:spPr bwMode="auto">
            <a:xfrm>
              <a:off x="1223" y="2173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128"/>
            <p:cNvSpPr>
              <a:spLocks noChangeShapeType="1"/>
            </p:cNvSpPr>
            <p:nvPr/>
          </p:nvSpPr>
          <p:spPr bwMode="auto">
            <a:xfrm flipV="1">
              <a:off x="2016" y="2564"/>
              <a:ext cx="1" cy="11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129"/>
            <p:cNvSpPr>
              <a:spLocks noChangeShapeType="1"/>
            </p:cNvSpPr>
            <p:nvPr/>
          </p:nvSpPr>
          <p:spPr bwMode="auto">
            <a:xfrm>
              <a:off x="1993" y="2564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130"/>
            <p:cNvSpPr>
              <a:spLocks noChangeShapeType="1"/>
            </p:cNvSpPr>
            <p:nvPr/>
          </p:nvSpPr>
          <p:spPr bwMode="auto">
            <a:xfrm>
              <a:off x="2016" y="2674"/>
              <a:ext cx="1" cy="11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131"/>
            <p:cNvSpPr>
              <a:spLocks noChangeShapeType="1"/>
            </p:cNvSpPr>
            <p:nvPr/>
          </p:nvSpPr>
          <p:spPr bwMode="auto">
            <a:xfrm>
              <a:off x="1993" y="2784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Rectangle 132"/>
            <p:cNvSpPr>
              <a:spLocks noChangeArrowheads="1"/>
            </p:cNvSpPr>
            <p:nvPr/>
          </p:nvSpPr>
          <p:spPr bwMode="auto">
            <a:xfrm>
              <a:off x="1985" y="2643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Line 133"/>
            <p:cNvSpPr>
              <a:spLocks noChangeShapeType="1"/>
            </p:cNvSpPr>
            <p:nvPr/>
          </p:nvSpPr>
          <p:spPr bwMode="auto">
            <a:xfrm flipV="1">
              <a:off x="2322" y="2899"/>
              <a:ext cx="1" cy="3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34"/>
            <p:cNvSpPr>
              <a:spLocks noChangeShapeType="1"/>
            </p:cNvSpPr>
            <p:nvPr/>
          </p:nvSpPr>
          <p:spPr bwMode="auto">
            <a:xfrm>
              <a:off x="2299" y="2899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135"/>
            <p:cNvSpPr>
              <a:spLocks noChangeShapeType="1"/>
            </p:cNvSpPr>
            <p:nvPr/>
          </p:nvSpPr>
          <p:spPr bwMode="auto">
            <a:xfrm>
              <a:off x="2322" y="2930"/>
              <a:ext cx="1" cy="3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136"/>
            <p:cNvSpPr>
              <a:spLocks noChangeShapeType="1"/>
            </p:cNvSpPr>
            <p:nvPr/>
          </p:nvSpPr>
          <p:spPr bwMode="auto">
            <a:xfrm>
              <a:off x="2299" y="2960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Rectangle 137"/>
            <p:cNvSpPr>
              <a:spLocks noChangeArrowheads="1"/>
            </p:cNvSpPr>
            <p:nvPr/>
          </p:nvSpPr>
          <p:spPr bwMode="auto">
            <a:xfrm>
              <a:off x="2291" y="2899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138"/>
            <p:cNvSpPr>
              <a:spLocks noChangeShapeType="1"/>
            </p:cNvSpPr>
            <p:nvPr/>
          </p:nvSpPr>
          <p:spPr bwMode="auto">
            <a:xfrm flipV="1">
              <a:off x="3031" y="2926"/>
              <a:ext cx="1" cy="2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39"/>
            <p:cNvSpPr>
              <a:spLocks noChangeShapeType="1"/>
            </p:cNvSpPr>
            <p:nvPr/>
          </p:nvSpPr>
          <p:spPr bwMode="auto">
            <a:xfrm>
              <a:off x="3008" y="2926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140"/>
            <p:cNvSpPr>
              <a:spLocks noChangeShapeType="1"/>
            </p:cNvSpPr>
            <p:nvPr/>
          </p:nvSpPr>
          <p:spPr bwMode="auto">
            <a:xfrm>
              <a:off x="3031" y="2953"/>
              <a:ext cx="1" cy="2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141"/>
            <p:cNvSpPr>
              <a:spLocks noChangeShapeType="1"/>
            </p:cNvSpPr>
            <p:nvPr/>
          </p:nvSpPr>
          <p:spPr bwMode="auto">
            <a:xfrm>
              <a:off x="3008" y="2980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Rectangle 142"/>
            <p:cNvSpPr>
              <a:spLocks noChangeArrowheads="1"/>
            </p:cNvSpPr>
            <p:nvPr/>
          </p:nvSpPr>
          <p:spPr bwMode="auto">
            <a:xfrm>
              <a:off x="3000" y="2922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143"/>
            <p:cNvSpPr>
              <a:spLocks noChangeShapeType="1"/>
            </p:cNvSpPr>
            <p:nvPr/>
          </p:nvSpPr>
          <p:spPr bwMode="auto">
            <a:xfrm flipV="1">
              <a:off x="3337" y="2961"/>
              <a:ext cx="1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144"/>
            <p:cNvSpPr>
              <a:spLocks noChangeShapeType="1"/>
            </p:cNvSpPr>
            <p:nvPr/>
          </p:nvSpPr>
          <p:spPr bwMode="auto">
            <a:xfrm>
              <a:off x="3313" y="2961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145"/>
            <p:cNvSpPr>
              <a:spLocks noChangeShapeType="1"/>
            </p:cNvSpPr>
            <p:nvPr/>
          </p:nvSpPr>
          <p:spPr bwMode="auto">
            <a:xfrm>
              <a:off x="3337" y="2972"/>
              <a:ext cx="1" cy="1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Line 146"/>
            <p:cNvSpPr>
              <a:spLocks noChangeShapeType="1"/>
            </p:cNvSpPr>
            <p:nvPr/>
          </p:nvSpPr>
          <p:spPr bwMode="auto">
            <a:xfrm>
              <a:off x="3313" y="2984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Rectangle 147"/>
            <p:cNvSpPr>
              <a:spLocks noChangeArrowheads="1"/>
            </p:cNvSpPr>
            <p:nvPr/>
          </p:nvSpPr>
          <p:spPr bwMode="auto">
            <a:xfrm>
              <a:off x="3306" y="2941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148"/>
            <p:cNvSpPr>
              <a:spLocks noChangeShapeType="1"/>
            </p:cNvSpPr>
            <p:nvPr/>
          </p:nvSpPr>
          <p:spPr bwMode="auto">
            <a:xfrm>
              <a:off x="1254" y="2204"/>
              <a:ext cx="37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149"/>
            <p:cNvSpPr>
              <a:spLocks noChangeShapeType="1"/>
            </p:cNvSpPr>
            <p:nvPr/>
          </p:nvSpPr>
          <p:spPr bwMode="auto">
            <a:xfrm>
              <a:off x="1337" y="2232"/>
              <a:ext cx="679" cy="65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0"/>
            <p:cNvSpPr>
              <a:spLocks/>
            </p:cNvSpPr>
            <p:nvPr/>
          </p:nvSpPr>
          <p:spPr bwMode="auto">
            <a:xfrm flipV="1">
              <a:off x="2016" y="2884"/>
              <a:ext cx="1321" cy="111"/>
            </a:xfrm>
            <a:custGeom>
              <a:avLst/>
              <a:gdLst>
                <a:gd name="T0" fmla="*/ 0 w 2292"/>
                <a:gd name="T1" fmla="*/ 1 h 192"/>
                <a:gd name="T2" fmla="*/ 1 w 2292"/>
                <a:gd name="T3" fmla="*/ 1 h 192"/>
                <a:gd name="T4" fmla="*/ 1 w 2292"/>
                <a:gd name="T5" fmla="*/ 0 h 192"/>
                <a:gd name="T6" fmla="*/ 1 w 2292"/>
                <a:gd name="T7" fmla="*/ 1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92"/>
                <a:gd name="T14" fmla="*/ 2292 w 229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92">
                  <a:moveTo>
                    <a:pt x="0" y="192"/>
                  </a:moveTo>
                  <a:lnTo>
                    <a:pt x="531" y="78"/>
                  </a:lnTo>
                  <a:lnTo>
                    <a:pt x="1762" y="0"/>
                  </a:lnTo>
                  <a:lnTo>
                    <a:pt x="2292" y="15"/>
                  </a:lnTo>
                </a:path>
              </a:pathLst>
            </a:cu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Rectangle 151"/>
            <p:cNvSpPr>
              <a:spLocks noChangeArrowheads="1"/>
            </p:cNvSpPr>
            <p:nvPr/>
          </p:nvSpPr>
          <p:spPr bwMode="auto">
            <a:xfrm>
              <a:off x="1208" y="2123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166" name="Line 152"/>
            <p:cNvSpPr>
              <a:spLocks noChangeShapeType="1"/>
            </p:cNvSpPr>
            <p:nvPr/>
          </p:nvSpPr>
          <p:spPr bwMode="auto">
            <a:xfrm flipV="1">
              <a:off x="2016" y="2869"/>
              <a:ext cx="1" cy="1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153"/>
            <p:cNvSpPr>
              <a:spLocks noChangeShapeType="1"/>
            </p:cNvSpPr>
            <p:nvPr/>
          </p:nvSpPr>
          <p:spPr bwMode="auto">
            <a:xfrm>
              <a:off x="1993" y="2869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Line 154"/>
            <p:cNvSpPr>
              <a:spLocks noChangeShapeType="1"/>
            </p:cNvSpPr>
            <p:nvPr/>
          </p:nvSpPr>
          <p:spPr bwMode="auto">
            <a:xfrm>
              <a:off x="2016" y="2884"/>
              <a:ext cx="1" cy="1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155"/>
            <p:cNvSpPr>
              <a:spLocks noChangeShapeType="1"/>
            </p:cNvSpPr>
            <p:nvPr/>
          </p:nvSpPr>
          <p:spPr bwMode="auto">
            <a:xfrm>
              <a:off x="1993" y="2899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Rectangle 156"/>
            <p:cNvSpPr>
              <a:spLocks noChangeArrowheads="1"/>
            </p:cNvSpPr>
            <p:nvPr/>
          </p:nvSpPr>
          <p:spPr bwMode="auto">
            <a:xfrm>
              <a:off x="1970" y="2804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171" name="Line 157"/>
            <p:cNvSpPr>
              <a:spLocks noChangeShapeType="1"/>
            </p:cNvSpPr>
            <p:nvPr/>
          </p:nvSpPr>
          <p:spPr bwMode="auto">
            <a:xfrm flipV="1">
              <a:off x="2322" y="2936"/>
              <a:ext cx="1" cy="1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158"/>
            <p:cNvSpPr>
              <a:spLocks noChangeShapeType="1"/>
            </p:cNvSpPr>
            <p:nvPr/>
          </p:nvSpPr>
          <p:spPr bwMode="auto">
            <a:xfrm>
              <a:off x="2299" y="2936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159"/>
            <p:cNvSpPr>
              <a:spLocks noChangeShapeType="1"/>
            </p:cNvSpPr>
            <p:nvPr/>
          </p:nvSpPr>
          <p:spPr bwMode="auto">
            <a:xfrm>
              <a:off x="2322" y="2950"/>
              <a:ext cx="1" cy="1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160"/>
            <p:cNvSpPr>
              <a:spLocks noChangeShapeType="1"/>
            </p:cNvSpPr>
            <p:nvPr/>
          </p:nvSpPr>
          <p:spPr bwMode="auto">
            <a:xfrm>
              <a:off x="2299" y="2962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Rectangle 161"/>
            <p:cNvSpPr>
              <a:spLocks noChangeArrowheads="1"/>
            </p:cNvSpPr>
            <p:nvPr/>
          </p:nvSpPr>
          <p:spPr bwMode="auto">
            <a:xfrm>
              <a:off x="2276" y="2869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176" name="Line 162"/>
            <p:cNvSpPr>
              <a:spLocks noChangeShapeType="1"/>
            </p:cNvSpPr>
            <p:nvPr/>
          </p:nvSpPr>
          <p:spPr bwMode="auto">
            <a:xfrm flipV="1">
              <a:off x="3031" y="2986"/>
              <a:ext cx="1" cy="9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163"/>
            <p:cNvSpPr>
              <a:spLocks noChangeShapeType="1"/>
            </p:cNvSpPr>
            <p:nvPr/>
          </p:nvSpPr>
          <p:spPr bwMode="auto">
            <a:xfrm>
              <a:off x="3008" y="2986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Line 164"/>
            <p:cNvSpPr>
              <a:spLocks noChangeShapeType="1"/>
            </p:cNvSpPr>
            <p:nvPr/>
          </p:nvSpPr>
          <p:spPr bwMode="auto">
            <a:xfrm>
              <a:off x="3031" y="2995"/>
              <a:ext cx="1" cy="9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165"/>
            <p:cNvSpPr>
              <a:spLocks noChangeShapeType="1"/>
            </p:cNvSpPr>
            <p:nvPr/>
          </p:nvSpPr>
          <p:spPr bwMode="auto">
            <a:xfrm>
              <a:off x="3008" y="3004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Rectangle 166"/>
            <p:cNvSpPr>
              <a:spLocks noChangeArrowheads="1"/>
            </p:cNvSpPr>
            <p:nvPr/>
          </p:nvSpPr>
          <p:spPr bwMode="auto">
            <a:xfrm>
              <a:off x="2985" y="2914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181" name="Line 167"/>
            <p:cNvSpPr>
              <a:spLocks noChangeShapeType="1"/>
            </p:cNvSpPr>
            <p:nvPr/>
          </p:nvSpPr>
          <p:spPr bwMode="auto">
            <a:xfrm flipV="1">
              <a:off x="3337" y="2975"/>
              <a:ext cx="1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Line 168"/>
            <p:cNvSpPr>
              <a:spLocks noChangeShapeType="1"/>
            </p:cNvSpPr>
            <p:nvPr/>
          </p:nvSpPr>
          <p:spPr bwMode="auto">
            <a:xfrm>
              <a:off x="3313" y="2975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Line 169"/>
            <p:cNvSpPr>
              <a:spLocks noChangeShapeType="1"/>
            </p:cNvSpPr>
            <p:nvPr/>
          </p:nvSpPr>
          <p:spPr bwMode="auto">
            <a:xfrm>
              <a:off x="3337" y="2986"/>
              <a:ext cx="1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Line 170"/>
            <p:cNvSpPr>
              <a:spLocks noChangeShapeType="1"/>
            </p:cNvSpPr>
            <p:nvPr/>
          </p:nvSpPr>
          <p:spPr bwMode="auto">
            <a:xfrm>
              <a:off x="3313" y="2997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Rectangle 171"/>
            <p:cNvSpPr>
              <a:spLocks noChangeArrowheads="1"/>
            </p:cNvSpPr>
            <p:nvPr/>
          </p:nvSpPr>
          <p:spPr bwMode="auto">
            <a:xfrm>
              <a:off x="3290" y="2906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186" name="Rectangle 172"/>
            <p:cNvSpPr>
              <a:spLocks noChangeArrowheads="1"/>
            </p:cNvSpPr>
            <p:nvPr/>
          </p:nvSpPr>
          <p:spPr bwMode="auto">
            <a:xfrm>
              <a:off x="3773" y="1865"/>
              <a:ext cx="893" cy="988"/>
            </a:xfrm>
            <a:prstGeom prst="rect">
              <a:avLst/>
            </a:prstGeom>
            <a:solidFill>
              <a:srgbClr val="FFFF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Rectangle 173"/>
            <p:cNvSpPr>
              <a:spLocks noChangeArrowheads="1"/>
            </p:cNvSpPr>
            <p:nvPr/>
          </p:nvSpPr>
          <p:spPr bwMode="auto">
            <a:xfrm>
              <a:off x="4234" y="1922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1 </a:t>
              </a:r>
              <a:endParaRPr lang="en-US" sz="2400"/>
            </a:p>
          </p:txBody>
        </p:sp>
        <p:sp>
          <p:nvSpPr>
            <p:cNvPr id="188" name="Line 174"/>
            <p:cNvSpPr>
              <a:spLocks noChangeShapeType="1"/>
            </p:cNvSpPr>
            <p:nvPr/>
          </p:nvSpPr>
          <p:spPr bwMode="auto">
            <a:xfrm>
              <a:off x="3830" y="2004"/>
              <a:ext cx="3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Oval 175"/>
            <p:cNvSpPr>
              <a:spLocks noChangeArrowheads="1"/>
            </p:cNvSpPr>
            <p:nvPr/>
          </p:nvSpPr>
          <p:spPr bwMode="auto">
            <a:xfrm>
              <a:off x="3955" y="1967"/>
              <a:ext cx="74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Rectangle 176"/>
            <p:cNvSpPr>
              <a:spLocks noChangeArrowheads="1"/>
            </p:cNvSpPr>
            <p:nvPr/>
          </p:nvSpPr>
          <p:spPr bwMode="auto">
            <a:xfrm>
              <a:off x="4234" y="2099"/>
              <a:ext cx="42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2</a:t>
              </a:r>
              <a:endParaRPr lang="en-US" sz="2400"/>
            </a:p>
          </p:txBody>
        </p:sp>
        <p:sp>
          <p:nvSpPr>
            <p:cNvPr id="191" name="Rectangle 177"/>
            <p:cNvSpPr>
              <a:spLocks noChangeArrowheads="1"/>
            </p:cNvSpPr>
            <p:nvPr/>
          </p:nvSpPr>
          <p:spPr bwMode="auto">
            <a:xfrm>
              <a:off x="4570" y="2104"/>
              <a:ext cx="5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 </a:t>
              </a:r>
              <a:endParaRPr lang="en-US" sz="2400"/>
            </a:p>
          </p:txBody>
        </p:sp>
        <p:sp>
          <p:nvSpPr>
            <p:cNvPr id="192" name="Line 178"/>
            <p:cNvSpPr>
              <a:spLocks noChangeShapeType="1"/>
            </p:cNvSpPr>
            <p:nvPr/>
          </p:nvSpPr>
          <p:spPr bwMode="auto">
            <a:xfrm>
              <a:off x="3830" y="2182"/>
              <a:ext cx="3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Oval 179"/>
            <p:cNvSpPr>
              <a:spLocks noChangeArrowheads="1"/>
            </p:cNvSpPr>
            <p:nvPr/>
          </p:nvSpPr>
          <p:spPr bwMode="auto">
            <a:xfrm>
              <a:off x="3955" y="2144"/>
              <a:ext cx="74" cy="75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Rectangle 180"/>
            <p:cNvSpPr>
              <a:spLocks noChangeArrowheads="1"/>
            </p:cNvSpPr>
            <p:nvPr/>
          </p:nvSpPr>
          <p:spPr bwMode="auto">
            <a:xfrm>
              <a:off x="4234" y="2277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3 </a:t>
              </a:r>
              <a:endParaRPr lang="en-US" sz="2400"/>
            </a:p>
          </p:txBody>
        </p:sp>
        <p:sp>
          <p:nvSpPr>
            <p:cNvPr id="195" name="Line 181"/>
            <p:cNvSpPr>
              <a:spLocks noChangeShapeType="1"/>
            </p:cNvSpPr>
            <p:nvPr/>
          </p:nvSpPr>
          <p:spPr bwMode="auto">
            <a:xfrm>
              <a:off x="3830" y="2359"/>
              <a:ext cx="3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182"/>
            <p:cNvSpPr>
              <a:spLocks/>
            </p:cNvSpPr>
            <p:nvPr/>
          </p:nvSpPr>
          <p:spPr bwMode="auto">
            <a:xfrm>
              <a:off x="3947" y="2307"/>
              <a:ext cx="89" cy="78"/>
            </a:xfrm>
            <a:custGeom>
              <a:avLst/>
              <a:gdLst>
                <a:gd name="T0" fmla="*/ 0 w 180"/>
                <a:gd name="T1" fmla="*/ 0 h 155"/>
                <a:gd name="T2" fmla="*/ 0 w 180"/>
                <a:gd name="T3" fmla="*/ 1 h 155"/>
                <a:gd name="T4" fmla="*/ 0 w 180"/>
                <a:gd name="T5" fmla="*/ 1 h 155"/>
                <a:gd name="T6" fmla="*/ 0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83"/>
            <p:cNvSpPr>
              <a:spLocks noChangeArrowheads="1"/>
            </p:cNvSpPr>
            <p:nvPr/>
          </p:nvSpPr>
          <p:spPr bwMode="auto">
            <a:xfrm>
              <a:off x="4234" y="2454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4 </a:t>
              </a:r>
              <a:endParaRPr lang="en-US" sz="2400"/>
            </a:p>
          </p:txBody>
        </p:sp>
        <p:sp>
          <p:nvSpPr>
            <p:cNvPr id="198" name="Line 184"/>
            <p:cNvSpPr>
              <a:spLocks noChangeShapeType="1"/>
            </p:cNvSpPr>
            <p:nvPr/>
          </p:nvSpPr>
          <p:spPr bwMode="auto">
            <a:xfrm>
              <a:off x="3830" y="2537"/>
              <a:ext cx="323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Rectangle 185"/>
            <p:cNvSpPr>
              <a:spLocks noChangeArrowheads="1"/>
            </p:cNvSpPr>
            <p:nvPr/>
          </p:nvSpPr>
          <p:spPr bwMode="auto">
            <a:xfrm>
              <a:off x="3960" y="2506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Rectangle 186"/>
            <p:cNvSpPr>
              <a:spLocks noChangeArrowheads="1"/>
            </p:cNvSpPr>
            <p:nvPr/>
          </p:nvSpPr>
          <p:spPr bwMode="auto">
            <a:xfrm>
              <a:off x="4234" y="2631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5 </a:t>
              </a:r>
              <a:endParaRPr lang="en-US" sz="2400"/>
            </a:p>
          </p:txBody>
        </p:sp>
        <p:sp>
          <p:nvSpPr>
            <p:cNvPr id="201" name="Line 187"/>
            <p:cNvSpPr>
              <a:spLocks noChangeShapeType="1"/>
            </p:cNvSpPr>
            <p:nvPr/>
          </p:nvSpPr>
          <p:spPr bwMode="auto">
            <a:xfrm>
              <a:off x="3830" y="2714"/>
              <a:ext cx="323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Rectangle 188"/>
            <p:cNvSpPr>
              <a:spLocks noChangeArrowheads="1"/>
            </p:cNvSpPr>
            <p:nvPr/>
          </p:nvSpPr>
          <p:spPr bwMode="auto">
            <a:xfrm>
              <a:off x="3945" y="2634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203" name="Rectangle 189"/>
            <p:cNvSpPr>
              <a:spLocks noChangeArrowheads="1"/>
            </p:cNvSpPr>
            <p:nvPr/>
          </p:nvSpPr>
          <p:spPr bwMode="auto">
            <a:xfrm>
              <a:off x="1440" y="1104"/>
              <a:ext cx="159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Ammonium sulfate</a:t>
              </a:r>
              <a:endParaRPr lang="en-US" sz="2400"/>
            </a:p>
          </p:txBody>
        </p:sp>
        <p:sp>
          <p:nvSpPr>
            <p:cNvPr id="204" name="Rectangle 190"/>
            <p:cNvSpPr>
              <a:spLocks noChangeArrowheads="1"/>
            </p:cNvSpPr>
            <p:nvPr/>
          </p:nvSpPr>
          <p:spPr bwMode="auto">
            <a:xfrm>
              <a:off x="2836" y="3158"/>
              <a:ext cx="2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0.5</a:t>
              </a:r>
              <a:endParaRPr lang="en-US" sz="2400"/>
            </a:p>
          </p:txBody>
        </p:sp>
        <p:sp>
          <p:nvSpPr>
            <p:cNvPr id="205" name="Rectangle 191"/>
            <p:cNvSpPr>
              <a:spLocks noChangeArrowheads="1"/>
            </p:cNvSpPr>
            <p:nvPr/>
          </p:nvSpPr>
          <p:spPr bwMode="auto">
            <a:xfrm>
              <a:off x="1787" y="3158"/>
              <a:ext cx="3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0.05</a:t>
              </a:r>
              <a:endParaRPr lang="en-US" sz="2400"/>
            </a:p>
          </p:txBody>
        </p:sp>
        <p:sp>
          <p:nvSpPr>
            <p:cNvPr id="206" name="Rectangle 192"/>
            <p:cNvSpPr>
              <a:spLocks noChangeArrowheads="1"/>
            </p:cNvSpPr>
            <p:nvPr/>
          </p:nvSpPr>
          <p:spPr bwMode="auto">
            <a:xfrm>
              <a:off x="1433" y="3158"/>
              <a:ext cx="3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0.02</a:t>
              </a:r>
              <a:endParaRPr lang="en-US" sz="2400"/>
            </a:p>
          </p:txBody>
        </p:sp>
        <p:sp>
          <p:nvSpPr>
            <p:cNvPr id="207" name="Rectangle 193"/>
            <p:cNvSpPr>
              <a:spLocks noChangeArrowheads="1"/>
            </p:cNvSpPr>
            <p:nvPr/>
          </p:nvSpPr>
          <p:spPr bwMode="auto">
            <a:xfrm>
              <a:off x="3600" y="1632"/>
              <a:ext cx="134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Nematode guild</a:t>
              </a:r>
              <a:endParaRPr lang="en-US" sz="2400"/>
            </a:p>
          </p:txBody>
        </p:sp>
      </p:grpSp>
      <p:sp>
        <p:nvSpPr>
          <p:cNvPr id="208" name="Text Box 194"/>
          <p:cNvSpPr txBox="1">
            <a:spLocks noChangeArrowheads="1"/>
          </p:cNvSpPr>
          <p:nvPr/>
        </p:nvSpPr>
        <p:spPr bwMode="auto">
          <a:xfrm>
            <a:off x="365006" y="6500813"/>
            <a:ext cx="1646476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Tenuta</a:t>
            </a:r>
            <a:r>
              <a:rPr lang="en-US" sz="1200" dirty="0"/>
              <a:t> and Ferris, 2004</a:t>
            </a:r>
          </a:p>
        </p:txBody>
      </p:sp>
      <p:sp>
        <p:nvSpPr>
          <p:cNvPr id="209" name="Oval 208"/>
          <p:cNvSpPr/>
          <p:nvPr/>
        </p:nvSpPr>
        <p:spPr>
          <a:xfrm rot="20569917">
            <a:off x="1002328" y="2577311"/>
            <a:ext cx="7086600" cy="36766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sz="2400" dirty="0">
                <a:solidFill>
                  <a:schemeClr val="tx1"/>
                </a:solidFill>
              </a:rPr>
              <a:t>Solutions</a:t>
            </a:r>
            <a:r>
              <a:rPr lang="en-US" sz="2400" dirty="0" smtClean="0">
                <a:solidFill>
                  <a:schemeClr val="tx1"/>
                </a:solidFill>
              </a:rPr>
              <a:t>?  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	Composts</a:t>
            </a:r>
          </a:p>
          <a:p>
            <a:r>
              <a:rPr lang="en-US" sz="2400" dirty="0">
                <a:solidFill>
                  <a:schemeClr val="tx1"/>
                </a:solidFill>
              </a:rPr>
              <a:t>	Organic Amendments</a:t>
            </a:r>
          </a:p>
          <a:p>
            <a:r>
              <a:rPr lang="en-US" sz="2400" dirty="0">
                <a:solidFill>
                  <a:schemeClr val="tx1"/>
                </a:solidFill>
              </a:rPr>
              <a:t>	Manures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err="1">
                <a:solidFill>
                  <a:schemeClr val="tx1"/>
                </a:solidFill>
              </a:rPr>
              <a:t>Fertigation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	(slower release – as needed)       </a:t>
            </a:r>
          </a:p>
        </p:txBody>
      </p:sp>
      <p:sp>
        <p:nvSpPr>
          <p:cNvPr id="210" name="Rectangle 2"/>
          <p:cNvSpPr>
            <a:spLocks noChangeArrowheads="1"/>
          </p:cNvSpPr>
          <p:nvPr/>
        </p:nvSpPr>
        <p:spPr bwMode="auto">
          <a:xfrm>
            <a:off x="5578151" y="1490569"/>
            <a:ext cx="30321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Nematode Sensitivity to Mineral Fertilizer</a:t>
            </a:r>
          </a:p>
        </p:txBody>
      </p:sp>
    </p:spTree>
    <p:extLst>
      <p:ext uri="{BB962C8B-B14F-4D97-AF65-F5344CB8AC3E}">
        <p14:creationId xmlns:p14="http://schemas.microsoft.com/office/powerpoint/2010/main" val="16352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419100" y="347134"/>
            <a:ext cx="8229600" cy="1143000"/>
          </a:xfrm>
        </p:spPr>
        <p:txBody>
          <a:bodyPr/>
          <a:lstStyle/>
          <a:p>
            <a:r>
              <a:rPr lang="en-US" sz="2400" dirty="0" smtClean="0"/>
              <a:t>Redesigning the System:</a:t>
            </a:r>
            <a:br>
              <a:rPr lang="en-US" sz="2400" dirty="0" smtClean="0"/>
            </a:br>
            <a:r>
              <a:rPr lang="en-US" sz="1800" dirty="0" smtClean="0"/>
              <a:t>Banana Production – Central America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95400" y="2706687"/>
            <a:ext cx="6400800" cy="3298826"/>
            <a:chOff x="1295400" y="2706687"/>
            <a:chExt cx="6400800" cy="3298826"/>
          </a:xfrm>
        </p:grpSpPr>
        <p:sp>
          <p:nvSpPr>
            <p:cNvPr id="16389" name="Text Box 3"/>
            <p:cNvSpPr txBox="1">
              <a:spLocks noChangeArrowheads="1"/>
            </p:cNvSpPr>
            <p:nvPr/>
          </p:nvSpPr>
          <p:spPr bwMode="auto">
            <a:xfrm>
              <a:off x="5829300" y="5029201"/>
              <a:ext cx="1695450" cy="36671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Organic Matter</a:t>
              </a:r>
            </a:p>
          </p:txBody>
        </p:sp>
        <p:sp>
          <p:nvSpPr>
            <p:cNvPr id="16390" name="Text Box 4"/>
            <p:cNvSpPr txBox="1">
              <a:spLocks noChangeArrowheads="1"/>
            </p:cNvSpPr>
            <p:nvPr/>
          </p:nvSpPr>
          <p:spPr bwMode="auto">
            <a:xfrm>
              <a:off x="5657850" y="3849688"/>
              <a:ext cx="2038350" cy="366712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Microbial Biomass</a:t>
              </a:r>
            </a:p>
          </p:txBody>
        </p:sp>
        <p:sp>
          <p:nvSpPr>
            <p:cNvPr id="16391" name="Text Box 5"/>
            <p:cNvSpPr txBox="1">
              <a:spLocks noChangeArrowheads="1"/>
            </p:cNvSpPr>
            <p:nvPr/>
          </p:nvSpPr>
          <p:spPr bwMode="auto">
            <a:xfrm>
              <a:off x="5759450" y="2706687"/>
              <a:ext cx="1835150" cy="36671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Amplifiable Prey</a:t>
              </a:r>
            </a:p>
          </p:txBody>
        </p:sp>
        <p:sp>
          <p:nvSpPr>
            <p:cNvPr id="16393" name="Line 15"/>
            <p:cNvSpPr>
              <a:spLocks noChangeShapeType="1"/>
            </p:cNvSpPr>
            <p:nvPr/>
          </p:nvSpPr>
          <p:spPr bwMode="auto">
            <a:xfrm flipV="1">
              <a:off x="6629400" y="4230688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Text Box 17"/>
            <p:cNvSpPr txBox="1">
              <a:spLocks noChangeArrowheads="1"/>
            </p:cNvSpPr>
            <p:nvPr/>
          </p:nvSpPr>
          <p:spPr bwMode="auto">
            <a:xfrm>
              <a:off x="1295400" y="3011487"/>
              <a:ext cx="1447800" cy="36671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/>
                <a:t>Target Prey</a:t>
              </a:r>
            </a:p>
          </p:txBody>
        </p:sp>
        <p:sp>
          <p:nvSpPr>
            <p:cNvPr id="16395" name="Line 18"/>
            <p:cNvSpPr>
              <a:spLocks noChangeShapeType="1"/>
            </p:cNvSpPr>
            <p:nvPr/>
          </p:nvSpPr>
          <p:spPr bwMode="auto">
            <a:xfrm flipV="1">
              <a:off x="6629400" y="3087687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1" name="Text Box 26"/>
            <p:cNvSpPr txBox="1">
              <a:spLocks noChangeArrowheads="1"/>
            </p:cNvSpPr>
            <p:nvPr/>
          </p:nvSpPr>
          <p:spPr bwMode="auto">
            <a:xfrm>
              <a:off x="4191000" y="5638801"/>
              <a:ext cx="1365250" cy="36671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Plant Roots</a:t>
              </a:r>
            </a:p>
          </p:txBody>
        </p:sp>
        <p:sp>
          <p:nvSpPr>
            <p:cNvPr id="16402" name="Line 87"/>
            <p:cNvSpPr>
              <a:spLocks noChangeShapeType="1"/>
            </p:cNvSpPr>
            <p:nvPr/>
          </p:nvSpPr>
          <p:spPr bwMode="auto">
            <a:xfrm flipH="1" flipV="1">
              <a:off x="1676400" y="5822157"/>
              <a:ext cx="2514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5" name="Straight Arrow Connector 24"/>
            <p:cNvCxnSpPr>
              <a:stCxn id="16402" idx="1"/>
            </p:cNvCxnSpPr>
            <p:nvPr/>
          </p:nvCxnSpPr>
          <p:spPr bwMode="auto">
            <a:xfrm rot="5400000" flipH="1" flipV="1">
              <a:off x="480219" y="4625181"/>
              <a:ext cx="239395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4" name="Text Box 28"/>
            <p:cNvSpPr txBox="1">
              <a:spLocks noChangeArrowheads="1"/>
            </p:cNvSpPr>
            <p:nvPr/>
          </p:nvSpPr>
          <p:spPr bwMode="auto">
            <a:xfrm>
              <a:off x="1358900" y="5486401"/>
              <a:ext cx="3175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V="1">
              <a:off x="5181600" y="5410200"/>
              <a:ext cx="12954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6" name="Text Box 21"/>
            <p:cNvSpPr txBox="1">
              <a:spLocks noChangeArrowheads="1"/>
            </p:cNvSpPr>
            <p:nvPr/>
          </p:nvSpPr>
          <p:spPr bwMode="auto">
            <a:xfrm>
              <a:off x="5715000" y="5500688"/>
              <a:ext cx="317500" cy="36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16407" name="AutoShape 90"/>
            <p:cNvSpPr>
              <a:spLocks noChangeArrowheads="1"/>
            </p:cNvSpPr>
            <p:nvPr/>
          </p:nvSpPr>
          <p:spPr bwMode="auto">
            <a:xfrm rot="16200000">
              <a:off x="1571078" y="5181601"/>
              <a:ext cx="228600" cy="228600"/>
            </a:xfrm>
            <a:prstGeom prst="flowChartCollat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8" name="Text Box 21"/>
            <p:cNvSpPr txBox="1">
              <a:spLocks noChangeArrowheads="1"/>
            </p:cNvSpPr>
            <p:nvPr/>
          </p:nvSpPr>
          <p:spPr bwMode="auto">
            <a:xfrm>
              <a:off x="6616700" y="4510088"/>
              <a:ext cx="317500" cy="36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sp>
          <p:nvSpPr>
            <p:cNvPr id="16409" name="Text Box 21"/>
            <p:cNvSpPr txBox="1">
              <a:spLocks noChangeArrowheads="1"/>
            </p:cNvSpPr>
            <p:nvPr/>
          </p:nvSpPr>
          <p:spPr bwMode="auto">
            <a:xfrm>
              <a:off x="6629400" y="3352800"/>
              <a:ext cx="317500" cy="36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+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838200" y="1524000"/>
            <a:ext cx="7391400" cy="472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820862" y="4419600"/>
            <a:ext cx="3714480" cy="979487"/>
            <a:chOff x="1820862" y="4419600"/>
            <a:chExt cx="3714480" cy="979487"/>
          </a:xfrm>
        </p:grpSpPr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1820862" y="5029200"/>
              <a:ext cx="3127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y</a:t>
              </a:r>
            </a:p>
          </p:txBody>
        </p:sp>
        <p:sp>
          <p:nvSpPr>
            <p:cNvPr id="40" name="TextBox 39"/>
            <p:cNvSpPr txBox="1">
              <a:spLocks noChangeArrowheads="1"/>
            </p:cNvSpPr>
            <p:nvPr/>
          </p:nvSpPr>
          <p:spPr bwMode="auto">
            <a:xfrm>
              <a:off x="2693987" y="4419600"/>
              <a:ext cx="284135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Goal: </a:t>
              </a:r>
              <a:r>
                <a:rPr lang="en-US" b="1" dirty="0" err="1" smtClean="0"/>
                <a:t>x.Pred</a:t>
              </a:r>
              <a:r>
                <a:rPr lang="en-US" b="1" dirty="0" smtClean="0"/>
                <a:t> </a:t>
              </a:r>
              <a:r>
                <a:rPr lang="en-US" b="1" dirty="0"/>
                <a:t>&gt; </a:t>
              </a:r>
              <a:r>
                <a:rPr lang="en-US" b="1" dirty="0" err="1" smtClean="0"/>
                <a:t>y.TgtPrey</a:t>
              </a:r>
              <a:endParaRPr lang="en-US" b="1" dirty="0"/>
            </a:p>
          </p:txBody>
        </p:sp>
      </p:grpSp>
      <p:grpSp>
        <p:nvGrpSpPr>
          <p:cNvPr id="4" name="Group 49"/>
          <p:cNvGrpSpPr/>
          <p:nvPr/>
        </p:nvGrpSpPr>
        <p:grpSpPr>
          <a:xfrm>
            <a:off x="5919406" y="5395914"/>
            <a:ext cx="2538794" cy="1233486"/>
            <a:chOff x="5919406" y="5395914"/>
            <a:chExt cx="2538794" cy="1233486"/>
          </a:xfrm>
        </p:grpSpPr>
        <p:sp>
          <p:nvSpPr>
            <p:cNvPr id="41" name="Text Box 26"/>
            <p:cNvSpPr txBox="1">
              <a:spLocks noChangeArrowheads="1"/>
            </p:cNvSpPr>
            <p:nvPr/>
          </p:nvSpPr>
          <p:spPr bwMode="auto">
            <a:xfrm>
              <a:off x="5919406" y="5864781"/>
              <a:ext cx="697627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Litter</a:t>
              </a:r>
              <a:endParaRPr lang="en-US" dirty="0"/>
            </a:p>
          </p:txBody>
        </p:sp>
        <p:sp>
          <p:nvSpPr>
            <p:cNvPr id="42" name="Text Box 26"/>
            <p:cNvSpPr txBox="1">
              <a:spLocks noChangeArrowheads="1"/>
            </p:cNvSpPr>
            <p:nvPr/>
          </p:nvSpPr>
          <p:spPr bwMode="auto">
            <a:xfrm>
              <a:off x="6516643" y="6260068"/>
              <a:ext cx="1941557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External Sources</a:t>
              </a:r>
              <a:endParaRPr lang="en-US" dirty="0"/>
            </a:p>
          </p:txBody>
        </p:sp>
        <p:cxnSp>
          <p:nvCxnSpPr>
            <p:cNvPr id="43" name="Straight Arrow Connector 42"/>
            <p:cNvCxnSpPr>
              <a:stCxn id="41" idx="0"/>
              <a:endCxn id="16389" idx="2"/>
            </p:cNvCxnSpPr>
            <p:nvPr/>
          </p:nvCxnSpPr>
          <p:spPr>
            <a:xfrm rot="5400000" flipH="1" flipV="1">
              <a:off x="6238188" y="5425945"/>
              <a:ext cx="468868" cy="4088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 Box 21"/>
            <p:cNvSpPr txBox="1">
              <a:spLocks noChangeArrowheads="1"/>
            </p:cNvSpPr>
            <p:nvPr/>
          </p:nvSpPr>
          <p:spPr bwMode="auto">
            <a:xfrm>
              <a:off x="6480943" y="5483781"/>
              <a:ext cx="317500" cy="366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16200000" flipV="1">
              <a:off x="6677131" y="5514869"/>
              <a:ext cx="835582" cy="6262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 Box 21"/>
            <p:cNvSpPr txBox="1">
              <a:spLocks noChangeArrowheads="1"/>
            </p:cNvSpPr>
            <p:nvPr/>
          </p:nvSpPr>
          <p:spPr bwMode="auto">
            <a:xfrm>
              <a:off x="7242943" y="5879069"/>
              <a:ext cx="317500" cy="366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209800" y="1676400"/>
            <a:ext cx="3733800" cy="3316288"/>
            <a:chOff x="2209800" y="1676400"/>
            <a:chExt cx="3733800" cy="3316288"/>
          </a:xfrm>
        </p:grpSpPr>
        <p:sp>
          <p:nvSpPr>
            <p:cNvPr id="59" name="Text Box 6"/>
            <p:cNvSpPr txBox="1">
              <a:spLocks noChangeArrowheads="1"/>
            </p:cNvSpPr>
            <p:nvPr/>
          </p:nvSpPr>
          <p:spPr bwMode="auto">
            <a:xfrm>
              <a:off x="3133725" y="1676400"/>
              <a:ext cx="2292350" cy="366712"/>
            </a:xfrm>
            <a:prstGeom prst="rect">
              <a:avLst/>
            </a:prstGeom>
            <a:solidFill>
              <a:srgbClr val="8F6021">
                <a:alpha val="53725"/>
              </a:srgbClr>
            </a:solidFill>
            <a:ln w="12700">
              <a:solidFill>
                <a:srgbClr val="007434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Predator Nematodes</a:t>
              </a:r>
            </a:p>
          </p:txBody>
        </p:sp>
        <p:sp>
          <p:nvSpPr>
            <p:cNvPr id="60" name="Line 20"/>
            <p:cNvSpPr>
              <a:spLocks noChangeShapeType="1"/>
            </p:cNvSpPr>
            <p:nvPr/>
          </p:nvSpPr>
          <p:spPr bwMode="auto">
            <a:xfrm flipH="1" flipV="1">
              <a:off x="5029200" y="2097087"/>
              <a:ext cx="9144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22"/>
            <p:cNvSpPr>
              <a:spLocks noChangeShapeType="1"/>
            </p:cNvSpPr>
            <p:nvPr/>
          </p:nvSpPr>
          <p:spPr bwMode="auto">
            <a:xfrm flipH="1">
              <a:off x="2209800" y="2097087"/>
              <a:ext cx="1219200" cy="8747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 Box 23"/>
            <p:cNvSpPr txBox="1">
              <a:spLocks noChangeArrowheads="1"/>
            </p:cNvSpPr>
            <p:nvPr/>
          </p:nvSpPr>
          <p:spPr bwMode="auto">
            <a:xfrm>
              <a:off x="2711450" y="2149475"/>
              <a:ext cx="260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-</a:t>
              </a:r>
            </a:p>
          </p:txBody>
        </p:sp>
        <p:sp>
          <p:nvSpPr>
            <p:cNvPr id="63" name="AutoShape 28"/>
            <p:cNvSpPr>
              <a:spLocks noChangeArrowheads="1"/>
            </p:cNvSpPr>
            <p:nvPr/>
          </p:nvSpPr>
          <p:spPr bwMode="auto">
            <a:xfrm rot="1701298">
              <a:off x="5562600" y="2401887"/>
              <a:ext cx="228600" cy="228600"/>
            </a:xfrm>
            <a:prstGeom prst="flowChartCollat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4" name="AutoShape 29"/>
            <p:cNvSpPr>
              <a:spLocks noChangeArrowheads="1"/>
            </p:cNvSpPr>
            <p:nvPr/>
          </p:nvSpPr>
          <p:spPr bwMode="auto">
            <a:xfrm rot="19155161">
              <a:off x="2667000" y="2478087"/>
              <a:ext cx="228600" cy="228600"/>
            </a:xfrm>
            <a:prstGeom prst="flowChartCollat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Text Box 21"/>
            <p:cNvSpPr txBox="1">
              <a:spLocks noChangeArrowheads="1"/>
            </p:cNvSpPr>
            <p:nvPr/>
          </p:nvSpPr>
          <p:spPr bwMode="auto">
            <a:xfrm>
              <a:off x="5410200" y="2147887"/>
              <a:ext cx="317500" cy="36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sp>
          <p:nvSpPr>
            <p:cNvPr id="66" name="Text Box 6"/>
            <p:cNvSpPr txBox="1">
              <a:spLocks noChangeArrowheads="1"/>
            </p:cNvSpPr>
            <p:nvPr/>
          </p:nvSpPr>
          <p:spPr bwMode="auto">
            <a:xfrm>
              <a:off x="3389313" y="3621547"/>
              <a:ext cx="1529521" cy="369332"/>
            </a:xfrm>
            <a:prstGeom prst="rect">
              <a:avLst/>
            </a:prstGeom>
            <a:solidFill>
              <a:srgbClr val="8F6021">
                <a:alpha val="53725"/>
              </a:srgbClr>
            </a:solidFill>
            <a:ln w="12700">
              <a:solidFill>
                <a:srgbClr val="007434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Parasitic Fungi</a:t>
              </a:r>
              <a:endParaRPr lang="en-US" dirty="0"/>
            </a:p>
          </p:txBody>
        </p:sp>
        <p:sp>
          <p:nvSpPr>
            <p:cNvPr id="67" name="Line 20"/>
            <p:cNvSpPr>
              <a:spLocks noChangeShapeType="1"/>
            </p:cNvSpPr>
            <p:nvPr/>
          </p:nvSpPr>
          <p:spPr bwMode="auto">
            <a:xfrm flipH="1" flipV="1">
              <a:off x="4888292" y="4042234"/>
              <a:ext cx="1031114" cy="9504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20"/>
            <p:cNvSpPr>
              <a:spLocks noChangeShapeType="1"/>
            </p:cNvSpPr>
            <p:nvPr/>
          </p:nvSpPr>
          <p:spPr bwMode="auto">
            <a:xfrm flipH="1">
              <a:off x="4918832" y="3073400"/>
              <a:ext cx="910467" cy="6052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22"/>
            <p:cNvSpPr>
              <a:spLocks noChangeShapeType="1"/>
            </p:cNvSpPr>
            <p:nvPr/>
          </p:nvSpPr>
          <p:spPr bwMode="auto">
            <a:xfrm flipH="1" flipV="1">
              <a:off x="2772200" y="3329487"/>
              <a:ext cx="616354" cy="2912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AutoShape 29"/>
            <p:cNvSpPr>
              <a:spLocks noChangeArrowheads="1"/>
            </p:cNvSpPr>
            <p:nvPr/>
          </p:nvSpPr>
          <p:spPr bwMode="auto">
            <a:xfrm rot="1380000">
              <a:off x="3003492" y="3374828"/>
              <a:ext cx="232600" cy="227279"/>
            </a:xfrm>
            <a:prstGeom prst="flowChartCollat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AutoShape 28"/>
            <p:cNvSpPr>
              <a:spLocks noChangeArrowheads="1"/>
            </p:cNvSpPr>
            <p:nvPr/>
          </p:nvSpPr>
          <p:spPr bwMode="auto">
            <a:xfrm rot="8700000">
              <a:off x="5411538" y="3159828"/>
              <a:ext cx="228600" cy="228600"/>
            </a:xfrm>
            <a:prstGeom prst="flowChartCollat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2" name="Text Box 21"/>
            <p:cNvSpPr txBox="1">
              <a:spLocks noChangeArrowheads="1"/>
            </p:cNvSpPr>
            <p:nvPr/>
          </p:nvSpPr>
          <p:spPr bwMode="auto">
            <a:xfrm>
              <a:off x="5172771" y="2985126"/>
              <a:ext cx="317500" cy="36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sp>
          <p:nvSpPr>
            <p:cNvPr id="74" name="Text Box 23"/>
            <p:cNvSpPr txBox="1">
              <a:spLocks noChangeArrowheads="1"/>
            </p:cNvSpPr>
            <p:nvPr/>
          </p:nvSpPr>
          <p:spPr bwMode="auto">
            <a:xfrm>
              <a:off x="3039269" y="3100282"/>
              <a:ext cx="260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-</a:t>
              </a:r>
            </a:p>
          </p:txBody>
        </p:sp>
        <p:sp>
          <p:nvSpPr>
            <p:cNvPr id="75" name="Text Box 21"/>
            <p:cNvSpPr txBox="1">
              <a:spLocks noChangeArrowheads="1"/>
            </p:cNvSpPr>
            <p:nvPr/>
          </p:nvSpPr>
          <p:spPr bwMode="auto">
            <a:xfrm>
              <a:off x="5344607" y="4267200"/>
              <a:ext cx="317500" cy="36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sp>
          <p:nvSpPr>
            <p:cNvPr id="76" name="TextBox 75"/>
            <p:cNvSpPr txBox="1">
              <a:spLocks noChangeArrowheads="1"/>
            </p:cNvSpPr>
            <p:nvPr/>
          </p:nvSpPr>
          <p:spPr bwMode="auto">
            <a:xfrm>
              <a:off x="3177222" y="3112452"/>
              <a:ext cx="3127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x</a:t>
              </a:r>
            </a:p>
          </p:txBody>
        </p:sp>
        <p:sp>
          <p:nvSpPr>
            <p:cNvPr id="77" name="AutoShape 28"/>
            <p:cNvSpPr>
              <a:spLocks noChangeArrowheads="1"/>
            </p:cNvSpPr>
            <p:nvPr/>
          </p:nvSpPr>
          <p:spPr bwMode="auto">
            <a:xfrm rot="12900000">
              <a:off x="5453885" y="4541203"/>
              <a:ext cx="228600" cy="228600"/>
            </a:xfrm>
            <a:prstGeom prst="flowChartCollat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>
              <a:spLocks noChangeArrowheads="1"/>
            </p:cNvSpPr>
            <p:nvPr/>
          </p:nvSpPr>
          <p:spPr bwMode="auto">
            <a:xfrm>
              <a:off x="2922587" y="2514600"/>
              <a:ext cx="3127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x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1427" y="76754"/>
            <a:ext cx="416434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3.  Provide resources that build the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74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594225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267200" y="3581400"/>
          <a:ext cx="4572000" cy="275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5562600" y="685800"/>
            <a:ext cx="324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Banana Plantations - Panama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553200"/>
            <a:ext cx="1303690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Ferris et al., 2012</a:t>
            </a:r>
            <a:endParaRPr lang="en-US" sz="1200" dirty="0"/>
          </a:p>
        </p:txBody>
      </p:sp>
      <p:pic>
        <p:nvPicPr>
          <p:cNvPr id="7" name="Picture 1" descr="DSC09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0" y="3429000"/>
            <a:ext cx="40783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3057525"/>
            <a:ext cx="6190797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smtClean="0"/>
              <a:t>Co-location of Amplifiable Prey, Predators and </a:t>
            </a:r>
            <a:r>
              <a:rPr lang="en-US" altLang="en-US" dirty="0"/>
              <a:t>Target Prey</a:t>
            </a:r>
          </a:p>
        </p:txBody>
      </p:sp>
    </p:spTree>
    <p:extLst>
      <p:ext uri="{BB962C8B-B14F-4D97-AF65-F5344CB8AC3E}">
        <p14:creationId xmlns:p14="http://schemas.microsoft.com/office/powerpoint/2010/main" val="284104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066800"/>
            <a:ext cx="7882992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Soil nematodes….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Abundant and diverse (species and trophic categories)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Generally elongate, cylindrical worms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Length range of 0.3-1.5 mm (0.05-5.5µg); some 2-10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Aquatic organisms living in water films surrounding soil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Move through soil pore spaces, do not burrow through soil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Body surrounded by a protective cuticle that is variously striated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respiratory or circulatory systems, gas exchange by diffusion across cuticle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Reproduce sexually or by parthenogenesis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Feeding through a tubular or toothed mouth or a </a:t>
            </a:r>
            <a:r>
              <a:rPr lang="en-US" dirty="0" err="1" smtClean="0"/>
              <a:t>protrusible</a:t>
            </a:r>
            <a:r>
              <a:rPr lang="en-US" dirty="0" smtClean="0"/>
              <a:t> stylet</a:t>
            </a:r>
          </a:p>
          <a:p>
            <a:r>
              <a:rPr lang="en-GB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2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5853327"/>
            <a:ext cx="175080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Data from Jackson </a:t>
            </a:r>
            <a:r>
              <a:rPr lang="en-US" sz="1000" i="1" dirty="0" smtClean="0"/>
              <a:t>et al.</a:t>
            </a:r>
            <a:r>
              <a:rPr lang="en-US" sz="1000" dirty="0" smtClean="0"/>
              <a:t>, 2019</a:t>
            </a:r>
            <a:endParaRPr lang="en-US" sz="1000" dirty="0"/>
          </a:p>
        </p:txBody>
      </p:sp>
      <p:pic>
        <p:nvPicPr>
          <p:cNvPr id="13" name="Picture 4" descr="http://agriculture.faculty.ucdavis.edu/wp-content/uploads/sites/292/2015/11/Louise-Jacks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7636" r="7611"/>
          <a:stretch/>
        </p:blipFill>
        <p:spPr bwMode="auto">
          <a:xfrm>
            <a:off x="359782" y="4476797"/>
            <a:ext cx="158256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15312" y="533400"/>
            <a:ext cx="416434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3.  Provide resources that build the system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314370"/>
            <a:ext cx="3943823" cy="274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092" y="3868003"/>
            <a:ext cx="3936226" cy="2743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74361" y="2971800"/>
            <a:ext cx="384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PoxC</a:t>
            </a:r>
            <a:r>
              <a:rPr lang="en-US" sz="1400" dirty="0" smtClean="0"/>
              <a:t> = permanganate-</a:t>
            </a:r>
            <a:r>
              <a:rPr lang="en-US" sz="1400" dirty="0" err="1" smtClean="0"/>
              <a:t>oxidizable</a:t>
            </a:r>
            <a:r>
              <a:rPr lang="en-US" sz="1400" dirty="0" smtClean="0"/>
              <a:t> carbon = active C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23318" y="157710"/>
            <a:ext cx="3466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Redesigning the system to improve soil health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06212" y="6099548"/>
            <a:ext cx="3781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Vegetable Crop Farming Systems: France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3598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51145" y="4278868"/>
            <a:ext cx="3046924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Testing the diversity-weighted </a:t>
            </a:r>
          </a:p>
          <a:p>
            <a:r>
              <a:rPr lang="en-US" dirty="0" smtClean="0"/>
              <a:t>abundance hypothesis……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800"/>
            <a:ext cx="3947160" cy="2750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618" y="6375559"/>
            <a:ext cx="175080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Data from Jackson </a:t>
            </a:r>
            <a:r>
              <a:rPr lang="en-US" sz="1000" i="1" dirty="0" smtClean="0"/>
              <a:t>et al.</a:t>
            </a:r>
            <a:r>
              <a:rPr lang="en-US" sz="1000" dirty="0" smtClean="0"/>
              <a:t>, 2019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877" y="2452241"/>
            <a:ext cx="3954780" cy="2750820"/>
          </a:xfrm>
          <a:prstGeom prst="rect">
            <a:avLst/>
          </a:prstGeom>
        </p:spPr>
      </p:pic>
      <p:pic>
        <p:nvPicPr>
          <p:cNvPr id="13" name="Picture 4" descr="http://agriculture.faculty.ucdavis.edu/wp-content/uploads/sites/292/2015/11/Louise-Jacks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7636" r="7611"/>
          <a:stretch/>
        </p:blipFill>
        <p:spPr bwMode="auto">
          <a:xfrm>
            <a:off x="286400" y="4999029"/>
            <a:ext cx="158256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12071" y="3657600"/>
            <a:ext cx="7126980" cy="3028236"/>
            <a:chOff x="412070" y="3876024"/>
            <a:chExt cx="7170938" cy="2786069"/>
          </a:xfrm>
        </p:grpSpPr>
        <p:sp>
          <p:nvSpPr>
            <p:cNvPr id="9" name="Curved Down Arrow 8"/>
            <p:cNvSpPr/>
            <p:nvPr/>
          </p:nvSpPr>
          <p:spPr>
            <a:xfrm rot="616658" flipV="1">
              <a:off x="4114591" y="5041377"/>
              <a:ext cx="3468417" cy="1620716"/>
            </a:xfrm>
            <a:prstGeom prst="curved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12070" y="3876024"/>
              <a:ext cx="4442354" cy="1359187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r>
                <a:rPr lang="en-US" dirty="0" smtClean="0"/>
                <a:t>Redesigning the system:</a:t>
              </a:r>
            </a:p>
            <a:p>
              <a:r>
                <a:rPr lang="en-US" dirty="0" smtClean="0"/>
                <a:t>Engineering form to provide function – amplifiable prey</a:t>
              </a:r>
            </a:p>
            <a:p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615312" y="551692"/>
            <a:ext cx="416434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  Provide resources that build the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54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dennisBryantFOD4"/>
          <p:cNvPicPr>
            <a:picLocks noChangeAspect="1" noChangeArrowheads="1"/>
          </p:cNvPicPr>
          <p:nvPr/>
        </p:nvPicPr>
        <p:blipFill rotWithShape="1">
          <a:blip r:embed="rId3" cstate="print"/>
          <a:srcRect l="4244"/>
          <a:stretch/>
        </p:blipFill>
        <p:spPr bwMode="auto">
          <a:xfrm>
            <a:off x="3305175" y="0"/>
            <a:ext cx="5838825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No-till MitchellTrilla07´-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0"/>
            <a:ext cx="6097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0" y="152400"/>
            <a:ext cx="21956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Redesigning the System</a:t>
            </a:r>
          </a:p>
          <a:p>
            <a:endParaRPr lang="en-US" sz="1600" b="1" dirty="0"/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6246813" y="6292850"/>
            <a:ext cx="2805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No-till soybeans, </a:t>
            </a:r>
            <a:r>
              <a:rPr lang="en-US" sz="1400"/>
              <a:t>Brazil, 2006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1190349" y="976502"/>
            <a:ext cx="1833563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 i="1"/>
              <a:t>Soil fertility</a:t>
            </a:r>
          </a:p>
          <a:p>
            <a:pPr>
              <a:buFontTx/>
              <a:buChar char="•"/>
            </a:pPr>
            <a:r>
              <a:rPr lang="en-US" sz="1600" i="1"/>
              <a:t>Organic matter</a:t>
            </a:r>
          </a:p>
          <a:p>
            <a:pPr>
              <a:buFontTx/>
              <a:buChar char="•"/>
            </a:pPr>
            <a:r>
              <a:rPr lang="en-US" sz="1600" i="1"/>
              <a:t>Food web activity</a:t>
            </a:r>
          </a:p>
          <a:p>
            <a:pPr>
              <a:buFontTx/>
              <a:buChar char="•"/>
            </a:pPr>
            <a:r>
              <a:rPr lang="en-US" sz="1600" i="1"/>
              <a:t>Soil structure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6218238" y="5000625"/>
            <a:ext cx="2173287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 i="1"/>
              <a:t>Fossil fuel reduction</a:t>
            </a:r>
            <a:r>
              <a:rPr lang="en-US" sz="1600"/>
              <a:t> </a:t>
            </a:r>
          </a:p>
          <a:p>
            <a:pPr>
              <a:buFontTx/>
              <a:buChar char="•"/>
            </a:pPr>
            <a:r>
              <a:rPr lang="en-US" sz="1600" i="1"/>
              <a:t>Habitat conservation</a:t>
            </a:r>
            <a:r>
              <a:rPr lang="en-US" sz="1600"/>
              <a:t> </a:t>
            </a:r>
          </a:p>
          <a:p>
            <a:pPr>
              <a:buFontTx/>
              <a:buChar char="•"/>
            </a:pPr>
            <a:r>
              <a:rPr lang="en-US" sz="1600" i="1"/>
              <a:t>Food web activity</a:t>
            </a:r>
          </a:p>
          <a:p>
            <a:pPr>
              <a:buFontTx/>
              <a:buChar char="•"/>
            </a:pPr>
            <a:r>
              <a:rPr lang="en-US" sz="1600" i="1"/>
              <a:t>Soil structure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5791165" y="608436"/>
            <a:ext cx="3027432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Soil </a:t>
            </a:r>
            <a:r>
              <a:rPr lang="en-US" dirty="0"/>
              <a:t>Food </a:t>
            </a:r>
            <a:r>
              <a:rPr lang="en-US" dirty="0" smtClean="0"/>
              <a:t>Web Stewardship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145765"/>
            <a:ext cx="382675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4.  Engineering functional </a:t>
            </a:r>
            <a:r>
              <a:rPr lang="en-US" dirty="0" err="1" smtClean="0"/>
              <a:t>connectance</a:t>
            </a:r>
            <a:endParaRPr lang="en-US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407292" y="3943669"/>
            <a:ext cx="2761590" cy="553998"/>
          </a:xfrm>
          <a:prstGeom prst="rect">
            <a:avLst/>
          </a:prstGeom>
          <a:solidFill>
            <a:schemeClr val="accent1">
              <a:alpha val="52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Winter cover </a:t>
            </a:r>
            <a:r>
              <a:rPr lang="en-US" sz="1600" b="1" dirty="0">
                <a:solidFill>
                  <a:srgbClr val="FFFF00"/>
                </a:solidFill>
              </a:rPr>
              <a:t>crop – </a:t>
            </a:r>
            <a:r>
              <a:rPr lang="en-US" sz="1600" b="1" i="1" dirty="0" err="1" smtClean="0">
                <a:solidFill>
                  <a:srgbClr val="FFFF00"/>
                </a:solidFill>
              </a:rPr>
              <a:t>Vicia</a:t>
            </a:r>
            <a:r>
              <a:rPr lang="en-US" sz="1600" b="1" i="1" dirty="0" smtClean="0">
                <a:solidFill>
                  <a:srgbClr val="FFFF00"/>
                </a:solidFill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</a:rPr>
              <a:t>faba</a:t>
            </a:r>
            <a:endParaRPr lang="en-US" sz="1600" b="1" i="1" dirty="0" smtClean="0">
              <a:solidFill>
                <a:srgbClr val="FFFF00"/>
              </a:solidFill>
            </a:endParaRPr>
          </a:p>
          <a:p>
            <a:r>
              <a:rPr lang="en-US" sz="1400" b="1" dirty="0" smtClean="0">
                <a:solidFill>
                  <a:srgbClr val="FFFF00"/>
                </a:solidFill>
              </a:rPr>
              <a:t>Russell Ranch - California, 2006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048794" y="1652733"/>
            <a:ext cx="23149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0800000">
            <a:off x="6108989" y="4876800"/>
            <a:ext cx="29830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13402" r="39177" b="343"/>
          <a:stretch/>
        </p:blipFill>
        <p:spPr bwMode="auto">
          <a:xfrm>
            <a:off x="117344" y="77700"/>
            <a:ext cx="3383280" cy="31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66901" y="3200400"/>
            <a:ext cx="2529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 diversity of cover crops….</a:t>
            </a:r>
            <a:endParaRPr lang="en-US" sz="1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" y="3276600"/>
            <a:ext cx="3394924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195085" y="3666074"/>
            <a:ext cx="4034515" cy="2286000"/>
            <a:chOff x="1752600" y="1219200"/>
            <a:chExt cx="5648325" cy="3200400"/>
          </a:xfrm>
        </p:grpSpPr>
        <p:pic>
          <p:nvPicPr>
            <p:cNvPr id="9" name="Picture 2" descr="http://ttpermatuin.files.wordpress.com/2012/06/prairie-root-systems_large.jpg?w=593&amp;h=36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47"/>
            <a:stretch/>
          </p:blipFill>
          <p:spPr bwMode="auto">
            <a:xfrm>
              <a:off x="1752600" y="1219200"/>
              <a:ext cx="5648325" cy="311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209789" y="3733800"/>
              <a:ext cx="3419611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57600" y="181412"/>
            <a:ext cx="5310190" cy="2970044"/>
          </a:xfrm>
          <a:prstGeom prst="rect">
            <a:avLst/>
          </a:prstGeom>
          <a:solidFill>
            <a:srgbClr val="FFE38B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Redesigning the System</a:t>
            </a:r>
          </a:p>
          <a:p>
            <a:endParaRPr lang="en-US" sz="2000" b="1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b="1" dirty="0" smtClean="0"/>
              <a:t>Keep living roots in the soil </a:t>
            </a:r>
            <a:r>
              <a:rPr lang="en-US" sz="1400" dirty="0" smtClean="0"/>
              <a:t>throughout the year to feed the soil 	food web; </a:t>
            </a:r>
            <a:r>
              <a:rPr lang="en-US" sz="1400" b="1" dirty="0" smtClean="0"/>
              <a:t>avoid resource punctuation</a:t>
            </a:r>
            <a:r>
              <a:rPr lang="en-US" sz="1400" dirty="0" smtClean="0"/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 smtClean="0"/>
              <a:t>Keep </a:t>
            </a:r>
            <a:r>
              <a:rPr lang="en-US" sz="1400" dirty="0"/>
              <a:t>the soil covered with crops and crop residues.</a:t>
            </a:r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en-US" sz="1400" dirty="0" smtClean="0"/>
              <a:t>Diversify inputs through crop pattern, crop rotation</a:t>
            </a:r>
            <a:r>
              <a:rPr lang="en-US" sz="1400" dirty="0"/>
              <a:t>, cover crops </a:t>
            </a:r>
            <a:r>
              <a:rPr lang="en-US" sz="1400" dirty="0" smtClean="0"/>
              <a:t>   	and cover crop mixtures.</a:t>
            </a:r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en-US" sz="1400" dirty="0" smtClean="0"/>
              <a:t>Minimize soil disturbance to maintain soil structure and habitat 	suitability.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0" y="6345394"/>
            <a:ext cx="3481390" cy="461665"/>
          </a:xfrm>
          <a:prstGeom prst="rect">
            <a:avLst/>
          </a:prstGeom>
          <a:solidFill>
            <a:srgbClr val="FFE38B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Adapted from:     Jay </a:t>
            </a:r>
            <a:r>
              <a:rPr lang="en-US" sz="1200" dirty="0"/>
              <a:t>Fuhrer, NRCS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     Chad </a:t>
            </a:r>
            <a:r>
              <a:rPr lang="en-US" sz="1200" dirty="0"/>
              <a:t>Ellis, Noble Foundation, 2013</a:t>
            </a:r>
          </a:p>
        </p:txBody>
      </p:sp>
      <p:sp>
        <p:nvSpPr>
          <p:cNvPr id="3" name="TextBox 2"/>
          <p:cNvSpPr txBox="1"/>
          <p:nvPr/>
        </p:nvSpPr>
        <p:spPr>
          <a:xfrm rot="20638866">
            <a:off x="459203" y="2106535"/>
            <a:ext cx="3250204" cy="1477328"/>
          </a:xfrm>
          <a:prstGeom prst="rect">
            <a:avLst/>
          </a:prstGeom>
          <a:solidFill>
            <a:schemeClr val="bg1"/>
          </a:solidFill>
          <a:ln w="19050">
            <a:solidFill>
              <a:srgbClr val="0EAE0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Step-wise Transition?</a:t>
            </a:r>
          </a:p>
          <a:p>
            <a:r>
              <a:rPr lang="en-US" dirty="0" smtClean="0"/>
              <a:t>……..this is where to start</a:t>
            </a:r>
          </a:p>
          <a:p>
            <a:endParaRPr lang="en-US" dirty="0"/>
          </a:p>
          <a:p>
            <a:r>
              <a:rPr lang="en-US" dirty="0" smtClean="0"/>
              <a:t>But, remember the principles of </a:t>
            </a:r>
          </a:p>
          <a:p>
            <a:r>
              <a:rPr lang="en-US" dirty="0" smtClean="0"/>
              <a:t>Integrated Pest Management!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61504" y="3827725"/>
            <a:ext cx="3477496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sources of information and tools:</a:t>
            </a:r>
          </a:p>
          <a:p>
            <a:r>
              <a:rPr lang="en-US" sz="2000" dirty="0" smtClean="0">
                <a:solidFill>
                  <a:srgbClr val="002060"/>
                </a:solidFill>
                <a:hlinkClick r:id="rId5"/>
              </a:rPr>
              <a:t>http://Nemaplex.UCDavis.edu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6432341" y="457200"/>
            <a:ext cx="2447080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Soil </a:t>
            </a:r>
            <a:r>
              <a:rPr lang="en-US" sz="1600" dirty="0"/>
              <a:t>Food </a:t>
            </a:r>
            <a:r>
              <a:rPr lang="en-US" sz="1600" dirty="0" smtClean="0"/>
              <a:t>Web Stewardship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826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2" y="-622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1219200"/>
            <a:ext cx="2971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Thank you very much!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747" y="5867400"/>
            <a:ext cx="87630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http</a:t>
            </a:r>
            <a:r>
              <a:rPr lang="en-US" sz="3200" dirty="0" smtClean="0">
                <a:solidFill>
                  <a:srgbClr val="002060"/>
                </a:solidFill>
              </a:rPr>
              <a:t>://Nemaplex.UCDavis.edu</a:t>
            </a:r>
            <a:endParaRPr lang="en-US" sz="32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b="60028"/>
          <a:stretch/>
        </p:blipFill>
        <p:spPr>
          <a:xfrm>
            <a:off x="228600" y="228600"/>
            <a:ext cx="4757737" cy="2733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5638800"/>
            <a:ext cx="3779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err="1" smtClean="0"/>
              <a:t>Chemotaxis</a:t>
            </a:r>
            <a:r>
              <a:rPr lang="en-US" sz="1200" u="sng" dirty="0" smtClean="0"/>
              <a:t> specificity:</a:t>
            </a:r>
          </a:p>
          <a:p>
            <a:r>
              <a:rPr lang="en-US" sz="1200" i="1" dirty="0" err="1" smtClean="0"/>
              <a:t>Caenorhabditis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elegans</a:t>
            </a:r>
            <a:r>
              <a:rPr lang="en-US" sz="1200" i="1" dirty="0" smtClean="0"/>
              <a:t> </a:t>
            </a:r>
            <a:r>
              <a:rPr lang="en-US" sz="1200" dirty="0" smtClean="0"/>
              <a:t>attracted to </a:t>
            </a:r>
            <a:r>
              <a:rPr lang="en-US" sz="1200" i="1" dirty="0" err="1" smtClean="0"/>
              <a:t>Medicago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truncatula</a:t>
            </a:r>
            <a:endParaRPr lang="en-US" sz="1200" i="1" dirty="0" smtClean="0"/>
          </a:p>
          <a:p>
            <a:r>
              <a:rPr lang="en-US" sz="1200" i="1" dirty="0" smtClean="0"/>
              <a:t>C. </a:t>
            </a:r>
            <a:r>
              <a:rPr lang="en-US" sz="1200" i="1" dirty="0" err="1" smtClean="0"/>
              <a:t>elegans</a:t>
            </a:r>
            <a:r>
              <a:rPr lang="en-US" sz="1200" i="1" dirty="0" smtClean="0"/>
              <a:t> </a:t>
            </a:r>
            <a:r>
              <a:rPr lang="en-US" sz="1200" dirty="0" smtClean="0"/>
              <a:t>not attracted to </a:t>
            </a:r>
            <a:r>
              <a:rPr lang="en-US" sz="1200" i="1" dirty="0" smtClean="0"/>
              <a:t>Arabidopsis thaliana</a:t>
            </a:r>
          </a:p>
          <a:p>
            <a:r>
              <a:rPr lang="en-US" sz="1200" i="1" dirty="0" err="1" smtClean="0"/>
              <a:t>Acrobeloides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maximus</a:t>
            </a:r>
            <a:r>
              <a:rPr lang="en-US" sz="1200" i="1" dirty="0" smtClean="0"/>
              <a:t> </a:t>
            </a:r>
            <a:r>
              <a:rPr lang="en-US" sz="1200" dirty="0" smtClean="0"/>
              <a:t>not attracted to </a:t>
            </a:r>
            <a:r>
              <a:rPr lang="en-US" sz="1200" i="1" dirty="0" smtClean="0"/>
              <a:t>M. </a:t>
            </a:r>
            <a:r>
              <a:rPr lang="en-US" sz="1200" i="1" dirty="0" err="1" smtClean="0"/>
              <a:t>truncatula</a:t>
            </a:r>
            <a:endParaRPr lang="en-US" sz="1200" i="1" dirty="0" smtClean="0"/>
          </a:p>
          <a:p>
            <a:r>
              <a:rPr lang="en-US" sz="1200" i="1" dirty="0" err="1" smtClean="0"/>
              <a:t>Sinorhizobium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meliloti</a:t>
            </a:r>
            <a:r>
              <a:rPr lang="en-US" sz="1200" i="1" dirty="0" smtClean="0"/>
              <a:t> </a:t>
            </a:r>
            <a:r>
              <a:rPr lang="en-US" sz="1200" dirty="0" smtClean="0"/>
              <a:t>adheres to both nematodes</a:t>
            </a:r>
          </a:p>
        </p:txBody>
      </p:sp>
      <p:sp>
        <p:nvSpPr>
          <p:cNvPr id="7" name="Oval 6"/>
          <p:cNvSpPr/>
          <p:nvPr/>
        </p:nvSpPr>
        <p:spPr>
          <a:xfrm>
            <a:off x="1447800" y="2438400"/>
            <a:ext cx="228600" cy="2286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3200400"/>
            <a:ext cx="2885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location of </a:t>
            </a:r>
            <a:r>
              <a:rPr lang="en-US" sz="1200" dirty="0" err="1" smtClean="0"/>
              <a:t>nodulating</a:t>
            </a:r>
            <a:r>
              <a:rPr lang="en-US" sz="1200" dirty="0" smtClean="0"/>
              <a:t> bacterium colony</a:t>
            </a:r>
          </a:p>
          <a:p>
            <a:r>
              <a:rPr lang="en-US" sz="1200" dirty="0" smtClean="0"/>
              <a:t>- </a:t>
            </a:r>
            <a:r>
              <a:rPr lang="en-US" sz="1200" i="1" dirty="0" err="1" smtClean="0"/>
              <a:t>Sinorhizobium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meliloti</a:t>
            </a:r>
            <a:endParaRPr lang="en-US" sz="1200" i="1" dirty="0"/>
          </a:p>
        </p:txBody>
      </p:sp>
      <p:cxnSp>
        <p:nvCxnSpPr>
          <p:cNvPr id="10" name="Straight Arrow Connector 9"/>
          <p:cNvCxnSpPr>
            <a:endCxn id="7" idx="3"/>
          </p:cNvCxnSpPr>
          <p:nvPr/>
        </p:nvCxnSpPr>
        <p:spPr>
          <a:xfrm flipV="1">
            <a:off x="990600" y="2633522"/>
            <a:ext cx="490678" cy="56687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6611" y="-27432"/>
            <a:ext cx="156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Medicago</a:t>
            </a:r>
            <a:r>
              <a:rPr lang="en-US" sz="1200" i="1" dirty="0"/>
              <a:t> </a:t>
            </a:r>
            <a:r>
              <a:rPr lang="en-US" sz="1200" i="1" dirty="0" err="1"/>
              <a:t>truncatula</a:t>
            </a:r>
            <a:endParaRPr lang="en-US" sz="1200" i="1" dirty="0"/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>
            <a:off x="889037" y="249567"/>
            <a:ext cx="482563" cy="436233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0"/>
          <p:cNvGrpSpPr/>
          <p:nvPr/>
        </p:nvGrpSpPr>
        <p:grpSpPr>
          <a:xfrm>
            <a:off x="1221799" y="3124200"/>
            <a:ext cx="7434521" cy="2217089"/>
            <a:chOff x="1221799" y="3124200"/>
            <a:chExt cx="7434521" cy="2217089"/>
          </a:xfrm>
        </p:grpSpPr>
        <p:grpSp>
          <p:nvGrpSpPr>
            <p:cNvPr id="5" name="Group 28"/>
            <p:cNvGrpSpPr/>
            <p:nvPr/>
          </p:nvGrpSpPr>
          <p:grpSpPr>
            <a:xfrm>
              <a:off x="1221799" y="3124200"/>
              <a:ext cx="7434521" cy="2217089"/>
              <a:chOff x="1221799" y="3124200"/>
              <a:chExt cx="7434521" cy="2217089"/>
            </a:xfrm>
          </p:grpSpPr>
          <p:grpSp>
            <p:nvGrpSpPr>
              <p:cNvPr id="9" name="Group 26"/>
              <p:cNvGrpSpPr/>
              <p:nvPr/>
            </p:nvGrpSpPr>
            <p:grpSpPr>
              <a:xfrm>
                <a:off x="1221799" y="3124200"/>
                <a:ext cx="7434521" cy="2217089"/>
                <a:chOff x="1221799" y="3124200"/>
                <a:chExt cx="7434521" cy="2217089"/>
              </a:xfrm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1221799" y="4173771"/>
                  <a:ext cx="2421732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i="1" dirty="0" err="1"/>
                    <a:t>Medicago</a:t>
                  </a:r>
                  <a:r>
                    <a:rPr lang="en-US" sz="1200" i="1" dirty="0"/>
                    <a:t> </a:t>
                  </a:r>
                  <a:r>
                    <a:rPr lang="en-US" sz="1200" i="1" dirty="0" err="1" smtClean="0"/>
                    <a:t>truncatula</a:t>
                  </a:r>
                  <a:endParaRPr lang="en-US" sz="1200" i="1" dirty="0" smtClean="0"/>
                </a:p>
                <a:p>
                  <a:pPr algn="ctr"/>
                  <a:r>
                    <a:rPr lang="en-US" sz="1200" dirty="0" smtClean="0"/>
                    <a:t>or</a:t>
                  </a:r>
                  <a:endParaRPr lang="en-US" sz="1200" dirty="0"/>
                </a:p>
                <a:p>
                  <a:pPr algn="ctr"/>
                  <a:r>
                    <a:rPr lang="en-US" sz="1200" i="1" dirty="0" smtClean="0"/>
                    <a:t>Arabidopsis </a:t>
                  </a:r>
                  <a:r>
                    <a:rPr lang="en-US" sz="1200" i="1" dirty="0"/>
                    <a:t>thaliana</a:t>
                  </a:r>
                </a:p>
              </p:txBody>
            </p:sp>
            <p:grpSp>
              <p:nvGrpSpPr>
                <p:cNvPr id="11" name="Group 20"/>
                <p:cNvGrpSpPr/>
                <p:nvPr/>
              </p:nvGrpSpPr>
              <p:grpSpPr>
                <a:xfrm>
                  <a:off x="3810000" y="3124200"/>
                  <a:ext cx="4846320" cy="2217089"/>
                  <a:chOff x="3810000" y="3124200"/>
                  <a:chExt cx="4846320" cy="2217089"/>
                </a:xfrm>
              </p:grpSpPr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946" t="3067" r="10064" b="76133"/>
                  <a:stretch/>
                </p:blipFill>
                <p:spPr>
                  <a:xfrm>
                    <a:off x="3810000" y="3124200"/>
                    <a:ext cx="4846320" cy="2217089"/>
                  </a:xfrm>
                  <a:prstGeom prst="rect">
                    <a:avLst/>
                  </a:prstGeom>
                </p:spPr>
              </p:pic>
              <p:sp>
                <p:nvSpPr>
                  <p:cNvPr id="20" name="Rectangle 19"/>
                  <p:cNvSpPr/>
                  <p:nvPr/>
                </p:nvSpPr>
                <p:spPr>
                  <a:xfrm>
                    <a:off x="4137072" y="4114800"/>
                    <a:ext cx="672955" cy="1179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3114326" y="4496936"/>
                  <a:ext cx="1076674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5181600" y="4872335"/>
                  <a:ext cx="2430780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i="1" dirty="0" err="1" smtClean="0"/>
                    <a:t>Caenorhabditis</a:t>
                  </a:r>
                  <a:r>
                    <a:rPr lang="en-US" sz="1200" i="1" dirty="0" smtClean="0"/>
                    <a:t> </a:t>
                  </a:r>
                  <a:r>
                    <a:rPr lang="en-US" sz="1200" i="1" dirty="0" err="1" smtClean="0"/>
                    <a:t>elegans</a:t>
                  </a:r>
                  <a:r>
                    <a:rPr lang="en-US" sz="1200" i="1" dirty="0" smtClean="0"/>
                    <a:t> </a:t>
                  </a:r>
                  <a:r>
                    <a:rPr lang="en-US" sz="1200" dirty="0" smtClean="0"/>
                    <a:t>or</a:t>
                  </a:r>
                </a:p>
                <a:p>
                  <a:pPr algn="ctr"/>
                  <a:r>
                    <a:rPr lang="en-US" sz="1200" i="1" dirty="0" err="1" smtClean="0"/>
                    <a:t>Acrobeloides</a:t>
                  </a:r>
                  <a:r>
                    <a:rPr lang="en-US" sz="1200" i="1" dirty="0" smtClean="0"/>
                    <a:t> </a:t>
                  </a:r>
                  <a:r>
                    <a:rPr lang="en-US" sz="1200" i="1" dirty="0" err="1" smtClean="0"/>
                    <a:t>maximus</a:t>
                  </a:r>
                  <a:endParaRPr lang="en-US" sz="1200" i="1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10200" y="3304401"/>
                  <a:ext cx="1685077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 smtClean="0"/>
                    <a:t>Escherichia coli </a:t>
                  </a:r>
                  <a:r>
                    <a:rPr lang="en-US" sz="1200" dirty="0" smtClean="0"/>
                    <a:t>OP50</a:t>
                  </a:r>
                  <a:endParaRPr lang="en-US" sz="1200" dirty="0"/>
                </a:p>
              </p:txBody>
            </p:sp>
          </p:grpSp>
          <p:sp>
            <p:nvSpPr>
              <p:cNvPr id="28" name="Oval 27"/>
              <p:cNvSpPr/>
              <p:nvPr/>
            </p:nvSpPr>
            <p:spPr>
              <a:xfrm>
                <a:off x="4791427" y="4110735"/>
                <a:ext cx="82304" cy="1072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810000" y="3442900"/>
              <a:ext cx="228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6200" y="6553200"/>
            <a:ext cx="144539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Horiuchi</a:t>
            </a:r>
            <a:r>
              <a:rPr lang="en-US" sz="1200" dirty="0" smtClean="0"/>
              <a:t> et al., 2005</a:t>
            </a:r>
            <a:endParaRPr lang="en-US" sz="1200" dirty="0"/>
          </a:p>
        </p:txBody>
      </p:sp>
      <p:sp>
        <p:nvSpPr>
          <p:cNvPr id="33" name="Rectangle 32"/>
          <p:cNvSpPr/>
          <p:nvPr/>
        </p:nvSpPr>
        <p:spPr>
          <a:xfrm>
            <a:off x="5181600" y="1838227"/>
            <a:ext cx="18357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/>
              <a:t>Caenorhabditis</a:t>
            </a:r>
            <a:r>
              <a:rPr lang="en-US" sz="1200" i="1" dirty="0"/>
              <a:t> </a:t>
            </a:r>
            <a:r>
              <a:rPr lang="en-US" sz="1200" i="1" dirty="0" err="1"/>
              <a:t>elegans</a:t>
            </a:r>
            <a:r>
              <a:rPr lang="en-US" sz="1200" i="1" dirty="0"/>
              <a:t> </a:t>
            </a:r>
          </a:p>
        </p:txBody>
      </p:sp>
      <p:cxnSp>
        <p:nvCxnSpPr>
          <p:cNvPr id="35" name="Straight Arrow Connector 34"/>
          <p:cNvCxnSpPr>
            <a:stCxn id="33" idx="1"/>
          </p:cNvCxnSpPr>
          <p:nvPr/>
        </p:nvCxnSpPr>
        <p:spPr>
          <a:xfrm flipH="1">
            <a:off x="4038600" y="1976727"/>
            <a:ext cx="1143000" cy="4711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447800" y="1981200"/>
            <a:ext cx="3733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95243" y="316468"/>
            <a:ext cx="276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Redistribution of organisms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1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349424"/>
              </p:ext>
            </p:extLst>
          </p:nvPr>
        </p:nvGraphicFramePr>
        <p:xfrm>
          <a:off x="-1054" y="0"/>
          <a:ext cx="914505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5" name="Slide" r:id="rId3" imgW="4570378" imgH="3427305" progId="PowerPoint.Slide.12">
                  <p:embed/>
                </p:oleObj>
              </mc:Choice>
              <mc:Fallback>
                <p:oleObj name="Slide" r:id="rId3" imgW="4570378" imgH="3427305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54" y="0"/>
                        <a:ext cx="914505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228600"/>
            <a:ext cx="2911374" cy="523220"/>
          </a:xfrm>
          <a:prstGeom prst="rect">
            <a:avLst/>
          </a:prstGeom>
          <a:solidFill>
            <a:srgbClr val="FFE38B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Soil </a:t>
            </a:r>
            <a:r>
              <a:rPr lang="en-US" sz="2800" b="1" dirty="0" smtClean="0">
                <a:solidFill>
                  <a:srgbClr val="002060"/>
                </a:solidFill>
              </a:rPr>
              <a:t>Health………….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0214" y="5715000"/>
            <a:ext cx="2195986" cy="523220"/>
          </a:xfrm>
          <a:prstGeom prst="rect">
            <a:avLst/>
          </a:prstGeom>
          <a:solidFill>
            <a:srgbClr val="FFE38B"/>
          </a:solidFill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here’s a goal!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73" y="1219382"/>
            <a:ext cx="8991600" cy="5478423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b="1" dirty="0" smtClean="0"/>
              <a:t>Emergent Themes and Take-home Messages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soil nematode assemblages </a:t>
            </a:r>
            <a:r>
              <a:rPr lang="en-US" sz="2000" b="1" dirty="0">
                <a:solidFill>
                  <a:srgbClr val="002060"/>
                </a:solidFill>
              </a:rPr>
              <a:t>(and many other organisms</a:t>
            </a:r>
            <a:r>
              <a:rPr lang="en-US" sz="2000" b="1" dirty="0" smtClean="0">
                <a:solidFill>
                  <a:srgbClr val="002060"/>
                </a:solidFill>
              </a:rPr>
              <a:t>) contribute to ecosystem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species diversity augments functional complementarity and functional succession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457200" indent="-457200">
              <a:defRPr/>
            </a:pPr>
            <a:r>
              <a:rPr lang="en-US" sz="2000" dirty="0" smtClean="0"/>
              <a:t>Management goals:</a:t>
            </a:r>
          </a:p>
          <a:p>
            <a:pPr marL="457200" indent="-457200">
              <a:defRPr/>
            </a:pPr>
            <a:endParaRPr lang="en-US" sz="2000" dirty="0"/>
          </a:p>
          <a:p>
            <a:pPr marL="457200" indent="-457200">
              <a:buAutoNum type="arabicPeriod"/>
              <a:defRPr/>
            </a:pPr>
            <a:r>
              <a:rPr lang="en-US" sz="2000" dirty="0" smtClean="0"/>
              <a:t>Preserve and conserve the natural system</a:t>
            </a:r>
          </a:p>
          <a:p>
            <a:pPr marL="457200" indent="-457200">
              <a:buAutoNum type="arabicPeriod"/>
              <a:defRPr/>
            </a:pPr>
            <a:endParaRPr lang="en-US" sz="1000" dirty="0"/>
          </a:p>
          <a:p>
            <a:pPr marL="457200" indent="-457200">
              <a:buFontTx/>
              <a:buAutoNum type="arabicPeriod"/>
              <a:defRPr/>
            </a:pPr>
            <a:r>
              <a:rPr lang="en-US" sz="2000" dirty="0" smtClean="0"/>
              <a:t>Provide </a:t>
            </a:r>
            <a:r>
              <a:rPr lang="en-US" sz="2000" dirty="0"/>
              <a:t>adequate and continuous resource supply to </a:t>
            </a:r>
            <a:r>
              <a:rPr lang="en-US" sz="2000" dirty="0" smtClean="0"/>
              <a:t>support services</a:t>
            </a:r>
          </a:p>
          <a:p>
            <a:pPr marL="457200" indent="-457200">
              <a:buFontTx/>
              <a:buAutoNum type="arabicPeriod"/>
              <a:defRPr/>
            </a:pPr>
            <a:endParaRPr lang="en-US" sz="1000" dirty="0"/>
          </a:p>
          <a:p>
            <a:pPr marL="457200" indent="-457200">
              <a:buFontTx/>
              <a:buAutoNum type="arabicPeriod"/>
              <a:defRPr/>
            </a:pPr>
            <a:r>
              <a:rPr lang="en-US" sz="2000" dirty="0" smtClean="0"/>
              <a:t>Preserve </a:t>
            </a:r>
            <a:r>
              <a:rPr lang="en-US" sz="2000" dirty="0"/>
              <a:t>and design favorable conditions for component </a:t>
            </a:r>
            <a:r>
              <a:rPr lang="en-US" sz="2000" dirty="0" smtClean="0"/>
              <a:t>guilds</a:t>
            </a:r>
          </a:p>
          <a:p>
            <a:pPr marL="457200" indent="-457200">
              <a:buFontTx/>
              <a:buAutoNum type="arabicPeriod"/>
              <a:defRPr/>
            </a:pPr>
            <a:endParaRPr lang="en-US" sz="1000" dirty="0"/>
          </a:p>
          <a:p>
            <a:pPr marL="457200" indent="-457200">
              <a:buFontTx/>
              <a:buAutoNum type="arabicPeriod"/>
              <a:defRPr/>
            </a:pPr>
            <a:r>
              <a:rPr lang="en-US" sz="2000" dirty="0" smtClean="0"/>
              <a:t>Engineer </a:t>
            </a:r>
            <a:r>
              <a:rPr lang="en-US" sz="2000" dirty="0"/>
              <a:t>co-location or range overlap of interacting guilds</a:t>
            </a:r>
          </a:p>
          <a:p>
            <a:pPr marL="342900" indent="-342900">
              <a:buAutoNum type="arabicPeriod" startAt="3"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93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lide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45038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1675" y="838200"/>
            <a:ext cx="6795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All plant-parasitic nematodes have a hollow </a:t>
            </a:r>
            <a:r>
              <a:rPr lang="en-US" sz="2000" dirty="0" err="1" smtClean="0">
                <a:solidFill>
                  <a:srgbClr val="FFFF00"/>
                </a:solidFill>
              </a:rPr>
              <a:t>stylet</a:t>
            </a:r>
            <a:r>
              <a:rPr lang="en-US" sz="2000" dirty="0" smtClean="0">
                <a:solidFill>
                  <a:srgbClr val="FFFF00"/>
                </a:solidFill>
              </a:rPr>
              <a:t> or spear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1447800"/>
            <a:ext cx="6659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Those with long </a:t>
            </a:r>
            <a:r>
              <a:rPr lang="en-US" sz="2000" dirty="0" err="1" smtClean="0">
                <a:solidFill>
                  <a:srgbClr val="FFFF00"/>
                </a:solidFill>
              </a:rPr>
              <a:t>stylets</a:t>
            </a:r>
            <a:r>
              <a:rPr lang="en-US" sz="2000" dirty="0" smtClean="0">
                <a:solidFill>
                  <a:srgbClr val="FFFF00"/>
                </a:solidFill>
              </a:rPr>
              <a:t> generally feed as </a:t>
            </a:r>
            <a:r>
              <a:rPr lang="en-US" sz="2000" dirty="0" err="1" smtClean="0">
                <a:solidFill>
                  <a:srgbClr val="FFFF00"/>
                </a:solidFill>
              </a:rPr>
              <a:t>ectoparasites</a:t>
            </a:r>
            <a:r>
              <a:rPr lang="en-US" sz="2000" dirty="0" smtClean="0">
                <a:solidFill>
                  <a:srgbClr val="FFFF00"/>
                </a:solidFill>
              </a:rPr>
              <a:t>;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those with short </a:t>
            </a:r>
            <a:r>
              <a:rPr lang="en-US" sz="2000" dirty="0" err="1" smtClean="0">
                <a:solidFill>
                  <a:srgbClr val="FFFF00"/>
                </a:solidFill>
              </a:rPr>
              <a:t>stylets</a:t>
            </a:r>
            <a:r>
              <a:rPr lang="en-US" sz="2000" dirty="0" smtClean="0">
                <a:solidFill>
                  <a:srgbClr val="FFFF00"/>
                </a:solidFill>
              </a:rPr>
              <a:t> either as </a:t>
            </a:r>
            <a:r>
              <a:rPr lang="en-US" sz="2000" dirty="0" err="1" smtClean="0">
                <a:solidFill>
                  <a:srgbClr val="FFFF00"/>
                </a:solidFill>
              </a:rPr>
              <a:t>ecto</a:t>
            </a:r>
            <a:r>
              <a:rPr lang="en-US" sz="2000" dirty="0" smtClean="0">
                <a:solidFill>
                  <a:srgbClr val="FFFF00"/>
                </a:solidFill>
              </a:rPr>
              <a:t>- or </a:t>
            </a:r>
            <a:r>
              <a:rPr lang="en-US" sz="2000" dirty="0" err="1" smtClean="0">
                <a:solidFill>
                  <a:srgbClr val="FFFF00"/>
                </a:solidFill>
              </a:rPr>
              <a:t>endoparasites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1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plant-parasitic nematod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65927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18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l"/>
            <a:r>
              <a:rPr lang="en-US" sz="3600">
                <a:latin typeface="Arial" charset="0"/>
              </a:rPr>
              <a:t>Plant-feeding nematodes……..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47244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Suppress or avoid host defenses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Subvert the cell cycle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Alter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photosynthate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partitioning</a:t>
            </a:r>
          </a:p>
          <a:p>
            <a:r>
              <a:rPr lang="en-US" sz="2400" dirty="0" smtClean="0">
                <a:latin typeface="Arial" charset="0"/>
              </a:rPr>
              <a:t>Cause </a:t>
            </a:r>
            <a:r>
              <a:rPr lang="en-US" sz="2400" dirty="0">
                <a:latin typeface="Arial" charset="0"/>
              </a:rPr>
              <a:t>mechanical injury to cells and tissues</a:t>
            </a:r>
          </a:p>
          <a:p>
            <a:r>
              <a:rPr lang="en-US" sz="2400" dirty="0">
                <a:latin typeface="Arial" charset="0"/>
              </a:rPr>
              <a:t>Cause cell </a:t>
            </a:r>
            <a:r>
              <a:rPr lang="en-US" sz="2400" dirty="0" smtClean="0">
                <a:latin typeface="Arial" charset="0"/>
              </a:rPr>
              <a:t>death</a:t>
            </a:r>
            <a:endParaRPr lang="en-US" sz="2400" dirty="0">
              <a:latin typeface="Arial" charset="0"/>
            </a:endParaRPr>
          </a:p>
          <a:p>
            <a:r>
              <a:rPr lang="en-US" sz="2400" dirty="0">
                <a:latin typeface="Arial" charset="0"/>
              </a:rPr>
              <a:t>Modify cell development</a:t>
            </a:r>
          </a:p>
          <a:p>
            <a:r>
              <a:rPr lang="en-US" sz="2400" dirty="0">
                <a:latin typeface="Arial" charset="0"/>
              </a:rPr>
              <a:t>Modify cell function</a:t>
            </a:r>
          </a:p>
          <a:p>
            <a:r>
              <a:rPr lang="en-US" sz="2400" dirty="0">
                <a:latin typeface="Arial" charset="0"/>
              </a:rPr>
              <a:t>Disrupt uptake of water and </a:t>
            </a:r>
            <a:r>
              <a:rPr lang="en-US" sz="2400" dirty="0" smtClean="0">
                <a:latin typeface="Arial" charset="0"/>
              </a:rPr>
              <a:t>nutrients</a:t>
            </a:r>
          </a:p>
          <a:p>
            <a:r>
              <a:rPr lang="en-US" sz="2400" dirty="0" smtClean="0">
                <a:latin typeface="Arial" charset="0"/>
              </a:rPr>
              <a:t>Create </a:t>
            </a:r>
            <a:r>
              <a:rPr lang="en-US" sz="2400" dirty="0">
                <a:latin typeface="Arial" charset="0"/>
              </a:rPr>
              <a:t>avenues of ingress</a:t>
            </a:r>
          </a:p>
          <a:p>
            <a:r>
              <a:rPr lang="en-US" sz="2400" dirty="0">
                <a:latin typeface="Arial" charset="0"/>
              </a:rPr>
              <a:t>Predispose plants to </a:t>
            </a:r>
            <a:r>
              <a:rPr lang="en-US" sz="2400" dirty="0" smtClean="0">
                <a:latin typeface="Arial" charset="0"/>
              </a:rPr>
              <a:t>diseases and other </a:t>
            </a:r>
            <a:r>
              <a:rPr lang="en-US" sz="2400" dirty="0">
                <a:latin typeface="Arial" charset="0"/>
              </a:rPr>
              <a:t>stresses</a:t>
            </a:r>
          </a:p>
          <a:p>
            <a:r>
              <a:rPr lang="en-US" sz="2400" dirty="0" smtClean="0">
                <a:latin typeface="Arial" charset="0"/>
              </a:rPr>
              <a:t>Some </a:t>
            </a:r>
            <a:r>
              <a:rPr lang="en-US" sz="2400" dirty="0">
                <a:latin typeface="Arial" charset="0"/>
              </a:rPr>
              <a:t>vector plant viruses</a:t>
            </a:r>
          </a:p>
        </p:txBody>
      </p:sp>
    </p:spTree>
    <p:extLst>
      <p:ext uri="{BB962C8B-B14F-4D97-AF65-F5344CB8AC3E}">
        <p14:creationId xmlns:p14="http://schemas.microsoft.com/office/powerpoint/2010/main" val="41476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214438"/>
          </a:xfrm>
        </p:spPr>
        <p:txBody>
          <a:bodyPr/>
          <a:lstStyle/>
          <a:p>
            <a:pPr algn="l"/>
            <a:r>
              <a:rPr lang="en-US" sz="3600">
                <a:latin typeface="Arial" charset="0"/>
              </a:rPr>
              <a:t>Signs and symptoms…..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696200" cy="5181600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Stunting, slow growth, dieback</a:t>
            </a:r>
          </a:p>
          <a:p>
            <a:r>
              <a:rPr lang="en-US" sz="2800" dirty="0" err="1">
                <a:latin typeface="Arial" charset="0"/>
              </a:rPr>
              <a:t>Chlorosis</a:t>
            </a:r>
            <a:r>
              <a:rPr lang="en-US" sz="2800" dirty="0">
                <a:latin typeface="Arial" charset="0"/>
              </a:rPr>
              <a:t> and nutrient deficiencies</a:t>
            </a:r>
          </a:p>
          <a:p>
            <a:r>
              <a:rPr lang="en-US" sz="2800" dirty="0">
                <a:latin typeface="Arial" charset="0"/>
              </a:rPr>
              <a:t>Wilting</a:t>
            </a:r>
          </a:p>
          <a:p>
            <a:r>
              <a:rPr lang="en-US" sz="2800" dirty="0">
                <a:latin typeface="Arial" charset="0"/>
              </a:rPr>
              <a:t>Reduced yield</a:t>
            </a:r>
          </a:p>
          <a:p>
            <a:r>
              <a:rPr lang="en-US" sz="2800" dirty="0">
                <a:latin typeface="Arial" charset="0"/>
              </a:rPr>
              <a:t>Lack of response to other treatments</a:t>
            </a:r>
          </a:p>
          <a:p>
            <a:r>
              <a:rPr lang="en-US" sz="2800" dirty="0">
                <a:latin typeface="Arial" charset="0"/>
              </a:rPr>
              <a:t>Root symptoms</a:t>
            </a:r>
          </a:p>
          <a:p>
            <a:pPr lvl="1"/>
            <a:r>
              <a:rPr lang="en-US" dirty="0">
                <a:latin typeface="Arial" charset="0"/>
              </a:rPr>
              <a:t>Root </a:t>
            </a:r>
            <a:r>
              <a:rPr lang="en-US" dirty="0" smtClean="0">
                <a:latin typeface="Arial" charset="0"/>
              </a:rPr>
              <a:t>stunting</a:t>
            </a:r>
          </a:p>
          <a:p>
            <a:pPr lvl="1"/>
            <a:r>
              <a:rPr lang="en-US" dirty="0" smtClean="0">
                <a:latin typeface="Arial" charset="0"/>
              </a:rPr>
              <a:t>Root branching and proliferation</a:t>
            </a:r>
            <a:endParaRPr lang="en-US" dirty="0">
              <a:latin typeface="Arial" charset="0"/>
            </a:endParaRPr>
          </a:p>
          <a:p>
            <a:pPr lvl="1"/>
            <a:r>
              <a:rPr lang="en-US" dirty="0">
                <a:latin typeface="Arial" charset="0"/>
              </a:rPr>
              <a:t>Galls at root </a:t>
            </a:r>
            <a:r>
              <a:rPr lang="en-US" dirty="0" smtClean="0">
                <a:latin typeface="Arial" charset="0"/>
              </a:rPr>
              <a:t>tips </a:t>
            </a:r>
            <a:r>
              <a:rPr lang="en-US" dirty="0">
                <a:latin typeface="Arial" charset="0"/>
              </a:rPr>
              <a:t>or along roots</a:t>
            </a:r>
          </a:p>
          <a:p>
            <a:pPr lvl="1"/>
            <a:r>
              <a:rPr lang="en-US" dirty="0">
                <a:latin typeface="Arial" charset="0"/>
              </a:rPr>
              <a:t>Lesions on roots</a:t>
            </a:r>
          </a:p>
        </p:txBody>
      </p:sp>
    </p:spTree>
    <p:extLst>
      <p:ext uri="{BB962C8B-B14F-4D97-AF65-F5344CB8AC3E}">
        <p14:creationId xmlns:p14="http://schemas.microsoft.com/office/powerpoint/2010/main" val="31022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3528"/>
            <a:ext cx="4297680" cy="2070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8015" y="734785"/>
            <a:ext cx="3206930" cy="173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96" y="2203704"/>
            <a:ext cx="2863604" cy="4023360"/>
          </a:xfrm>
          <a:prstGeom prst="rect">
            <a:avLst/>
          </a:prstGeom>
        </p:spPr>
      </p:pic>
      <p:pic>
        <p:nvPicPr>
          <p:cNvPr id="194562" name="Picture 2" descr="http://ocid.nacse.org/nematodes/images/paratylenchu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516" y="3276600"/>
            <a:ext cx="382656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4" name="Picture 4" descr="http://www.dpi.vic.gov.au/__data/assets/image/0006/119238/AG1198-img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0463" y="5874603"/>
            <a:ext cx="25338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err="1" smtClean="0"/>
              <a:t>Paratylenchus</a:t>
            </a:r>
            <a:r>
              <a:rPr lang="en-US" sz="2400" dirty="0" smtClean="0"/>
              <a:t> spp.</a:t>
            </a:r>
          </a:p>
          <a:p>
            <a:pPr algn="ctr"/>
            <a:r>
              <a:rPr lang="en-US" dirty="0" smtClean="0"/>
              <a:t>pin nematodes</a:t>
            </a:r>
            <a:endParaRPr lang="en-US" dirty="0"/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2" t="27864" r="35873" b="20471"/>
          <a:stretch/>
        </p:blipFill>
        <p:spPr bwMode="auto">
          <a:xfrm>
            <a:off x="0" y="2362200"/>
            <a:ext cx="2276752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63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31800" y="228600"/>
            <a:ext cx="3657600" cy="1143000"/>
          </a:xfrm>
        </p:spPr>
        <p:txBody>
          <a:bodyPr>
            <a:normAutofit/>
          </a:bodyPr>
          <a:lstStyle/>
          <a:p>
            <a:r>
              <a:rPr lang="en-US" sz="2400" i="1" dirty="0" err="1" smtClean="0"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Mesocriconema</a:t>
            </a:r>
            <a:r>
              <a:rPr lang="en-US" sz="2400" i="1" dirty="0" smtClean="0"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xenoplax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6858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 rot="5400000">
            <a:off x="4419600" y="1143000"/>
            <a:ext cx="22098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 rot="5400000">
            <a:off x="4991100" y="2857500"/>
            <a:ext cx="2286000" cy="55626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2" name="Picture 6" descr="Cxenopl"/>
          <p:cNvPicPr>
            <a:picLocks noChangeAspect="1" noChangeArrowheads="1"/>
          </p:cNvPicPr>
          <p:nvPr/>
        </p:nvPicPr>
        <p:blipFill>
          <a:blip r:embed="rId2" cstate="print"/>
          <a:srcRect r="2945"/>
          <a:stretch>
            <a:fillRect/>
          </a:stretch>
        </p:blipFill>
        <p:spPr bwMode="auto">
          <a:xfrm>
            <a:off x="723900" y="2895600"/>
            <a:ext cx="22098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11"/>
          <p:cNvSpPr>
            <a:spLocks noChangeArrowheads="1"/>
          </p:cNvSpPr>
          <p:nvPr/>
        </p:nvSpPr>
        <p:spPr bwMode="auto">
          <a:xfrm rot="5400000">
            <a:off x="5791200" y="-1066800"/>
            <a:ext cx="20574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4" name="Picture 2" descr="Slide_2"/>
          <p:cNvPicPr>
            <a:picLocks noChangeAspect="1" noChangeArrowheads="1"/>
          </p:cNvPicPr>
          <p:nvPr/>
        </p:nvPicPr>
        <p:blipFill>
          <a:blip r:embed="rId3" cstate="print"/>
          <a:srcRect l="893" t="6639" b="13409"/>
          <a:stretch>
            <a:fillRect/>
          </a:stretch>
        </p:blipFill>
        <p:spPr bwMode="auto">
          <a:xfrm>
            <a:off x="5562600" y="228600"/>
            <a:ext cx="2509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3" descr="SLIDE165"/>
          <p:cNvPicPr>
            <a:picLocks noChangeAspect="1" noChangeArrowheads="1"/>
          </p:cNvPicPr>
          <p:nvPr/>
        </p:nvPicPr>
        <p:blipFill>
          <a:blip r:embed="rId4" cstate="print"/>
          <a:srcRect t="5914" r="4300"/>
          <a:stretch>
            <a:fillRect/>
          </a:stretch>
        </p:blipFill>
        <p:spPr bwMode="auto">
          <a:xfrm>
            <a:off x="3429000" y="2247900"/>
            <a:ext cx="4191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5" cstate="print"/>
          <a:srcRect l="15916"/>
          <a:stretch>
            <a:fillRect/>
          </a:stretch>
        </p:blipFill>
        <p:spPr bwMode="auto">
          <a:xfrm>
            <a:off x="3429000" y="4495800"/>
            <a:ext cx="2817813" cy="2259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347" name="Picture 10"/>
          <p:cNvPicPr>
            <a:picLocks noChangeAspect="1" noChangeArrowheads="1"/>
          </p:cNvPicPr>
          <p:nvPr/>
        </p:nvPicPr>
        <p:blipFill>
          <a:blip r:embed="rId6" cstate="print"/>
          <a:srcRect l="22493"/>
          <a:stretch>
            <a:fillRect/>
          </a:stretch>
        </p:blipFill>
        <p:spPr bwMode="auto">
          <a:xfrm>
            <a:off x="6324600" y="4495800"/>
            <a:ext cx="2590800" cy="2259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48" name="Diamond 16"/>
          <p:cNvSpPr>
            <a:spLocks noChangeArrowheads="1"/>
          </p:cNvSpPr>
          <p:nvPr/>
        </p:nvSpPr>
        <p:spPr bwMode="auto">
          <a:xfrm>
            <a:off x="3581400" y="5976938"/>
            <a:ext cx="609600" cy="685800"/>
          </a:xfrm>
          <a:prstGeom prst="diamond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5400"/>
          </a:p>
        </p:txBody>
      </p:sp>
      <p:sp>
        <p:nvSpPr>
          <p:cNvPr id="14349" name="TextBox 17"/>
          <p:cNvSpPr txBox="1">
            <a:spLocks noChangeArrowheads="1"/>
          </p:cNvSpPr>
          <p:nvPr/>
        </p:nvSpPr>
        <p:spPr bwMode="auto">
          <a:xfrm>
            <a:off x="3733800" y="5921375"/>
            <a:ext cx="35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-</a:t>
            </a:r>
          </a:p>
        </p:txBody>
      </p:sp>
      <p:sp>
        <p:nvSpPr>
          <p:cNvPr id="14350" name="Diamond 18"/>
          <p:cNvSpPr>
            <a:spLocks noChangeArrowheads="1"/>
          </p:cNvSpPr>
          <p:nvPr/>
        </p:nvSpPr>
        <p:spPr bwMode="auto">
          <a:xfrm>
            <a:off x="6629400" y="5976938"/>
            <a:ext cx="609600" cy="685800"/>
          </a:xfrm>
          <a:prstGeom prst="diamond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5400"/>
          </a:p>
        </p:txBody>
      </p:sp>
      <p:sp>
        <p:nvSpPr>
          <p:cNvPr id="14351" name="TextBox 19"/>
          <p:cNvSpPr txBox="1">
            <a:spLocks noChangeArrowheads="1"/>
          </p:cNvSpPr>
          <p:nvPr/>
        </p:nvSpPr>
        <p:spPr bwMode="auto">
          <a:xfrm>
            <a:off x="6705600" y="5943600"/>
            <a:ext cx="473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9800" y="1447800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 nematode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3200400"/>
            <a:ext cx="12192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0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26789</TotalTime>
  <Words>1723</Words>
  <Application>Microsoft Office PowerPoint</Application>
  <PresentationFormat>On-screen Show (4:3)</PresentationFormat>
  <Paragraphs>556</Paragraphs>
  <Slides>36</Slides>
  <Notes>9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ＭＳ Ｐゴシック</vt:lpstr>
      <vt:lpstr>Arial</vt:lpstr>
      <vt:lpstr>Arial Unicode MS</vt:lpstr>
      <vt:lpstr>Calibri</vt:lpstr>
      <vt:lpstr>Times New Roman</vt:lpstr>
      <vt:lpstr>Office Theme</vt:lpstr>
      <vt:lpstr>Chart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Plant-feeding nematodes……..</vt:lpstr>
      <vt:lpstr>Signs and symptoms…..</vt:lpstr>
      <vt:lpstr>PowerPoint Presentation</vt:lpstr>
      <vt:lpstr>Mesocriconema xenoplax</vt:lpstr>
      <vt:lpstr>PowerPoint Presentation</vt:lpstr>
      <vt:lpstr>Pratylenchus vulnus</vt:lpstr>
      <vt:lpstr>PowerPoint Presentation</vt:lpstr>
      <vt:lpstr>Management tactics for plant-parasitic nematodes….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Ecosystem Services: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Redesigning the System: Banana Production – Central America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</dc:creator>
  <cp:lastModifiedBy>Howard Ferris</cp:lastModifiedBy>
  <cp:revision>742</cp:revision>
  <cp:lastPrinted>2019-11-13T19:24:14Z</cp:lastPrinted>
  <dcterms:created xsi:type="dcterms:W3CDTF">2013-04-16T23:13:42Z</dcterms:created>
  <dcterms:modified xsi:type="dcterms:W3CDTF">2019-12-02T21:32:57Z</dcterms:modified>
</cp:coreProperties>
</file>