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4" r:id="rId2"/>
    <p:sldId id="372" r:id="rId3"/>
    <p:sldId id="368" r:id="rId4"/>
    <p:sldId id="373" r:id="rId5"/>
    <p:sldId id="374" r:id="rId6"/>
    <p:sldId id="350" r:id="rId7"/>
    <p:sldId id="351" r:id="rId8"/>
    <p:sldId id="352" r:id="rId9"/>
    <p:sldId id="353" r:id="rId10"/>
    <p:sldId id="354" r:id="rId11"/>
    <p:sldId id="382" r:id="rId12"/>
    <p:sldId id="355" r:id="rId13"/>
    <p:sldId id="356" r:id="rId14"/>
    <p:sldId id="366" r:id="rId15"/>
    <p:sldId id="357" r:id="rId16"/>
    <p:sldId id="358" r:id="rId17"/>
    <p:sldId id="359" r:id="rId18"/>
    <p:sldId id="378" r:id="rId19"/>
    <p:sldId id="360" r:id="rId20"/>
    <p:sldId id="380" r:id="rId21"/>
    <p:sldId id="381" r:id="rId22"/>
    <p:sldId id="362" r:id="rId23"/>
    <p:sldId id="363" r:id="rId24"/>
    <p:sldId id="377" r:id="rId25"/>
    <p:sldId id="364" r:id="rId26"/>
    <p:sldId id="32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B"/>
    <a:srgbClr val="0EA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425" autoAdjust="0"/>
    <p:restoredTop sz="94660"/>
  </p:normalViewPr>
  <p:slideViewPr>
    <p:cSldViewPr>
      <p:cViewPr varScale="1">
        <p:scale>
          <a:sx n="74" d="100"/>
          <a:sy n="74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97407-CF77-450E-B381-5AB192346A2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6D13-6BF6-44C3-8BE8-4C50FAB08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5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1100" dirty="0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35B75-5787-4119-985E-1A843CBD11AC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7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1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2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5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1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B6-9566-4688-90A8-D7BAB4632D03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4E98-EF92-4315-8AF5-65181C02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1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971B6-9566-4688-90A8-D7BAB4632D03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4E98-EF92-4315-8AF5-65181C02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Group.jp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 txBox="1">
            <a:spLocks/>
          </p:cNvSpPr>
          <p:nvPr/>
        </p:nvSpPr>
        <p:spPr bwMode="auto">
          <a:xfrm>
            <a:off x="0" y="8382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cap="all" dirty="0"/>
              <a:t>The </a:t>
            </a:r>
            <a:r>
              <a:rPr lang="en-US" sz="3600" cap="all" dirty="0" err="1" smtClean="0"/>
              <a:t>BIOLOGiCAL</a:t>
            </a:r>
            <a:r>
              <a:rPr lang="en-US" sz="3600" cap="all" dirty="0" smtClean="0"/>
              <a:t> COMPONENT OF SOIL HEALTH</a:t>
            </a:r>
          </a:p>
          <a:p>
            <a:pPr algn="ctr"/>
            <a:endParaRPr lang="en-US" sz="2000" cap="all" dirty="0" smtClean="0"/>
          </a:p>
          <a:p>
            <a:pPr algn="ctr"/>
            <a:r>
              <a:rPr lang="en-US" sz="2800" cap="all" dirty="0" smtClean="0"/>
              <a:t>Nematodes as Facilitators and </a:t>
            </a:r>
            <a:r>
              <a:rPr lang="en-US" sz="2800" cap="all" dirty="0" err="1" smtClean="0"/>
              <a:t>Bioindicators</a:t>
            </a:r>
            <a:endParaRPr lang="en-US" sz="2800" dirty="0"/>
          </a:p>
        </p:txBody>
      </p:sp>
      <p:sp>
        <p:nvSpPr>
          <p:cNvPr id="7172" name="Subtitle 2"/>
          <p:cNvSpPr txBox="1">
            <a:spLocks/>
          </p:cNvSpPr>
          <p:nvPr/>
        </p:nvSpPr>
        <p:spPr bwMode="auto">
          <a:xfrm>
            <a:off x="571500" y="2654808"/>
            <a:ext cx="8001000" cy="2514600"/>
          </a:xfrm>
          <a:prstGeom prst="rect">
            <a:avLst/>
          </a:prstGeom>
          <a:solidFill>
            <a:srgbClr val="FFCC66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800" b="1" dirty="0"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700" b="1" dirty="0">
                <a:latin typeface="Calibri" pitchFamily="34" charset="0"/>
              </a:rPr>
              <a:t>Howard </a:t>
            </a:r>
            <a:r>
              <a:rPr lang="en-US" sz="2700" b="1" dirty="0" smtClean="0">
                <a:latin typeface="Calibri" pitchFamily="34" charset="0"/>
              </a:rPr>
              <a:t>Ferris</a:t>
            </a:r>
            <a:r>
              <a:rPr lang="en-US" sz="2700" b="1" baseline="30000" dirty="0" smtClean="0">
                <a:latin typeface="Calibri" pitchFamily="34" charset="0"/>
              </a:rPr>
              <a:t>1</a:t>
            </a:r>
            <a:r>
              <a:rPr lang="en-US" sz="2700" b="1" dirty="0" smtClean="0">
                <a:latin typeface="Calibri" pitchFamily="34" charset="0"/>
              </a:rPr>
              <a:t> </a:t>
            </a:r>
            <a:r>
              <a:rPr lang="en-US" sz="2700" b="1" dirty="0">
                <a:latin typeface="Calibri" pitchFamily="34" charset="0"/>
              </a:rPr>
              <a:t>and Hanna </a:t>
            </a:r>
            <a:r>
              <a:rPr lang="en-US" sz="2700" b="1" dirty="0" smtClean="0">
                <a:latin typeface="Calibri" pitchFamily="34" charset="0"/>
              </a:rPr>
              <a:t>Tuomisto</a:t>
            </a:r>
            <a:r>
              <a:rPr lang="en-US" sz="2700" b="1" baseline="30000" dirty="0" smtClean="0">
                <a:latin typeface="Calibri" pitchFamily="34" charset="0"/>
              </a:rPr>
              <a:t>2</a:t>
            </a:r>
            <a:endParaRPr lang="en-US" sz="2700" b="1" baseline="30000" dirty="0"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700" b="1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700" baseline="30000" dirty="0" smtClean="0">
                <a:latin typeface="Calibri" pitchFamily="34" charset="0"/>
              </a:rPr>
              <a:t>1</a:t>
            </a:r>
            <a:r>
              <a:rPr lang="en-US" sz="2700" dirty="0" smtClean="0">
                <a:latin typeface="Calibri" pitchFamily="34" charset="0"/>
              </a:rPr>
              <a:t>Department </a:t>
            </a:r>
            <a:r>
              <a:rPr lang="en-US" sz="2700" dirty="0">
                <a:latin typeface="Calibri" pitchFamily="34" charset="0"/>
              </a:rPr>
              <a:t>of </a:t>
            </a:r>
            <a:r>
              <a:rPr lang="en-US" sz="2700" dirty="0" smtClean="0">
                <a:latin typeface="Calibri" pitchFamily="34" charset="0"/>
              </a:rPr>
              <a:t>Entomology &amp; Nematology</a:t>
            </a:r>
            <a:endParaRPr lang="en-US" sz="27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700" dirty="0" smtClean="0">
                <a:latin typeface="Calibri" pitchFamily="34" charset="0"/>
              </a:rPr>
              <a:t>        University </a:t>
            </a:r>
            <a:r>
              <a:rPr lang="en-US" sz="2700" dirty="0">
                <a:latin typeface="Calibri" pitchFamily="34" charset="0"/>
              </a:rPr>
              <a:t>of California, </a:t>
            </a:r>
            <a:r>
              <a:rPr lang="en-US" sz="2700" dirty="0" smtClean="0">
                <a:latin typeface="Calibri" pitchFamily="34" charset="0"/>
              </a:rPr>
              <a:t>Davis, USA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aseline="30000" dirty="0" smtClean="0"/>
              <a:t>2</a:t>
            </a:r>
            <a:r>
              <a:rPr lang="en-US" sz="2800" dirty="0" smtClean="0"/>
              <a:t>Department </a:t>
            </a:r>
            <a:r>
              <a:rPr lang="en-US" sz="2800" dirty="0"/>
              <a:t>of Biology, </a:t>
            </a:r>
            <a:r>
              <a:rPr lang="en-US" sz="2800" dirty="0" smtClean="0"/>
              <a:t>University </a:t>
            </a:r>
            <a:r>
              <a:rPr lang="en-US" sz="2800" dirty="0"/>
              <a:t>of Turku, Finland</a:t>
            </a:r>
            <a:endParaRPr lang="en-US" sz="2700" b="1" dirty="0" smtClean="0"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700" b="1" dirty="0"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700" dirty="0" smtClean="0">
                <a:latin typeface="Calibri" pitchFamily="34" charset="0"/>
              </a:rPr>
              <a:t>October, 2013</a:t>
            </a:r>
            <a:endParaRPr lang="en-US" sz="2700" dirty="0">
              <a:latin typeface="Calibri" pitchFamily="34" charset="0"/>
            </a:endParaRPr>
          </a:p>
        </p:txBody>
      </p:sp>
      <p:pic>
        <p:nvPicPr>
          <p:cNvPr id="6" name="Picture 2" descr="http://www.sci.utu.fi/tiedostot/biologia/biodiversiteetti/kuvat/mv_hanna_tuomis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7" y="5067300"/>
            <a:ext cx="1333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3"/>
          <a:stretch/>
        </p:blipFill>
        <p:spPr>
          <a:xfrm>
            <a:off x="76200" y="5065014"/>
            <a:ext cx="1356355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3264933" cy="492443"/>
          </a:xfrm>
          <a:prstGeom prst="rect">
            <a:avLst/>
          </a:prstGeom>
          <a:solidFill>
            <a:srgbClr val="FFE38B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3. Functional Diversity</a:t>
            </a:r>
            <a:endParaRPr lang="en-US" sz="2600" b="1" dirty="0"/>
          </a:p>
        </p:txBody>
      </p:sp>
      <p:pic>
        <p:nvPicPr>
          <p:cNvPr id="3" name="Picture 11" descr="nemat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32" y="1066800"/>
            <a:ext cx="7773510" cy="512064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emat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" y="1066803"/>
            <a:ext cx="2560320" cy="1686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8" descr="http://www.colorcube.com/puzzle/cube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676677" y="990600"/>
            <a:ext cx="2256313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8000" y="3124200"/>
            <a:ext cx="223208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differences in size, behavior, </a:t>
            </a:r>
          </a:p>
          <a:p>
            <a:pPr algn="ctr"/>
            <a:r>
              <a:rPr lang="en-US" sz="1200" b="1" dirty="0" smtClean="0"/>
              <a:t>adaptations and</a:t>
            </a:r>
          </a:p>
          <a:p>
            <a:pPr algn="ctr"/>
            <a:r>
              <a:rPr lang="en-US" sz="1200" b="1" dirty="0" smtClean="0"/>
              <a:t>physiological activity </a:t>
            </a:r>
          </a:p>
          <a:p>
            <a:pPr algn="ctr"/>
            <a:r>
              <a:rPr lang="en-US" sz="1200" b="1" dirty="0" smtClean="0"/>
              <a:t>among species of soil organisms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93567" y="3729335"/>
            <a:ext cx="22225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facilitate maximum exploitation</a:t>
            </a:r>
          </a:p>
          <a:p>
            <a:pPr algn="ctr"/>
            <a:r>
              <a:rPr lang="en-US" sz="1200" b="1" dirty="0" smtClean="0"/>
              <a:t> of myriad soil microhabitats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2926" y="4343400"/>
            <a:ext cx="16280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and maximize</a:t>
            </a:r>
          </a:p>
          <a:p>
            <a:pPr algn="ctr"/>
            <a:r>
              <a:rPr lang="en-US" sz="1400" b="1" dirty="0" smtClean="0"/>
              <a:t>ecosystem function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1676400"/>
            <a:ext cx="15028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edaphic, climatic, </a:t>
            </a:r>
          </a:p>
          <a:p>
            <a:pPr algn="ctr"/>
            <a:r>
              <a:rPr lang="en-US" sz="1200" b="1" dirty="0" smtClean="0"/>
              <a:t>anthropogenic </a:t>
            </a:r>
          </a:p>
          <a:p>
            <a:pPr algn="ctr"/>
            <a:r>
              <a:rPr lang="en-US" sz="1200" b="1" dirty="0" smtClean="0"/>
              <a:t>determinants of soil </a:t>
            </a:r>
          </a:p>
          <a:p>
            <a:pPr algn="ctr"/>
            <a:r>
              <a:rPr lang="en-US" sz="1200" b="1" dirty="0" smtClean="0"/>
              <a:t>microenvironments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04800"/>
            <a:ext cx="630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Soil Ecosystem Function: </a:t>
            </a:r>
            <a:r>
              <a:rPr lang="en-US" b="1" u="sng" dirty="0" smtClean="0"/>
              <a:t>Diversity and Abundance are Important</a:t>
            </a:r>
            <a:endParaRPr lang="en-US" b="1" u="sng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943600" y="1676401"/>
            <a:ext cx="533400" cy="41549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943600" y="2091899"/>
            <a:ext cx="533400" cy="18466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867400" y="2091899"/>
            <a:ext cx="609600" cy="49890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44040" y="2819400"/>
            <a:ext cx="0" cy="304800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913913" y="1981200"/>
            <a:ext cx="563087" cy="11053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rot="5400000">
            <a:off x="4576234" y="2300774"/>
            <a:ext cx="457200" cy="2256452"/>
          </a:xfrm>
          <a:prstGeom prst="rightBrace">
            <a:avLst>
              <a:gd name="adj1" fmla="val 8333"/>
              <a:gd name="adj2" fmla="val 4962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6482112" y="3461988"/>
            <a:ext cx="342900" cy="1267524"/>
          </a:xfrm>
          <a:prstGeom prst="ben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10800000">
            <a:off x="5566475" y="4953000"/>
            <a:ext cx="1695449" cy="361947"/>
          </a:xfrm>
          <a:prstGeom prst="bentArrow">
            <a:avLst>
              <a:gd name="adj1" fmla="val 25000"/>
              <a:gd name="adj2" fmla="val 29938"/>
              <a:gd name="adj3" fmla="val 25000"/>
              <a:gd name="adj4" fmla="val 437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24" y="4491988"/>
            <a:ext cx="2523061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3014227" y="3523566"/>
            <a:ext cx="643373" cy="436601"/>
          </a:xfrm>
          <a:prstGeom prst="straightConnector1">
            <a:avLst/>
          </a:prstGeom>
          <a:ln w="412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200400" y="1524000"/>
            <a:ext cx="533400" cy="41549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200400" y="1939498"/>
            <a:ext cx="533400" cy="18466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124200" y="1939498"/>
            <a:ext cx="609600" cy="49890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170713" y="1828799"/>
            <a:ext cx="563087" cy="11053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6" y="4866620"/>
            <a:ext cx="2128693" cy="153418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Bent Arrow 36"/>
          <p:cNvSpPr/>
          <p:nvPr/>
        </p:nvSpPr>
        <p:spPr>
          <a:xfrm rot="10800000">
            <a:off x="2867727" y="5410200"/>
            <a:ext cx="533400" cy="304799"/>
          </a:xfrm>
          <a:prstGeom prst="bentArrow">
            <a:avLst>
              <a:gd name="adj1" fmla="val 25000"/>
              <a:gd name="adj2" fmla="val 29298"/>
              <a:gd name="adj3" fmla="val 25000"/>
              <a:gd name="adj4" fmla="val 437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7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76199" y="76200"/>
            <a:ext cx="883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Spatial Diversity of Microsites and their Temporal Dynamics</a:t>
            </a:r>
            <a:endParaRPr lang="en-US" sz="2400" b="1" dirty="0"/>
          </a:p>
        </p:txBody>
      </p:sp>
      <p:grpSp>
        <p:nvGrpSpPr>
          <p:cNvPr id="84" name="Group 83"/>
          <p:cNvGrpSpPr/>
          <p:nvPr/>
        </p:nvGrpSpPr>
        <p:grpSpPr>
          <a:xfrm>
            <a:off x="457200" y="980225"/>
            <a:ext cx="8610600" cy="4759349"/>
            <a:chOff x="457200" y="1143000"/>
            <a:chExt cx="8610600" cy="4759349"/>
          </a:xfrm>
        </p:grpSpPr>
        <p:sp>
          <p:nvSpPr>
            <p:cNvPr id="71" name="Down Arrow 70"/>
            <p:cNvSpPr/>
            <p:nvPr/>
          </p:nvSpPr>
          <p:spPr>
            <a:xfrm>
              <a:off x="2209800" y="1151414"/>
              <a:ext cx="121919" cy="2429491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  <a:tileRect/>
            </a:gra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wn Arrow 71"/>
            <p:cNvSpPr/>
            <p:nvPr/>
          </p:nvSpPr>
          <p:spPr>
            <a:xfrm flipV="1">
              <a:off x="2438400" y="1143000"/>
              <a:ext cx="152400" cy="2429491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  <a:tileRect/>
            </a:gra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7200" y="1390455"/>
              <a:ext cx="1828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gradient drivers:</a:t>
              </a:r>
            </a:p>
            <a:p>
              <a:r>
                <a:rPr lang="en-US" dirty="0" smtClean="0"/>
                <a:t>temperature</a:t>
              </a:r>
            </a:p>
            <a:p>
              <a:r>
                <a:rPr lang="en-US" dirty="0" smtClean="0"/>
                <a:t>moisture</a:t>
              </a:r>
            </a:p>
            <a:p>
              <a:r>
                <a:rPr lang="en-US" dirty="0" smtClean="0"/>
                <a:t>aeration</a:t>
              </a:r>
            </a:p>
            <a:p>
              <a:r>
                <a:rPr lang="en-US" dirty="0" smtClean="0"/>
                <a:t>organic residues</a:t>
              </a:r>
            </a:p>
            <a:p>
              <a:r>
                <a:rPr lang="en-US" dirty="0" smtClean="0"/>
                <a:t>roots</a:t>
              </a:r>
            </a:p>
            <a:p>
              <a:r>
                <a:rPr lang="en-US" dirty="0" smtClean="0"/>
                <a:t>soil texture</a:t>
              </a:r>
            </a:p>
            <a:p>
              <a:r>
                <a:rPr lang="en-US" dirty="0" smtClean="0"/>
                <a:t>particle size</a:t>
              </a:r>
              <a:endParaRPr lang="en-US" dirty="0"/>
            </a:p>
          </p:txBody>
        </p:sp>
        <p:sp>
          <p:nvSpPr>
            <p:cNvPr id="74" name="Right Arrow 73"/>
            <p:cNvSpPr/>
            <p:nvPr/>
          </p:nvSpPr>
          <p:spPr>
            <a:xfrm rot="2690474">
              <a:off x="1866650" y="4154210"/>
              <a:ext cx="1464502" cy="1356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0" y="4148023"/>
              <a:ext cx="191775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temporal drivers:</a:t>
              </a:r>
            </a:p>
            <a:p>
              <a:r>
                <a:rPr lang="en-US" dirty="0" smtClean="0"/>
                <a:t>diurnal</a:t>
              </a:r>
            </a:p>
            <a:p>
              <a:r>
                <a:rPr lang="en-US" dirty="0" smtClean="0"/>
                <a:t>seasonal</a:t>
              </a:r>
            </a:p>
            <a:p>
              <a:r>
                <a:rPr lang="en-US" dirty="0" smtClean="0"/>
                <a:t>life course</a:t>
              </a:r>
            </a:p>
            <a:p>
              <a:r>
                <a:rPr lang="en-US" dirty="0" smtClean="0"/>
                <a:t>phenology</a:t>
              </a:r>
            </a:p>
            <a:p>
              <a:r>
                <a:rPr lang="en-US" dirty="0" smtClean="0"/>
                <a:t>degree-days</a:t>
              </a:r>
              <a:endParaRPr lang="en-US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419600" y="3886200"/>
              <a:ext cx="4648200" cy="1828440"/>
              <a:chOff x="4343400" y="4038960"/>
              <a:chExt cx="4648200" cy="1828440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5257800" y="4390072"/>
                <a:ext cx="206099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stochastic factors:</a:t>
                </a:r>
              </a:p>
              <a:p>
                <a:r>
                  <a:rPr lang="en-US" dirty="0" smtClean="0"/>
                  <a:t>roots</a:t>
                </a:r>
              </a:p>
              <a:p>
                <a:r>
                  <a:rPr lang="en-US" dirty="0" smtClean="0"/>
                  <a:t>patch distribution</a:t>
                </a:r>
              </a:p>
              <a:p>
                <a:r>
                  <a:rPr lang="en-US" dirty="0" smtClean="0"/>
                  <a:t>patch composition</a:t>
                </a:r>
              </a:p>
              <a:p>
                <a:r>
                  <a:rPr lang="en-US" dirty="0" smtClean="0"/>
                  <a:t>weather events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249032" y="4389120"/>
                <a:ext cx="17425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     </a:t>
                </a:r>
              </a:p>
              <a:p>
                <a:r>
                  <a:rPr lang="en-US" dirty="0" smtClean="0"/>
                  <a:t>burrows</a:t>
                </a:r>
              </a:p>
              <a:p>
                <a:r>
                  <a:rPr lang="en-US" dirty="0" smtClean="0"/>
                  <a:t>stones</a:t>
                </a:r>
              </a:p>
              <a:p>
                <a:r>
                  <a:rPr lang="en-US" dirty="0" smtClean="0"/>
                  <a:t>restrictive layers</a:t>
                </a:r>
              </a:p>
              <a:p>
                <a:r>
                  <a:rPr lang="en-US" dirty="0" smtClean="0"/>
                  <a:t>     </a:t>
                </a:r>
                <a:endParaRPr lang="en-US" dirty="0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343400" y="4038960"/>
                <a:ext cx="30894" cy="1597958"/>
                <a:chOff x="5257800" y="5029560"/>
                <a:chExt cx="30894" cy="1597958"/>
              </a:xfrm>
            </p:grpSpPr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5257800" y="5029560"/>
                  <a:ext cx="27466" cy="1597830"/>
                </a:xfrm>
                <a:prstGeom prst="straightConnector1">
                  <a:avLst/>
                </a:prstGeom>
                <a:ln w="34925">
                  <a:solidFill>
                    <a:schemeClr val="bg2">
                      <a:lumMod val="1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/>
                <p:nvPr/>
              </p:nvCxnSpPr>
              <p:spPr>
                <a:xfrm>
                  <a:off x="5261228" y="5029560"/>
                  <a:ext cx="27466" cy="1597830"/>
                </a:xfrm>
                <a:prstGeom prst="straightConnector1">
                  <a:avLst/>
                </a:prstGeom>
                <a:ln w="34925">
                  <a:solidFill>
                    <a:schemeClr val="bg2">
                      <a:lumMod val="10000"/>
                    </a:schemeClr>
                  </a:solidFill>
                  <a:headEnd type="triangle"/>
                  <a:tailEnd type="triangle"/>
                </a:ln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/>
                <p:nvPr/>
              </p:nvCxnSpPr>
              <p:spPr>
                <a:xfrm>
                  <a:off x="5259629" y="5029560"/>
                  <a:ext cx="27466" cy="1597830"/>
                </a:xfrm>
                <a:prstGeom prst="straightConnector1">
                  <a:avLst/>
                </a:prstGeom>
                <a:ln w="34925">
                  <a:solidFill>
                    <a:schemeClr val="bg2">
                      <a:lumMod val="10000"/>
                    </a:schemeClr>
                  </a:solidFill>
                  <a:headEnd type="triangle"/>
                  <a:tailEnd type="triangle"/>
                </a:ln>
                <a:scene3d>
                  <a:camera prst="orthographicFront">
                    <a:rot lat="0" lon="0" rev="27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5261228" y="5029688"/>
                  <a:ext cx="27466" cy="1597830"/>
                </a:xfrm>
                <a:prstGeom prst="straightConnector1">
                  <a:avLst/>
                </a:prstGeom>
                <a:ln w="34925">
                  <a:solidFill>
                    <a:schemeClr val="bg2">
                      <a:lumMod val="10000"/>
                    </a:schemeClr>
                  </a:solidFill>
                  <a:headEnd type="triangle"/>
                  <a:tailEnd type="triangle"/>
                </a:ln>
                <a:scene3d>
                  <a:camera prst="orthographicFront">
                    <a:rot lat="0" lon="0" rev="81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1" t="24507" r="27246" b="11117"/>
          <a:stretch/>
        </p:blipFill>
        <p:spPr bwMode="auto">
          <a:xfrm>
            <a:off x="0" y="685800"/>
            <a:ext cx="2684565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2" t="20842" r="12390" b="5648"/>
          <a:stretch/>
        </p:blipFill>
        <p:spPr bwMode="auto">
          <a:xfrm>
            <a:off x="152400" y="3982505"/>
            <a:ext cx="3454094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5410200" y="3630723"/>
            <a:ext cx="3200035" cy="2743200"/>
            <a:chOff x="-76200" y="-304799"/>
            <a:chExt cx="8088984" cy="6934199"/>
          </a:xfrm>
        </p:grpSpPr>
        <p:pic>
          <p:nvPicPr>
            <p:cNvPr id="8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17" t="32518" r="17933" b="22011"/>
            <a:stretch/>
          </p:blipFill>
          <p:spPr bwMode="auto">
            <a:xfrm>
              <a:off x="-76200" y="-304799"/>
              <a:ext cx="8088984" cy="4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36" t="61808" r="18090" b="13785"/>
            <a:stretch/>
          </p:blipFill>
          <p:spPr bwMode="auto">
            <a:xfrm>
              <a:off x="0" y="4188422"/>
              <a:ext cx="8012784" cy="2440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0" name="Picture 8" descr="http://www.colorcube.com/puzzle/cub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609600"/>
            <a:ext cx="2888080" cy="292608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0" y="2936557"/>
            <a:ext cx="3059299" cy="492443"/>
          </a:xfrm>
          <a:prstGeom prst="rect">
            <a:avLst/>
          </a:prstGeom>
          <a:solidFill>
            <a:srgbClr val="FFE38B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/>
              <a:t>The Soil Environment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138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 descr="http://www.colorcube.com/puzzle/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33" y="53345"/>
            <a:ext cx="2888080" cy="292608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5"/>
          <a:stretch/>
        </p:blipFill>
        <p:spPr bwMode="auto">
          <a:xfrm>
            <a:off x="4133735" y="282324"/>
            <a:ext cx="4781665" cy="205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5"/>
          <a:stretch/>
        </p:blipFill>
        <p:spPr bwMode="auto">
          <a:xfrm>
            <a:off x="4133735" y="2514600"/>
            <a:ext cx="4781665" cy="205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5"/>
          <a:stretch/>
        </p:blipFill>
        <p:spPr bwMode="auto">
          <a:xfrm>
            <a:off x="4133735" y="4724400"/>
            <a:ext cx="4781665" cy="205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Oval 2047"/>
          <p:cNvSpPr/>
          <p:nvPr/>
        </p:nvSpPr>
        <p:spPr>
          <a:xfrm>
            <a:off x="2094358" y="180402"/>
            <a:ext cx="320040" cy="32004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3" name="Straight Arrow Connector 2052"/>
          <p:cNvCxnSpPr>
            <a:stCxn id="2048" idx="6"/>
          </p:cNvCxnSpPr>
          <p:nvPr/>
        </p:nvCxnSpPr>
        <p:spPr>
          <a:xfrm>
            <a:off x="2414398" y="340422"/>
            <a:ext cx="2090546" cy="516066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182402" y="856488"/>
            <a:ext cx="320040" cy="32004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435632" y="1058340"/>
            <a:ext cx="2986795" cy="184640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2119062" y="2391232"/>
            <a:ext cx="320040" cy="32004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2365876" y="2695654"/>
            <a:ext cx="2434724" cy="248767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TextBox 2066"/>
          <p:cNvSpPr txBox="1"/>
          <p:nvPr/>
        </p:nvSpPr>
        <p:spPr>
          <a:xfrm>
            <a:off x="8601456" y="305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8604438" y="2523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8604438" y="4736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49" name="TextBox 2048"/>
          <p:cNvSpPr txBox="1"/>
          <p:nvPr/>
        </p:nvSpPr>
        <p:spPr>
          <a:xfrm>
            <a:off x="112525" y="3688140"/>
            <a:ext cx="3926075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Different numbers of species of each </a:t>
            </a:r>
          </a:p>
          <a:p>
            <a:r>
              <a:rPr lang="en-US" sz="1600" dirty="0" smtClean="0"/>
              <a:t>     functional guild in each patch</a:t>
            </a:r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 abundance of individuals of each </a:t>
            </a:r>
          </a:p>
          <a:p>
            <a:r>
              <a:rPr lang="en-US" sz="1600" dirty="0" smtClean="0"/>
              <a:t>      species varies among patches and </a:t>
            </a:r>
          </a:p>
          <a:p>
            <a:r>
              <a:rPr lang="en-US" sz="1600" dirty="0" smtClean="0"/>
              <a:t>      through time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2876" y="5660648"/>
            <a:ext cx="3799758" cy="830997"/>
          </a:xfrm>
          <a:prstGeom prst="rect">
            <a:avLst/>
          </a:prstGeom>
          <a:solidFill>
            <a:srgbClr val="FFE38B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Spatial and Temporal Activity</a:t>
            </a:r>
          </a:p>
          <a:p>
            <a:pPr algn="ctr"/>
            <a:r>
              <a:rPr lang="en-US" sz="2400" dirty="0" smtClean="0"/>
              <a:t>of Functional Guilds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40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9247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Ecological </a:t>
            </a:r>
            <a:r>
              <a:rPr lang="en-US" sz="2000" b="1" dirty="0"/>
              <a:t>diversity </a:t>
            </a:r>
            <a:r>
              <a:rPr lang="en-US" sz="2000" b="1" dirty="0" smtClean="0"/>
              <a:t>can </a:t>
            </a:r>
            <a:r>
              <a:rPr lang="en-US" sz="2000" b="1" dirty="0"/>
              <a:t>be partitioned across different spatial scales </a:t>
            </a:r>
            <a:r>
              <a:rPr lang="en-US" sz="2000" b="1" dirty="0" smtClean="0"/>
              <a:t>(Whittaker, 1972</a:t>
            </a:r>
            <a:r>
              <a:rPr lang="en-US" sz="2000" b="1" dirty="0"/>
              <a:t>) : </a:t>
            </a:r>
            <a:endParaRPr lang="en-US" sz="2000" b="1" dirty="0" smtClean="0"/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point-diversity </a:t>
            </a:r>
            <a:r>
              <a:rPr lang="en-US" dirty="0"/>
              <a:t>(within sample</a:t>
            </a:r>
            <a:r>
              <a:rPr lang="en-US" dirty="0" smtClean="0"/>
              <a:t>)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pattern-diversity </a:t>
            </a:r>
            <a:r>
              <a:rPr lang="en-US" dirty="0"/>
              <a:t>(between samples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α-diversity </a:t>
            </a:r>
            <a:r>
              <a:rPr lang="en-US" dirty="0"/>
              <a:t>(within habitat)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β-diversity </a:t>
            </a:r>
            <a:r>
              <a:rPr lang="en-US" dirty="0"/>
              <a:t>(between habitats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γ-diversity </a:t>
            </a:r>
            <a:r>
              <a:rPr lang="en-US" dirty="0"/>
              <a:t>(within landscape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δ-diversity </a:t>
            </a:r>
            <a:r>
              <a:rPr lang="en-US" dirty="0"/>
              <a:t>(between landscapes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ε-diversity </a:t>
            </a:r>
            <a:r>
              <a:rPr lang="en-US" dirty="0"/>
              <a:t>(within biogeographic </a:t>
            </a:r>
            <a:r>
              <a:rPr lang="en-US" dirty="0" smtClean="0"/>
              <a:t>province)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0"/>
            <a:ext cx="7240444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 apply similar partitioning to functional diversity:</a:t>
            </a:r>
          </a:p>
          <a:p>
            <a:endParaRPr lang="en-US" sz="2000" dirty="0" smtClean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Total or true diversity of species with the same function (</a:t>
            </a:r>
            <a:r>
              <a:rPr lang="en-US" i="1" dirty="0" smtClean="0"/>
              <a:t>D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Within functional-guild* species diversity (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w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Functional guild diversity (</a:t>
            </a:r>
            <a:r>
              <a:rPr lang="en-US" i="1" dirty="0" smtClean="0"/>
              <a:t>D</a:t>
            </a:r>
            <a:r>
              <a:rPr lang="en-US" i="1" baseline="-25000" dirty="0" smtClean="0"/>
              <a:t>g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 </a:t>
            </a:r>
            <a:r>
              <a:rPr lang="en-US" sz="1600" dirty="0" smtClean="0"/>
              <a:t>* each guild is made up of different species and a species can only occur in one guild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974068"/>
            <a:ext cx="8539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Functional diversity is the diversity of organisms performing the same function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2014016"/>
            <a:ext cx="1360309" cy="492443"/>
          </a:xfrm>
          <a:prstGeom prst="rect">
            <a:avLst/>
          </a:prstGeom>
          <a:solidFill>
            <a:srgbClr val="FFE38B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/>
              <a:t>Diversity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638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61" y="76200"/>
            <a:ext cx="535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Functional Species Diversity Calculations</a:t>
            </a:r>
            <a:endParaRPr lang="en-US" sz="2400" b="1" u="sng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0361" y="4572000"/>
            <a:ext cx="8701368" cy="2143274"/>
            <a:chOff x="220361" y="4572000"/>
            <a:chExt cx="8701368" cy="2143274"/>
          </a:xfrm>
        </p:grpSpPr>
        <p:sp>
          <p:nvSpPr>
            <p:cNvPr id="8" name="TextBox 7"/>
            <p:cNvSpPr txBox="1"/>
            <p:nvPr/>
          </p:nvSpPr>
          <p:spPr>
            <a:xfrm>
              <a:off x="773345" y="5284113"/>
              <a:ext cx="8148384" cy="143116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/>
                <a:t>Maximum possible species diversity (</a:t>
              </a:r>
              <a:r>
                <a:rPr lang="en-US" i="1" dirty="0" smtClean="0"/>
                <a:t>D</a:t>
              </a:r>
              <a:r>
                <a:rPr lang="en-US" dirty="0" smtClean="0"/>
                <a:t>) = species richness</a:t>
              </a:r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Maximum within guild diversity (</a:t>
              </a:r>
              <a:r>
                <a:rPr lang="en-US" i="1" dirty="0" err="1" smtClean="0"/>
                <a:t>D</a:t>
              </a:r>
              <a:r>
                <a:rPr lang="en-US" i="1" baseline="-25000" dirty="0" err="1" smtClean="0"/>
                <a:t>w</a:t>
              </a:r>
              <a:r>
                <a:rPr lang="en-US" dirty="0" smtClean="0"/>
                <a:t>) = species richness/number of guilds </a:t>
              </a:r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Maximum guild diversity </a:t>
              </a:r>
              <a:r>
                <a:rPr lang="en-US" dirty="0"/>
                <a:t>(</a:t>
              </a:r>
              <a:r>
                <a:rPr lang="en-US" i="1" dirty="0" smtClean="0"/>
                <a:t>D</a:t>
              </a:r>
              <a:r>
                <a:rPr lang="en-US" i="1" baseline="-25000" dirty="0" smtClean="0"/>
                <a:t>g</a:t>
              </a:r>
              <a:r>
                <a:rPr lang="en-US" dirty="0" smtClean="0"/>
                <a:t>) </a:t>
              </a:r>
              <a:r>
                <a:rPr lang="en-US" dirty="0"/>
                <a:t>= </a:t>
              </a:r>
              <a:r>
                <a:rPr lang="en-US" dirty="0" smtClean="0"/>
                <a:t>number of guilds*</a:t>
              </a:r>
            </a:p>
            <a:p>
              <a:pPr>
                <a:spcAft>
                  <a:spcPts val="600"/>
                </a:spcAft>
              </a:pPr>
              <a:r>
                <a:rPr lang="en-US" dirty="0"/>
                <a:t>	</a:t>
              </a:r>
              <a:r>
                <a:rPr lang="en-US" dirty="0" smtClean="0"/>
                <a:t>		* when all guilds have the same number of species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361" y="4572000"/>
              <a:ext cx="8618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Abundance may be measured as number of individuals, biomass, metabolic footprint of each type</a:t>
              </a:r>
              <a:endParaRPr lang="en-US" sz="2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0361" y="685800"/>
            <a:ext cx="8631798" cy="1169936"/>
            <a:chOff x="220361" y="685800"/>
            <a:chExt cx="8631798" cy="1169936"/>
          </a:xfrm>
        </p:grpSpPr>
        <p:sp>
          <p:nvSpPr>
            <p:cNvPr id="4" name="TextBox 3"/>
            <p:cNvSpPr txBox="1"/>
            <p:nvPr/>
          </p:nvSpPr>
          <p:spPr>
            <a:xfrm>
              <a:off x="220361" y="1129099"/>
              <a:ext cx="226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Total species diversity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51255" y="990600"/>
              <a:ext cx="3300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where </a:t>
              </a:r>
              <a:r>
                <a:rPr lang="en-US" sz="1600" i="1" dirty="0" smtClean="0"/>
                <a:t>p</a:t>
              </a:r>
              <a:r>
                <a:rPr lang="en-US" sz="1600" i="1" baseline="-25000" dirty="0" smtClean="0"/>
                <a:t>i</a:t>
              </a:r>
              <a:r>
                <a:rPr lang="en-US" sz="1600" dirty="0" smtClean="0"/>
                <a:t> is the proportional </a:t>
              </a:r>
            </a:p>
            <a:p>
              <a:r>
                <a:rPr lang="en-US" sz="1600" dirty="0" smtClean="0"/>
                <a:t>abundance of taxon </a:t>
              </a:r>
              <a:r>
                <a:rPr lang="en-US" sz="1600" i="1" dirty="0" err="1" smtClean="0"/>
                <a:t>i</a:t>
              </a:r>
              <a:r>
                <a:rPr lang="en-US" sz="1600" dirty="0" smtClean="0"/>
                <a:t> of the </a:t>
              </a:r>
              <a:r>
                <a:rPr lang="en-US" sz="1600" i="1" dirty="0" smtClean="0"/>
                <a:t>S</a:t>
              </a:r>
              <a:r>
                <a:rPr lang="en-US" sz="1600" dirty="0" smtClean="0"/>
                <a:t> taxa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727620" y="685800"/>
                  <a:ext cx="2530180" cy="1169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</m:sPre>
                        <m:r>
                          <a:rPr lang="pt-BR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1/</m:t>
                        </m:r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deg>
                          <m:e>
                            <m:nary>
                              <m:naryPr>
                                <m:chr m:val="∑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620" y="685800"/>
                  <a:ext cx="2530180" cy="116993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220361" y="1981200"/>
            <a:ext cx="8847439" cy="1169936"/>
            <a:chOff x="220361" y="2111178"/>
            <a:chExt cx="8847439" cy="1169936"/>
          </a:xfrm>
        </p:grpSpPr>
        <p:sp>
          <p:nvSpPr>
            <p:cNvPr id="6" name="TextBox 5"/>
            <p:cNvSpPr txBox="1"/>
            <p:nvPr/>
          </p:nvSpPr>
          <p:spPr>
            <a:xfrm>
              <a:off x="220361" y="2511480"/>
              <a:ext cx="2967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Within guild species diversity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410007" y="2111178"/>
                  <a:ext cx="3066993" cy="1169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𝑤</m:t>
                            </m:r>
                          </m:e>
                        </m:sPre>
                        <m:r>
                          <a:rPr lang="pt-BR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1/</m:t>
                        </m:r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deg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sup>
                              <m:e>
                                <m:nary>
                                  <m:naryPr>
                                    <m:chr m:val="∑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𝑆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0007" y="2111178"/>
                  <a:ext cx="3066993" cy="11699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6347183" y="2372980"/>
              <a:ext cx="27206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where </a:t>
              </a:r>
              <a:r>
                <a:rPr lang="en-US" sz="1600" i="1" dirty="0" err="1" smtClean="0"/>
                <a:t>p</a:t>
              </a:r>
              <a:r>
                <a:rPr lang="en-US" sz="1600" i="1" baseline="-25000" dirty="0" err="1" smtClean="0"/>
                <a:t>ij</a:t>
              </a:r>
              <a:r>
                <a:rPr lang="en-US" sz="1600" dirty="0" smtClean="0"/>
                <a:t> is the proportional </a:t>
              </a:r>
            </a:p>
            <a:p>
              <a:r>
                <a:rPr lang="en-US" sz="1600" dirty="0" smtClean="0"/>
                <a:t>abundance of taxon </a:t>
              </a:r>
              <a:r>
                <a:rPr lang="en-US" sz="1600" i="1" dirty="0" err="1" smtClean="0"/>
                <a:t>i</a:t>
              </a:r>
              <a:r>
                <a:rPr lang="en-US" sz="1600" dirty="0" smtClean="0"/>
                <a:t> </a:t>
              </a:r>
            </a:p>
            <a:p>
              <a:r>
                <a:rPr lang="en-US" sz="1600" dirty="0" smtClean="0"/>
                <a:t>in guild </a:t>
              </a:r>
              <a:r>
                <a:rPr lang="en-US" sz="1600" i="1" dirty="0" smtClean="0"/>
                <a:t>j</a:t>
              </a:r>
              <a:endParaRPr lang="en-US" sz="1600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0361" y="3222822"/>
            <a:ext cx="8771239" cy="1169936"/>
            <a:chOff x="220361" y="3352800"/>
            <a:chExt cx="8771239" cy="1169936"/>
          </a:xfrm>
        </p:grpSpPr>
        <p:sp>
          <p:nvSpPr>
            <p:cNvPr id="7" name="TextBox 6"/>
            <p:cNvSpPr txBox="1"/>
            <p:nvPr/>
          </p:nvSpPr>
          <p:spPr>
            <a:xfrm>
              <a:off x="220361" y="3753102"/>
              <a:ext cx="1561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Guild diversity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372191" y="3352800"/>
                  <a:ext cx="2657009" cy="1169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𝑔</m:t>
                            </m:r>
                          </m:e>
                        </m:sPre>
                        <m:r>
                          <a:rPr lang="pt-BR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1/</m:t>
                        </m:r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deg>
                          <m:e>
                            <m:nary>
                              <m:naryPr>
                                <m:chr m:val="∑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191" y="3352800"/>
                  <a:ext cx="2657009" cy="11699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5591310" y="3614602"/>
              <a:ext cx="3400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where </a:t>
              </a:r>
              <a:r>
                <a:rPr lang="en-US" sz="1600" i="1" dirty="0" err="1" smtClean="0"/>
                <a:t>p</a:t>
              </a:r>
              <a:r>
                <a:rPr lang="en-US" sz="1600" i="1" baseline="-25000" dirty="0" err="1" smtClean="0"/>
                <a:t>j</a:t>
              </a:r>
              <a:r>
                <a:rPr lang="en-US" sz="1600" dirty="0" smtClean="0"/>
                <a:t> is the proportional </a:t>
              </a:r>
            </a:p>
            <a:p>
              <a:r>
                <a:rPr lang="en-US" sz="1600" dirty="0" smtClean="0"/>
                <a:t>abundance of guild </a:t>
              </a:r>
              <a:r>
                <a:rPr lang="en-US" sz="1600" i="1" dirty="0" smtClean="0"/>
                <a:t>j</a:t>
              </a:r>
              <a:r>
                <a:rPr lang="en-US" sz="1600" dirty="0" smtClean="0"/>
                <a:t> of the </a:t>
              </a:r>
              <a:r>
                <a:rPr lang="en-US" sz="1600" i="1" dirty="0" smtClean="0"/>
                <a:t>G</a:t>
              </a:r>
              <a:r>
                <a:rPr lang="en-US" sz="1600" dirty="0" smtClean="0"/>
                <a:t> guilds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54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736045"/>
              </p:ext>
            </p:extLst>
          </p:nvPr>
        </p:nvGraphicFramePr>
        <p:xfrm>
          <a:off x="152400" y="1075723"/>
          <a:ext cx="8839199" cy="1801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45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Cruz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Mesor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Panag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Rhab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A’boid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Acrob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Ceph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Monh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Plect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Wilso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Aphel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Aphoi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Dityl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Filen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Achro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Dipht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Alaim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Tylol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</a:t>
                      </a:r>
                      <a:endParaRPr lang="en-US" sz="1200" b="1" dirty="0"/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464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484928"/>
            <a:ext cx="656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Functional Diversity based on Abundance as Number of Individuals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886200"/>
            <a:ext cx="6605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species diversity = 6.8</a:t>
            </a:r>
            <a:r>
              <a:rPr lang="en-US" dirty="0" smtClean="0"/>
              <a:t>		(effective number of species)</a:t>
            </a:r>
          </a:p>
          <a:p>
            <a:endParaRPr lang="en-US" dirty="0"/>
          </a:p>
          <a:p>
            <a:r>
              <a:rPr lang="en-US" b="1" dirty="0" smtClean="0"/>
              <a:t>Mean within-guild species diversity = 2.7</a:t>
            </a:r>
          </a:p>
          <a:p>
            <a:endParaRPr lang="en-US" dirty="0"/>
          </a:p>
          <a:p>
            <a:r>
              <a:rPr lang="en-US" b="1" dirty="0" smtClean="0"/>
              <a:t>Guild diversity = 2.5  </a:t>
            </a:r>
            <a:r>
              <a:rPr lang="en-US" dirty="0" smtClean="0"/>
              <a:t>		(effective number of guilds)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0232" y="6336268"/>
            <a:ext cx="449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True Diversity </a:t>
            </a:r>
            <a:r>
              <a:rPr lang="en-US" dirty="0" smtClean="0"/>
              <a:t>is the effective number of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07877"/>
              </p:ext>
            </p:extLst>
          </p:nvPr>
        </p:nvGraphicFramePr>
        <p:xfrm>
          <a:off x="152400" y="1075723"/>
          <a:ext cx="8839199" cy="2349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45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Cruz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Mesor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Panag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Rhab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A’boid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Acrob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Ceph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Monh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Plect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Wilso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Aphel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Aphoi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Dityl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Filen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Achro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Dipht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Alaim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Tylol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</a:t>
                      </a:r>
                      <a:endParaRPr lang="en-US" sz="1200" b="1" dirty="0"/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marL="6429" marR="6429" marT="642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464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0144" y="468868"/>
            <a:ext cx="519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Functional Diversity Based on Biomass of Individuals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313872"/>
            <a:ext cx="6605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species diversity = 2.3	</a:t>
            </a:r>
            <a:r>
              <a:rPr lang="en-US" dirty="0" smtClean="0"/>
              <a:t>	(effective number of species)</a:t>
            </a:r>
          </a:p>
          <a:p>
            <a:endParaRPr lang="en-US" dirty="0"/>
          </a:p>
          <a:p>
            <a:r>
              <a:rPr lang="en-US" b="1" dirty="0" smtClean="0"/>
              <a:t>Mean within-guild species diversity = 2.1</a:t>
            </a:r>
          </a:p>
          <a:p>
            <a:endParaRPr lang="en-US" dirty="0"/>
          </a:p>
          <a:p>
            <a:r>
              <a:rPr lang="en-US" b="1" dirty="0" smtClean="0"/>
              <a:t>Guild diversity = 1.1  </a:t>
            </a:r>
            <a:r>
              <a:rPr lang="en-US" dirty="0" smtClean="0"/>
              <a:t>		(effective number of guilds)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0232" y="6336268"/>
            <a:ext cx="449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True Diversity </a:t>
            </a:r>
            <a:r>
              <a:rPr lang="en-US" dirty="0" smtClean="0"/>
              <a:t>is the effective number of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38"/>
          <a:stretch/>
        </p:blipFill>
        <p:spPr bwMode="auto">
          <a:xfrm>
            <a:off x="112779" y="106680"/>
            <a:ext cx="3011421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5" b="33285"/>
          <a:stretch/>
        </p:blipFill>
        <p:spPr bwMode="auto">
          <a:xfrm>
            <a:off x="3048000" y="1905000"/>
            <a:ext cx="3011559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4"/>
          <a:stretch/>
        </p:blipFill>
        <p:spPr bwMode="auto">
          <a:xfrm>
            <a:off x="6019800" y="3733800"/>
            <a:ext cx="3012873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477000"/>
            <a:ext cx="2599622" cy="307777"/>
          </a:xfrm>
          <a:prstGeom prst="rect">
            <a:avLst/>
          </a:prstGeom>
          <a:solidFill>
            <a:srgbClr val="FFE38B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</a:t>
            </a:r>
            <a:r>
              <a:rPr lang="en-US" sz="1400" dirty="0"/>
              <a:t>from Yeates and Cook, 1998</a:t>
            </a:r>
          </a:p>
        </p:txBody>
      </p:sp>
    </p:spTree>
    <p:extLst>
      <p:ext uri="{BB962C8B-B14F-4D97-AF65-F5344CB8AC3E}">
        <p14:creationId xmlns:p14="http://schemas.microsoft.com/office/powerpoint/2010/main" val="35537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89856" y="2222957"/>
            <a:ext cx="0" cy="326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89856" y="5496580"/>
            <a:ext cx="388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370856" y="3137357"/>
            <a:ext cx="2606649" cy="1981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47056" y="5118557"/>
            <a:ext cx="3124200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370856" y="2756357"/>
            <a:ext cx="0" cy="22860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88407" y="5648980"/>
            <a:ext cx="2089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</a:t>
            </a:r>
            <a:r>
              <a:rPr lang="en-US" sz="1400" dirty="0" smtClean="0"/>
              <a:t>ffective number of guilds</a:t>
            </a:r>
          </a:p>
          <a:p>
            <a:pPr algn="ctr"/>
            <a:r>
              <a:rPr lang="en-US" sz="1400" dirty="0" smtClean="0"/>
              <a:t>(total guild diversity)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938944" y="3619103"/>
            <a:ext cx="3163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</a:t>
            </a:r>
            <a:r>
              <a:rPr lang="en-US" sz="1400" dirty="0" smtClean="0"/>
              <a:t>ffective number of species within guilds</a:t>
            </a:r>
          </a:p>
          <a:p>
            <a:pPr algn="ctr"/>
            <a:r>
              <a:rPr lang="en-US" sz="1400" dirty="0" smtClean="0"/>
              <a:t>(mean within-guild species diversity)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90714" y="2299157"/>
            <a:ext cx="10388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exploitative</a:t>
            </a:r>
          </a:p>
          <a:p>
            <a:r>
              <a:rPr lang="en-US" sz="1400" dirty="0" smtClean="0"/>
              <a:t>species</a:t>
            </a:r>
          </a:p>
          <a:p>
            <a:r>
              <a:rPr lang="en-US" sz="1400" dirty="0" smtClean="0"/>
              <a:t>diversity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56058" y="2567226"/>
            <a:ext cx="884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sustained</a:t>
            </a:r>
          </a:p>
          <a:p>
            <a:r>
              <a:rPr lang="en-US" sz="1400" dirty="0" smtClean="0"/>
              <a:t>function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6744" y="4204157"/>
            <a:ext cx="10903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successional</a:t>
            </a:r>
          </a:p>
          <a:p>
            <a:r>
              <a:rPr lang="en-US" sz="1400" dirty="0" smtClean="0"/>
              <a:t>guild</a:t>
            </a:r>
          </a:p>
          <a:p>
            <a:r>
              <a:rPr lang="en-US" sz="1400" dirty="0" smtClean="0"/>
              <a:t>diversity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762000"/>
            <a:ext cx="8317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Complementarity of ecosystem function in relation to species diversity within </a:t>
            </a:r>
          </a:p>
          <a:p>
            <a:r>
              <a:rPr lang="en-US" dirty="0" smtClean="0"/>
              <a:t>       and among functional guilds</a:t>
            </a:r>
          </a:p>
          <a:p>
            <a:r>
              <a:rPr lang="en-US" dirty="0" smtClean="0"/>
              <a:t>2. Biomass or Metabolic Footprints are better functional measures of species diversity </a:t>
            </a:r>
          </a:p>
          <a:p>
            <a:r>
              <a:rPr lang="en-US" dirty="0"/>
              <a:t> </a:t>
            </a:r>
            <a:r>
              <a:rPr lang="en-US" dirty="0" smtClean="0"/>
              <a:t>      than numbers of individuals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304800"/>
            <a:ext cx="287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Working hypotheses:</a:t>
            </a:r>
            <a:endParaRPr lang="en-US" sz="2400" b="1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105400" y="3596640"/>
            <a:ext cx="3903964" cy="3108960"/>
            <a:chOff x="418533" y="53345"/>
            <a:chExt cx="8496867" cy="6725633"/>
          </a:xfrm>
        </p:grpSpPr>
        <p:pic>
          <p:nvPicPr>
            <p:cNvPr id="17" name="Picture 8" descr="http://www.colorcube.com/puzzle/cub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8533" y="53345"/>
              <a:ext cx="2888080" cy="2926080"/>
            </a:xfrm>
            <a:prstGeom prst="rect">
              <a:avLst/>
            </a:prstGeom>
            <a:noFill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45"/>
            <a:stretch/>
          </p:blipFill>
          <p:spPr bwMode="auto">
            <a:xfrm>
              <a:off x="4133735" y="282324"/>
              <a:ext cx="4781665" cy="20545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45"/>
            <a:stretch/>
          </p:blipFill>
          <p:spPr bwMode="auto">
            <a:xfrm>
              <a:off x="4133735" y="2514600"/>
              <a:ext cx="4781665" cy="20545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45"/>
            <a:stretch/>
          </p:blipFill>
          <p:spPr bwMode="auto">
            <a:xfrm>
              <a:off x="4133735" y="4724400"/>
              <a:ext cx="4781665" cy="20545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Oval 23"/>
            <p:cNvSpPr/>
            <p:nvPr/>
          </p:nvSpPr>
          <p:spPr>
            <a:xfrm>
              <a:off x="2094358" y="180402"/>
              <a:ext cx="320040" cy="320040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4" idx="6"/>
            </p:cNvCxnSpPr>
            <p:nvPr/>
          </p:nvCxnSpPr>
          <p:spPr>
            <a:xfrm>
              <a:off x="2414398" y="340422"/>
              <a:ext cx="2090546" cy="51606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182402" y="856488"/>
              <a:ext cx="320040" cy="320040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435632" y="1058340"/>
              <a:ext cx="2986795" cy="1846404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2119062" y="2391232"/>
              <a:ext cx="320040" cy="320040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365876" y="2695654"/>
              <a:ext cx="2434724" cy="2487672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297481" y="305939"/>
              <a:ext cx="572878" cy="565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</a:t>
              </a:r>
              <a:endParaRPr lang="en-US" sz="11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00465" y="2523744"/>
              <a:ext cx="572878" cy="565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</a:t>
              </a:r>
              <a:endParaRPr 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00463" y="4736068"/>
              <a:ext cx="572878" cy="565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37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238" y="1981200"/>
            <a:ext cx="8605433" cy="2862322"/>
          </a:xfrm>
          <a:prstGeom prst="rect">
            <a:avLst/>
          </a:prstGeom>
          <a:solidFill>
            <a:srgbClr val="FFE38B">
              <a:alpha val="75000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a subjective assessment of physical, chemical and biological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we address the biological component while recognizing that all are interconnected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we select the nematode assemblage due to its diversity of function, species richness, 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err="1">
                <a:solidFill>
                  <a:srgbClr val="002060"/>
                </a:solidFill>
              </a:rPr>
              <a:t>bioindicator</a:t>
            </a:r>
            <a:r>
              <a:rPr lang="en-US" b="1" dirty="0">
                <a:solidFill>
                  <a:srgbClr val="002060"/>
                </a:solidFill>
              </a:rPr>
              <a:t> potential, and the availability of exemplary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our approach could be applied to any assemblage of soil organisms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0878" y="304800"/>
            <a:ext cx="1795684" cy="523220"/>
          </a:xfrm>
          <a:prstGeom prst="rect">
            <a:avLst/>
          </a:prstGeom>
          <a:solidFill>
            <a:srgbClr val="FFE38B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Soil </a:t>
            </a:r>
            <a:r>
              <a:rPr lang="en-US" sz="2800" b="1" dirty="0" smtClean="0">
                <a:solidFill>
                  <a:srgbClr val="002060"/>
                </a:solidFill>
              </a:rPr>
              <a:t>Health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3400" y="762000"/>
            <a:ext cx="784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Support of a diversity of predator species will require a diversity of prey species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304800"/>
            <a:ext cx="287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Working hypotheses:</a:t>
            </a:r>
            <a:endParaRPr lang="en-US" sz="2400" b="1" dirty="0"/>
          </a:p>
        </p:txBody>
      </p:sp>
      <p:pic>
        <p:nvPicPr>
          <p:cNvPr id="1028" name="Picture 4" descr="https://encrypted-tbn0.gstatic.com/images?q=tbn:ANd9GcTG4VBDgvyQgxP5GPCIp9D2eFvK41PdCEECf0iLt8MhzJ7PFK5x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" y="1318356"/>
            <a:ext cx="3886200" cy="37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495800"/>
            <a:ext cx="108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Predators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9032" y="1533144"/>
            <a:ext cx="59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Prey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877107" y="2223994"/>
            <a:ext cx="0" cy="3267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877107" y="5497617"/>
            <a:ext cx="388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58107" y="3138394"/>
            <a:ext cx="2606649" cy="1981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334307" y="5119594"/>
            <a:ext cx="3124200" cy="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58107" y="2757394"/>
            <a:ext cx="0" cy="22860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38202" y="5650017"/>
            <a:ext cx="1564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Total prey diversity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3590280" y="3727861"/>
            <a:ext cx="1879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Total predator diversity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743309" y="2568263"/>
            <a:ext cx="884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sustained</a:t>
            </a:r>
          </a:p>
          <a:p>
            <a:r>
              <a:rPr lang="en-US" sz="1400" dirty="0" smtClean="0"/>
              <a:t>function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68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0088"/>
            <a:ext cx="3857929" cy="6400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" y="6477000"/>
            <a:ext cx="2216569" cy="307777"/>
          </a:xfrm>
          <a:prstGeom prst="rect">
            <a:avLst/>
          </a:prstGeom>
          <a:solidFill>
            <a:srgbClr val="FFE38B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Ferris and </a:t>
            </a:r>
            <a:r>
              <a:rPr lang="en-US" sz="1400" dirty="0" err="1" smtClean="0"/>
              <a:t>Tuomisto</a:t>
            </a:r>
            <a:r>
              <a:rPr lang="en-US" sz="1400" dirty="0" smtClean="0"/>
              <a:t>, in prep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599" y="254472"/>
            <a:ext cx="2093843" cy="923330"/>
          </a:xfrm>
          <a:prstGeom prst="rect">
            <a:avLst/>
          </a:prstGeom>
          <a:solidFill>
            <a:srgbClr val="FFE38B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Field plots amended</a:t>
            </a:r>
          </a:p>
          <a:p>
            <a:r>
              <a:rPr lang="en-US" dirty="0"/>
              <a:t>with green waste,</a:t>
            </a:r>
          </a:p>
          <a:p>
            <a:r>
              <a:rPr lang="en-US" dirty="0" smtClean="0"/>
              <a:t>December, </a:t>
            </a:r>
            <a:r>
              <a:rPr lang="en-US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7330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05-X-PlantRoot"/>
          <p:cNvPicPr>
            <a:picLocks noChangeAspect="1" noChangeArrowheads="1"/>
          </p:cNvPicPr>
          <p:nvPr/>
        </p:nvPicPr>
        <p:blipFill>
          <a:blip r:embed="rId2" cstate="print"/>
          <a:srcRect l="19200" r="22400"/>
          <a:stretch>
            <a:fillRect/>
          </a:stretch>
        </p:blipFill>
        <p:spPr bwMode="auto">
          <a:xfrm>
            <a:off x="1295400" y="1752600"/>
            <a:ext cx="232251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81200" y="9144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286000" y="121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15875" y="3017838"/>
            <a:ext cx="1311275" cy="6651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carbohydrates</a:t>
            </a:r>
          </a:p>
          <a:p>
            <a:pPr algn="ctr"/>
            <a:r>
              <a:rPr lang="en-US" sz="1200"/>
              <a:t>and</a:t>
            </a:r>
          </a:p>
          <a:p>
            <a:pPr algn="ctr"/>
            <a:r>
              <a:rPr lang="en-US" sz="1200"/>
              <a:t>proteins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685800" y="26670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85800" y="2667000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3657600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85800" y="39624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1295400" y="2667000"/>
            <a:ext cx="609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1295400" y="3962400"/>
            <a:ext cx="533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57600" y="3705225"/>
            <a:ext cx="1311275" cy="6651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carbohydrates</a:t>
            </a:r>
          </a:p>
          <a:p>
            <a:r>
              <a:rPr lang="en-US" sz="1200"/>
              <a:t>and</a:t>
            </a:r>
          </a:p>
          <a:p>
            <a:r>
              <a:rPr lang="en-US" sz="1200"/>
              <a:t>amino acids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124200" y="4038600"/>
            <a:ext cx="533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5165725" y="287972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bacteria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181600" y="385445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nematodes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5181600" y="47386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fungi</a:t>
            </a: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V="1">
            <a:off x="4953000" y="3200400"/>
            <a:ext cx="7620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4953000" y="4038600"/>
            <a:ext cx="6858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V="1">
            <a:off x="4953000" y="40386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V="1">
            <a:off x="5715000" y="4114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flipV="1">
            <a:off x="5715000" y="32766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V="1">
            <a:off x="5715000" y="12954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5408613" y="914400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2286000" y="1752600"/>
            <a:ext cx="0" cy="990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 flipV="1">
            <a:off x="6019800" y="4114800"/>
            <a:ext cx="0" cy="685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 flipV="1">
            <a:off x="6019800" y="3276600"/>
            <a:ext cx="0" cy="685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6019800" y="5105400"/>
            <a:ext cx="0" cy="685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5715000" y="572928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209800" y="50292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</a:t>
            </a:r>
            <a:r>
              <a:rPr lang="en-US" baseline="-25000"/>
              <a:t>3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6623050" y="2743200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protozoa</a:t>
            </a:r>
          </a:p>
          <a:p>
            <a:pPr algn="ctr"/>
            <a:r>
              <a:rPr lang="en-US"/>
              <a:t>nematodes</a:t>
            </a: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6629400" y="3579813"/>
            <a:ext cx="1314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nematodes</a:t>
            </a:r>
          </a:p>
          <a:p>
            <a:pPr algn="ctr"/>
            <a:r>
              <a:rPr lang="en-US"/>
              <a:t>arthropods</a:t>
            </a:r>
          </a:p>
          <a:p>
            <a:pPr algn="ctr"/>
            <a:r>
              <a:rPr lang="en-US"/>
              <a:t>fungi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6610350" y="4648200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arthropods</a:t>
            </a:r>
          </a:p>
          <a:p>
            <a:pPr algn="ctr"/>
            <a:r>
              <a:rPr lang="en-US"/>
              <a:t>nematodes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5791200" y="4953000"/>
            <a:ext cx="91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V="1">
            <a:off x="6400800" y="40386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 flipV="1">
            <a:off x="6172200" y="3063875"/>
            <a:ext cx="533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 flipV="1">
            <a:off x="7467600" y="44196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 flipV="1">
            <a:off x="7467600" y="3352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 flipH="1">
            <a:off x="7466013" y="5257800"/>
            <a:ext cx="1587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7161213" y="5729288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7943850" y="3733800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other</a:t>
            </a:r>
          </a:p>
          <a:p>
            <a:pPr algn="ctr"/>
            <a:r>
              <a:rPr lang="en-US"/>
              <a:t>organisms</a:t>
            </a: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 flipV="1">
            <a:off x="7924800" y="40386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67" name="Line 43"/>
          <p:cNvSpPr>
            <a:spLocks noChangeShapeType="1"/>
          </p:cNvSpPr>
          <p:nvPr/>
        </p:nvSpPr>
        <p:spPr bwMode="auto">
          <a:xfrm>
            <a:off x="7848600" y="3048000"/>
            <a:ext cx="457200" cy="762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 flipV="1">
            <a:off x="7848600" y="4343400"/>
            <a:ext cx="4572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69" name="Line 45"/>
          <p:cNvSpPr>
            <a:spLocks noChangeShapeType="1"/>
          </p:cNvSpPr>
          <p:nvPr/>
        </p:nvSpPr>
        <p:spPr bwMode="auto">
          <a:xfrm flipH="1">
            <a:off x="8761413" y="4343400"/>
            <a:ext cx="1587" cy="1447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8456613" y="5729288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52271" name="Line 47"/>
          <p:cNvSpPr>
            <a:spLocks noChangeShapeType="1"/>
          </p:cNvSpPr>
          <p:nvPr/>
        </p:nvSpPr>
        <p:spPr bwMode="auto">
          <a:xfrm flipH="1" flipV="1">
            <a:off x="7239000" y="4419600"/>
            <a:ext cx="1588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2" name="Line 48"/>
          <p:cNvSpPr>
            <a:spLocks noChangeShapeType="1"/>
          </p:cNvSpPr>
          <p:nvPr/>
        </p:nvSpPr>
        <p:spPr bwMode="auto">
          <a:xfrm flipV="1">
            <a:off x="7239000" y="3352800"/>
            <a:ext cx="1588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3" name="Line 49"/>
          <p:cNvSpPr>
            <a:spLocks noChangeShapeType="1"/>
          </p:cNvSpPr>
          <p:nvPr/>
        </p:nvSpPr>
        <p:spPr bwMode="auto">
          <a:xfrm flipV="1">
            <a:off x="7240588" y="12954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74" name="Text Box 50"/>
          <p:cNvSpPr txBox="1">
            <a:spLocks noChangeArrowheads="1"/>
          </p:cNvSpPr>
          <p:nvPr/>
        </p:nvSpPr>
        <p:spPr bwMode="auto">
          <a:xfrm>
            <a:off x="6934200" y="9144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52275" name="Line 51"/>
          <p:cNvSpPr>
            <a:spLocks noChangeShapeType="1"/>
          </p:cNvSpPr>
          <p:nvPr/>
        </p:nvSpPr>
        <p:spPr bwMode="auto">
          <a:xfrm flipV="1">
            <a:off x="8534400" y="1295400"/>
            <a:ext cx="1588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76" name="Text Box 52"/>
          <p:cNvSpPr txBox="1">
            <a:spLocks noChangeArrowheads="1"/>
          </p:cNvSpPr>
          <p:nvPr/>
        </p:nvSpPr>
        <p:spPr bwMode="auto">
          <a:xfrm>
            <a:off x="8229600" y="9144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>
            <a:off x="8763000" y="6019800"/>
            <a:ext cx="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78" name="Line 54"/>
          <p:cNvSpPr>
            <a:spLocks noChangeShapeType="1"/>
          </p:cNvSpPr>
          <p:nvPr/>
        </p:nvSpPr>
        <p:spPr bwMode="auto">
          <a:xfrm rot="-5400000">
            <a:off x="7200900" y="4991100"/>
            <a:ext cx="0" cy="31242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9" name="Line 55"/>
          <p:cNvSpPr>
            <a:spLocks noChangeShapeType="1"/>
          </p:cNvSpPr>
          <p:nvPr/>
        </p:nvSpPr>
        <p:spPr bwMode="auto">
          <a:xfrm>
            <a:off x="7467600" y="6019800"/>
            <a:ext cx="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0" name="Line 56"/>
          <p:cNvSpPr>
            <a:spLocks noChangeShapeType="1"/>
          </p:cNvSpPr>
          <p:nvPr/>
        </p:nvSpPr>
        <p:spPr bwMode="auto">
          <a:xfrm rot="-5400000">
            <a:off x="4114800" y="4953000"/>
            <a:ext cx="0" cy="3200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8" name="Line 57"/>
          <p:cNvSpPr>
            <a:spLocks noChangeShapeType="1"/>
          </p:cNvSpPr>
          <p:nvPr/>
        </p:nvSpPr>
        <p:spPr bwMode="auto">
          <a:xfrm rot="10800000">
            <a:off x="2514600" y="4038600"/>
            <a:ext cx="0" cy="990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9" name="Line 58"/>
          <p:cNvSpPr>
            <a:spLocks noChangeShapeType="1"/>
          </p:cNvSpPr>
          <p:nvPr/>
        </p:nvSpPr>
        <p:spPr bwMode="auto">
          <a:xfrm rot="-5400000">
            <a:off x="2324100" y="4229100"/>
            <a:ext cx="381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3" name="Line 59"/>
          <p:cNvSpPr>
            <a:spLocks noChangeShapeType="1"/>
          </p:cNvSpPr>
          <p:nvPr/>
        </p:nvSpPr>
        <p:spPr bwMode="auto">
          <a:xfrm flipH="1" flipV="1">
            <a:off x="7239000" y="5334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4" name="Line 60"/>
          <p:cNvSpPr>
            <a:spLocks noChangeShapeType="1"/>
          </p:cNvSpPr>
          <p:nvPr/>
        </p:nvSpPr>
        <p:spPr bwMode="auto">
          <a:xfrm flipH="1" flipV="1">
            <a:off x="8532813" y="533400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5" name="Line 61"/>
          <p:cNvSpPr>
            <a:spLocks noChangeShapeType="1"/>
          </p:cNvSpPr>
          <p:nvPr/>
        </p:nvSpPr>
        <p:spPr bwMode="auto">
          <a:xfrm flipH="1" flipV="1">
            <a:off x="5715000" y="5334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6" name="Line 62"/>
          <p:cNvSpPr>
            <a:spLocks noChangeShapeType="1"/>
          </p:cNvSpPr>
          <p:nvPr/>
        </p:nvSpPr>
        <p:spPr bwMode="auto">
          <a:xfrm flipH="1" flipV="1">
            <a:off x="2286000" y="5334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7" name="Line 63"/>
          <p:cNvSpPr>
            <a:spLocks noChangeShapeType="1"/>
          </p:cNvSpPr>
          <p:nvPr/>
        </p:nvSpPr>
        <p:spPr bwMode="auto">
          <a:xfrm rot="5400000" flipH="1" flipV="1">
            <a:off x="5410200" y="-2590800"/>
            <a:ext cx="0" cy="624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88" name="Text Box 64"/>
          <p:cNvSpPr txBox="1">
            <a:spLocks noChangeArrowheads="1"/>
          </p:cNvSpPr>
          <p:nvPr/>
        </p:nvSpPr>
        <p:spPr bwMode="auto">
          <a:xfrm>
            <a:off x="4648200" y="3657600"/>
            <a:ext cx="349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  <a:p>
            <a:endParaRPr lang="en-US" sz="600"/>
          </a:p>
          <a:p>
            <a:r>
              <a:rPr lang="en-US"/>
              <a:t>N</a:t>
            </a:r>
          </a:p>
        </p:txBody>
      </p:sp>
      <p:sp>
        <p:nvSpPr>
          <p:cNvPr id="52294" name="Line 70"/>
          <p:cNvSpPr>
            <a:spLocks noChangeShapeType="1"/>
          </p:cNvSpPr>
          <p:nvPr/>
        </p:nvSpPr>
        <p:spPr bwMode="auto">
          <a:xfrm>
            <a:off x="6019800" y="6019800"/>
            <a:ext cx="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2295" name="Line 71"/>
          <p:cNvSpPr>
            <a:spLocks noChangeShapeType="1"/>
          </p:cNvSpPr>
          <p:nvPr/>
        </p:nvSpPr>
        <p:spPr bwMode="auto">
          <a:xfrm>
            <a:off x="2514600" y="5410200"/>
            <a:ext cx="0" cy="1143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4968875"/>
            <a:ext cx="9144000" cy="1812925"/>
            <a:chOff x="0" y="3063"/>
            <a:chExt cx="5760" cy="1142"/>
          </a:xfrm>
        </p:grpSpPr>
        <p:grpSp>
          <p:nvGrpSpPr>
            <p:cNvPr id="8259" name="Group 16"/>
            <p:cNvGrpSpPr>
              <a:grpSpLocks/>
            </p:cNvGrpSpPr>
            <p:nvPr/>
          </p:nvGrpSpPr>
          <p:grpSpPr bwMode="auto">
            <a:xfrm>
              <a:off x="0" y="3063"/>
              <a:ext cx="4800" cy="1142"/>
              <a:chOff x="0" y="3082"/>
              <a:chExt cx="4800" cy="1142"/>
            </a:xfrm>
          </p:grpSpPr>
          <p:pic>
            <p:nvPicPr>
              <p:cNvPr id="826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082"/>
                <a:ext cx="4800" cy="114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62" name="Text Box 18"/>
              <p:cNvSpPr txBox="1">
                <a:spLocks noChangeArrowheads="1"/>
              </p:cNvSpPr>
              <p:nvPr/>
            </p:nvSpPr>
            <p:spPr bwMode="auto">
              <a:xfrm>
                <a:off x="1824" y="3168"/>
                <a:ext cx="1876" cy="2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Carbon and energy transfer</a:t>
                </a:r>
              </a:p>
            </p:txBody>
          </p:sp>
        </p:grpSp>
        <p:sp>
          <p:nvSpPr>
            <p:cNvPr id="8260" name="Rectangle 108"/>
            <p:cNvSpPr>
              <a:spLocks noChangeArrowheads="1"/>
            </p:cNvSpPr>
            <p:nvPr/>
          </p:nvSpPr>
          <p:spPr bwMode="auto">
            <a:xfrm>
              <a:off x="3867" y="3072"/>
              <a:ext cx="1893" cy="98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Tx/>
                <a:buChar char="•"/>
              </a:pPr>
              <a:r>
                <a:rPr lang="en-US" sz="1600"/>
                <a:t>Carbon is respired by all organisms in the food web</a:t>
              </a:r>
            </a:p>
            <a:p>
              <a:pPr>
                <a:buFontTx/>
                <a:buChar char="•"/>
              </a:pPr>
              <a:endParaRPr lang="en-US" sz="1600"/>
            </a:p>
            <a:p>
              <a:pPr>
                <a:buFontTx/>
                <a:buChar char="•"/>
              </a:pPr>
              <a:r>
                <a:rPr lang="en-US" sz="1600"/>
                <a:t>The amounts of Carbon and Energy available limit the size and activity of the web</a:t>
              </a:r>
            </a:p>
          </p:txBody>
        </p:sp>
      </p:grpSp>
      <p:sp>
        <p:nvSpPr>
          <p:cNvPr id="72" name="TextBox 7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57090"/>
            <a:ext cx="8001000" cy="400110"/>
          </a:xfrm>
          <a:prstGeom prst="rect">
            <a:avLst/>
          </a:prstGeom>
          <a:solidFill>
            <a:srgbClr val="FFE38B">
              <a:alpha val="9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Stewardship of Abundance and Diversity: Carbon and Energy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04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  <p:bldP spid="52239" grpId="0"/>
      <p:bldP spid="52240" grpId="0"/>
      <p:bldP spid="52241" grpId="0" animBg="1"/>
      <p:bldP spid="52242" grpId="0" animBg="1"/>
      <p:bldP spid="52243" grpId="0" animBg="1"/>
      <p:bldP spid="52244" grpId="0" animBg="1"/>
      <p:bldP spid="52245" grpId="0" animBg="1"/>
      <p:bldP spid="52246" grpId="0" animBg="1"/>
      <p:bldP spid="52247" grpId="0"/>
      <p:bldP spid="52249" grpId="0" animBg="1"/>
      <p:bldP spid="52250" grpId="0" animBg="1"/>
      <p:bldP spid="52251" grpId="0" animBg="1"/>
      <p:bldP spid="52252" grpId="0"/>
      <p:bldP spid="52255" grpId="0"/>
      <p:bldP spid="52256" grpId="0"/>
      <p:bldP spid="52257" grpId="0"/>
      <p:bldP spid="52258" grpId="0" animBg="1"/>
      <p:bldP spid="52259" grpId="0" animBg="1"/>
      <p:bldP spid="52260" grpId="0" animBg="1"/>
      <p:bldP spid="52261" grpId="0" animBg="1"/>
      <p:bldP spid="52262" grpId="0" animBg="1"/>
      <p:bldP spid="52263" grpId="0" animBg="1"/>
      <p:bldP spid="52264" grpId="0"/>
      <p:bldP spid="52265" grpId="0"/>
      <p:bldP spid="52266" grpId="0" animBg="1"/>
      <p:bldP spid="52267" grpId="0" animBg="1"/>
      <p:bldP spid="52268" grpId="0" animBg="1"/>
      <p:bldP spid="52269" grpId="0" animBg="1"/>
      <p:bldP spid="52270" grpId="0"/>
      <p:bldP spid="52271" grpId="0" animBg="1"/>
      <p:bldP spid="52272" grpId="0" animBg="1"/>
      <p:bldP spid="52273" grpId="0" animBg="1"/>
      <p:bldP spid="52274" grpId="0"/>
      <p:bldP spid="52275" grpId="0" animBg="1"/>
      <p:bldP spid="52276" grpId="0"/>
      <p:bldP spid="52277" grpId="0" animBg="1"/>
      <p:bldP spid="52278" grpId="0" animBg="1"/>
      <p:bldP spid="52279" grpId="0" animBg="1"/>
      <p:bldP spid="52280" grpId="0" animBg="1"/>
      <p:bldP spid="52283" grpId="0" animBg="1"/>
      <p:bldP spid="52284" grpId="0" animBg="1"/>
      <p:bldP spid="52285" grpId="0" animBg="1"/>
      <p:bldP spid="52286" grpId="0" animBg="1"/>
      <p:bldP spid="52287" grpId="0" animBg="1"/>
      <p:bldP spid="52288" grpId="0"/>
      <p:bldP spid="52294" grpId="0" animBg="1"/>
      <p:bldP spid="522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ennisBryantFO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6413" y="0"/>
            <a:ext cx="6097587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No-till MitchellTrilla07´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6097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0" y="411163"/>
            <a:ext cx="3133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Winter cover crop – bell beans</a:t>
            </a:r>
          </a:p>
          <a:p>
            <a:r>
              <a:rPr lang="en-US" sz="1400"/>
              <a:t>California, 2006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6246813" y="6292850"/>
            <a:ext cx="2805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No-till soybeans, </a:t>
            </a:r>
            <a:r>
              <a:rPr lang="en-US" sz="1400"/>
              <a:t>Brazil, 2006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1092200" y="1069975"/>
            <a:ext cx="1833563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 i="1"/>
              <a:t>Soil fertility</a:t>
            </a:r>
          </a:p>
          <a:p>
            <a:pPr>
              <a:buFontTx/>
              <a:buChar char="•"/>
            </a:pPr>
            <a:r>
              <a:rPr lang="en-US" sz="1600" i="1"/>
              <a:t>Organic matter</a:t>
            </a:r>
          </a:p>
          <a:p>
            <a:pPr>
              <a:buFontTx/>
              <a:buChar char="•"/>
            </a:pPr>
            <a:r>
              <a:rPr lang="en-US" sz="1600" i="1"/>
              <a:t>Food web activity</a:t>
            </a:r>
          </a:p>
          <a:p>
            <a:pPr>
              <a:buFontTx/>
              <a:buChar char="•"/>
            </a:pPr>
            <a:r>
              <a:rPr lang="en-US" sz="1600" i="1"/>
              <a:t>Soil structure</a:t>
            </a: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6218238" y="5168900"/>
            <a:ext cx="2173287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 i="1"/>
              <a:t>Fossil fuel reduction</a:t>
            </a:r>
            <a:r>
              <a:rPr lang="en-US" sz="1600"/>
              <a:t> </a:t>
            </a:r>
          </a:p>
          <a:p>
            <a:pPr>
              <a:buFontTx/>
              <a:buChar char="•"/>
            </a:pPr>
            <a:r>
              <a:rPr lang="en-US" sz="1600" i="1"/>
              <a:t>Habitat conservation</a:t>
            </a:r>
            <a:r>
              <a:rPr lang="en-US" sz="1600"/>
              <a:t> </a:t>
            </a:r>
          </a:p>
          <a:p>
            <a:pPr>
              <a:buFontTx/>
              <a:buChar char="•"/>
            </a:pPr>
            <a:r>
              <a:rPr lang="en-US" sz="1600" i="1"/>
              <a:t>Food web activity</a:t>
            </a:r>
          </a:p>
          <a:p>
            <a:pPr>
              <a:buFontTx/>
              <a:buChar char="•"/>
            </a:pPr>
            <a:r>
              <a:rPr lang="en-US" sz="1600" i="1"/>
              <a:t>Soil structure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5791200" y="228600"/>
            <a:ext cx="3027432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Soil </a:t>
            </a:r>
            <a:r>
              <a:rPr lang="en-US" dirty="0"/>
              <a:t>Food </a:t>
            </a:r>
            <a:r>
              <a:rPr lang="en-US" dirty="0" smtClean="0"/>
              <a:t>Web Stewardship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02984" y="4749943"/>
            <a:ext cx="2403863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Minimizing Disturbance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68411"/>
            <a:ext cx="6540144" cy="47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56402" y="366418"/>
            <a:ext cx="4588820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Sugarcane roots</a:t>
            </a:r>
          </a:p>
          <a:p>
            <a:pPr algn="ctr"/>
            <a:r>
              <a:rPr lang="en-US" dirty="0" smtClean="0"/>
              <a:t>under organic mulch      or      deeper soil layers</a:t>
            </a:r>
          </a:p>
          <a:p>
            <a:pPr algn="ctr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200400" y="9906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943600" y="9906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6477000"/>
            <a:ext cx="2506648" cy="307777"/>
          </a:xfrm>
          <a:prstGeom prst="rect">
            <a:avLst/>
          </a:prstGeom>
          <a:solidFill>
            <a:srgbClr val="FFE38B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 </a:t>
            </a:r>
            <a:r>
              <a:rPr lang="en-US" sz="1400" dirty="0"/>
              <a:t>from </a:t>
            </a:r>
            <a:r>
              <a:rPr lang="en-US" sz="1400" dirty="0" err="1" smtClean="0"/>
              <a:t>Stirling</a:t>
            </a:r>
            <a:r>
              <a:rPr lang="en-US" sz="1400" dirty="0" smtClean="0"/>
              <a:t> et al.,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88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DSCN004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DSC092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DSC092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90488" y="6507163"/>
            <a:ext cx="1544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Costa Rica, 2008</a:t>
            </a:r>
          </a:p>
        </p:txBody>
      </p:sp>
      <p:pic>
        <p:nvPicPr>
          <p:cNvPr id="21" name="Picture 20" descr="Picture1.png"/>
          <p:cNvPicPr>
            <a:picLocks noChangeAspect="1"/>
          </p:cNvPicPr>
          <p:nvPr/>
        </p:nvPicPr>
        <p:blipFill>
          <a:blip r:embed="rId5" cstate="print"/>
          <a:srcRect r="51852"/>
          <a:stretch>
            <a:fillRect/>
          </a:stretch>
        </p:blipFill>
        <p:spPr>
          <a:xfrm>
            <a:off x="1143000" y="3494774"/>
            <a:ext cx="1981200" cy="3015113"/>
          </a:xfrm>
          <a:prstGeom prst="rect">
            <a:avLst/>
          </a:prstGeom>
        </p:spPr>
      </p:pic>
      <p:pic>
        <p:nvPicPr>
          <p:cNvPr id="22" name="Picture 21" descr="Pict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494774"/>
            <a:ext cx="4114800" cy="3015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216" y="2068592"/>
            <a:ext cx="7712368" cy="3570208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sz="2400" b="1" dirty="0" smtClean="0"/>
          </a:p>
          <a:p>
            <a:r>
              <a:rPr lang="en-US" sz="2000" b="1" dirty="0" smtClean="0"/>
              <a:t>The Nematode Assemblage - Tools for Soil Health Assessment</a:t>
            </a:r>
          </a:p>
          <a:p>
            <a:endParaRPr lang="en-US" dirty="0" smtClean="0"/>
          </a:p>
          <a:p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Nematode Faunal Analysis: 	Enrichment and Structure Indices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Metabolic Footprints:	Magnitude of Ecosystem Services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Functional Diversity:		Complementarity of Ecosystem Services 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017" y="457200"/>
            <a:ext cx="3198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Comparison of Two Systems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346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apaloSunsetSep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5562600"/>
            <a:ext cx="8763000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http://plpnemweb.ucdavis.edu/nemaplex</a:t>
            </a:r>
            <a:endParaRPr lang="en-US" sz="3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00400" y="1600200"/>
            <a:ext cx="2438400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Thank you!</a:t>
            </a:r>
            <a:endParaRPr lang="en-US" sz="3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0878" y="304800"/>
            <a:ext cx="1795684" cy="523220"/>
          </a:xfrm>
          <a:prstGeom prst="rect">
            <a:avLst/>
          </a:prstGeom>
          <a:solidFill>
            <a:srgbClr val="FFE38B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Soil </a:t>
            </a:r>
            <a:r>
              <a:rPr lang="en-US" sz="2800" b="1" dirty="0" smtClean="0">
                <a:solidFill>
                  <a:srgbClr val="002060"/>
                </a:solidFill>
              </a:rPr>
              <a:t>Health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19383" r="8409" b="10541"/>
          <a:stretch/>
        </p:blipFill>
        <p:spPr>
          <a:xfrm>
            <a:off x="381000" y="1332324"/>
            <a:ext cx="829867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6664" y="304800"/>
            <a:ext cx="4330673" cy="523220"/>
          </a:xfrm>
          <a:prstGeom prst="rect">
            <a:avLst/>
          </a:prstGeom>
          <a:solidFill>
            <a:srgbClr val="FFE38B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Nematodes as </a:t>
            </a:r>
            <a:r>
              <a:rPr lang="en-US" sz="2800" b="1" dirty="0" err="1" smtClean="0">
                <a:solidFill>
                  <a:srgbClr val="002060"/>
                </a:solidFill>
              </a:rPr>
              <a:t>Bioindicators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253728"/>
            <a:ext cx="8839200" cy="4308872"/>
          </a:xfrm>
          <a:prstGeom prst="rect">
            <a:avLst/>
          </a:prstGeom>
          <a:solidFill>
            <a:srgbClr val="FFE38B">
              <a:alpha val="75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Abundance; diversity of form and function; distribution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Direct </a:t>
            </a:r>
            <a:r>
              <a:rPr lang="en-US" b="1" dirty="0">
                <a:solidFill>
                  <a:srgbClr val="002060"/>
                </a:solidFill>
              </a:rPr>
              <a:t>contact with their </a:t>
            </a:r>
            <a:r>
              <a:rPr lang="en-US" b="1" dirty="0" smtClean="0">
                <a:solidFill>
                  <a:srgbClr val="002060"/>
                </a:solidFill>
              </a:rPr>
              <a:t>aquatic microenvironment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Relatively permanent residents; assessments not complicated by influx or efflux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Occupy </a:t>
            </a:r>
            <a:r>
              <a:rPr lang="en-US" b="1" dirty="0">
                <a:solidFill>
                  <a:srgbClr val="002060"/>
                </a:solidFill>
              </a:rPr>
              <a:t>key positions in soil food </a:t>
            </a:r>
            <a:r>
              <a:rPr lang="en-US" b="1" dirty="0" smtClean="0">
                <a:solidFill>
                  <a:srgbClr val="002060"/>
                </a:solidFill>
              </a:rPr>
              <a:t>webs, both as predators and prey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Standardized sampling, extraction </a:t>
            </a:r>
            <a:r>
              <a:rPr lang="en-US" b="1" dirty="0">
                <a:solidFill>
                  <a:srgbClr val="002060"/>
                </a:solidFill>
              </a:rPr>
              <a:t>and assessment procedures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Readily identified by both microscopic and molecular methods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Clear </a:t>
            </a:r>
            <a:r>
              <a:rPr lang="en-US" b="1" dirty="0">
                <a:solidFill>
                  <a:srgbClr val="002060"/>
                </a:solidFill>
              </a:rPr>
              <a:t>relationship between structure and </a:t>
            </a:r>
            <a:r>
              <a:rPr lang="en-US" b="1" dirty="0" smtClean="0">
                <a:solidFill>
                  <a:srgbClr val="002060"/>
                </a:solidFill>
              </a:rPr>
              <a:t>function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High intrinsic information value per sample on resource-flow channels, </a:t>
            </a:r>
            <a:r>
              <a:rPr lang="en-US" b="1" dirty="0">
                <a:solidFill>
                  <a:srgbClr val="002060"/>
                </a:solidFill>
              </a:rPr>
              <a:t>nutrient status</a:t>
            </a:r>
            <a:r>
              <a:rPr lang="en-US" b="1" dirty="0" smtClean="0">
                <a:solidFill>
                  <a:srgbClr val="002060"/>
                </a:solidFill>
              </a:rPr>
              <a:t>, soil contaminants, environmental stress</a:t>
            </a:r>
          </a:p>
          <a:p>
            <a:r>
              <a:rPr lang="en-US" sz="1400" dirty="0" smtClean="0"/>
              <a:t>							Bongers </a:t>
            </a:r>
            <a:r>
              <a:rPr lang="en-US" sz="1400" dirty="0"/>
              <a:t>and Ferris, </a:t>
            </a:r>
            <a:r>
              <a:rPr lang="en-US" sz="1400" dirty="0" smtClean="0"/>
              <a:t>1999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12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6314" y="304800"/>
            <a:ext cx="6411371" cy="523220"/>
          </a:xfrm>
          <a:prstGeom prst="rect">
            <a:avLst/>
          </a:prstGeom>
          <a:solidFill>
            <a:srgbClr val="FFE38B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Nematodes as </a:t>
            </a:r>
            <a:r>
              <a:rPr lang="en-US" sz="2800" b="1" dirty="0" err="1" smtClean="0">
                <a:solidFill>
                  <a:srgbClr val="002060"/>
                </a:solidFill>
              </a:rPr>
              <a:t>Bioindicators</a:t>
            </a:r>
            <a:r>
              <a:rPr lang="en-US" sz="2800" b="1" dirty="0" smtClean="0">
                <a:solidFill>
                  <a:srgbClr val="002060"/>
                </a:solidFill>
              </a:rPr>
              <a:t> of Soil Health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382000" cy="2677656"/>
          </a:xfrm>
          <a:prstGeom prst="rect">
            <a:avLst/>
          </a:prstGeom>
          <a:solidFill>
            <a:srgbClr val="FFE38B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Three legs of the assessment of the biological component of soil health are: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Faunal Analysis </a:t>
            </a:r>
            <a:r>
              <a:rPr lang="en-US" b="1" dirty="0" smtClean="0">
                <a:solidFill>
                  <a:srgbClr val="002060"/>
                </a:solidFill>
              </a:rPr>
              <a:t>- habitat quality and available ecosystem services based on proportions of functional guilds</a:t>
            </a:r>
          </a:p>
          <a:p>
            <a:pPr marL="342900" indent="-342900">
              <a:buAutoNum type="arabicPeriod"/>
            </a:pPr>
            <a:endParaRPr lang="en-US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2000" b="1" dirty="0" smtClean="0">
                <a:solidFill>
                  <a:srgbClr val="002060"/>
                </a:solidFill>
              </a:rPr>
              <a:t>Metabolic Footprints </a:t>
            </a:r>
            <a:r>
              <a:rPr lang="en-US" b="1" dirty="0" smtClean="0">
                <a:solidFill>
                  <a:srgbClr val="002060"/>
                </a:solidFill>
              </a:rPr>
              <a:t>–the magnitude of the ecosystem  services</a:t>
            </a:r>
          </a:p>
          <a:p>
            <a:pPr marL="342900" indent="-342900">
              <a:buAutoNum type="arabicPeriod" startAt="2"/>
            </a:pPr>
            <a:endParaRPr lang="en-US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 startAt="3"/>
            </a:pPr>
            <a:r>
              <a:rPr lang="en-US" sz="2000" b="1" dirty="0" smtClean="0">
                <a:solidFill>
                  <a:srgbClr val="002060"/>
                </a:solidFill>
              </a:rPr>
              <a:t>Functional Diversity </a:t>
            </a:r>
            <a:r>
              <a:rPr lang="en-US" b="1" dirty="0" smtClean="0">
                <a:solidFill>
                  <a:srgbClr val="002060"/>
                </a:solidFill>
              </a:rPr>
              <a:t>–the complementarity </a:t>
            </a:r>
            <a:r>
              <a:rPr lang="en-US" b="1" dirty="0">
                <a:solidFill>
                  <a:srgbClr val="002060"/>
                </a:solidFill>
              </a:rPr>
              <a:t>and </a:t>
            </a:r>
            <a:r>
              <a:rPr lang="en-US" b="1" dirty="0" smtClean="0">
                <a:solidFill>
                  <a:srgbClr val="002060"/>
                </a:solidFill>
              </a:rPr>
              <a:t>successional </a:t>
            </a:r>
            <a:r>
              <a:rPr lang="en-US" b="1" dirty="0">
                <a:solidFill>
                  <a:srgbClr val="002060"/>
                </a:solidFill>
              </a:rPr>
              <a:t>potential of </a:t>
            </a:r>
            <a:r>
              <a:rPr lang="en-US" b="1" dirty="0" smtClean="0">
                <a:solidFill>
                  <a:srgbClr val="002060"/>
                </a:solidFill>
              </a:rPr>
              <a:t>ecosystem functions and services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" descr="cruzn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52663"/>
            <a:ext cx="1828800" cy="11763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257800" y="1414463"/>
            <a:ext cx="3124200" cy="3843337"/>
            <a:chOff x="4368" y="908"/>
            <a:chExt cx="1392" cy="2037"/>
          </a:xfrm>
        </p:grpSpPr>
        <p:pic>
          <p:nvPicPr>
            <p:cNvPr id="22559" name="Picture 18"/>
            <p:cNvPicPr>
              <a:picLocks noChangeAspect="1" noChangeArrowheads="1"/>
            </p:cNvPicPr>
            <p:nvPr/>
          </p:nvPicPr>
          <p:blipFill>
            <a:blip r:embed="rId3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4368" y="1920"/>
              <a:ext cx="1392" cy="1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2560" name="Picture 19" descr="Dorylaimu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908"/>
              <a:ext cx="1392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2" name="Picture 15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2362200" y="3402013"/>
            <a:ext cx="19177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3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981200"/>
            <a:ext cx="1762125" cy="1436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79475" y="152400"/>
            <a:ext cx="7239000" cy="1143000"/>
            <a:chOff x="554" y="1708"/>
            <a:chExt cx="4560" cy="720"/>
          </a:xfrm>
        </p:grpSpPr>
        <p:sp>
          <p:nvSpPr>
            <p:cNvPr id="22543" name="Rectangle 2"/>
            <p:cNvSpPr>
              <a:spLocks noChangeArrowheads="1"/>
            </p:cNvSpPr>
            <p:nvPr/>
          </p:nvSpPr>
          <p:spPr bwMode="auto">
            <a:xfrm>
              <a:off x="554" y="1708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/>
            </a:p>
          </p:txBody>
        </p:sp>
        <p:sp>
          <p:nvSpPr>
            <p:cNvPr id="22544" name="Rectangle 3"/>
            <p:cNvSpPr>
              <a:spLocks noChangeArrowheads="1"/>
            </p:cNvSpPr>
            <p:nvPr/>
          </p:nvSpPr>
          <p:spPr bwMode="auto">
            <a:xfrm>
              <a:off x="1514" y="1708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/>
            </a:p>
          </p:txBody>
        </p:sp>
        <p:sp>
          <p:nvSpPr>
            <p:cNvPr id="22545" name="Rectangle 4"/>
            <p:cNvSpPr>
              <a:spLocks noChangeArrowheads="1"/>
            </p:cNvSpPr>
            <p:nvPr/>
          </p:nvSpPr>
          <p:spPr bwMode="auto">
            <a:xfrm>
              <a:off x="2450" y="1708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/>
            </a:p>
          </p:txBody>
        </p:sp>
        <p:sp>
          <p:nvSpPr>
            <p:cNvPr id="22546" name="Rectangle 5"/>
            <p:cNvSpPr>
              <a:spLocks noChangeArrowheads="1"/>
            </p:cNvSpPr>
            <p:nvPr/>
          </p:nvSpPr>
          <p:spPr bwMode="auto">
            <a:xfrm>
              <a:off x="3434" y="1708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/>
            </a:p>
          </p:txBody>
        </p:sp>
        <p:sp>
          <p:nvSpPr>
            <p:cNvPr id="22547" name="Rectangle 6"/>
            <p:cNvSpPr>
              <a:spLocks noChangeArrowheads="1"/>
            </p:cNvSpPr>
            <p:nvPr/>
          </p:nvSpPr>
          <p:spPr bwMode="auto">
            <a:xfrm>
              <a:off x="4394" y="1708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/>
            </a:p>
          </p:txBody>
        </p:sp>
        <p:sp>
          <p:nvSpPr>
            <p:cNvPr id="22548" name="Line 7"/>
            <p:cNvSpPr>
              <a:spLocks noChangeShapeType="1"/>
            </p:cNvSpPr>
            <p:nvPr/>
          </p:nvSpPr>
          <p:spPr bwMode="auto">
            <a:xfrm>
              <a:off x="890" y="2428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8"/>
            <p:cNvSpPr>
              <a:spLocks noChangeShapeType="1"/>
            </p:cNvSpPr>
            <p:nvPr/>
          </p:nvSpPr>
          <p:spPr bwMode="auto">
            <a:xfrm flipH="1" flipV="1">
              <a:off x="893" y="22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9"/>
            <p:cNvSpPr>
              <a:spLocks noChangeShapeType="1"/>
            </p:cNvSpPr>
            <p:nvPr/>
          </p:nvSpPr>
          <p:spPr bwMode="auto">
            <a:xfrm flipH="1" flipV="1">
              <a:off x="1853" y="22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10"/>
            <p:cNvSpPr>
              <a:spLocks noChangeShapeType="1"/>
            </p:cNvSpPr>
            <p:nvPr/>
          </p:nvSpPr>
          <p:spPr bwMode="auto">
            <a:xfrm flipH="1" flipV="1">
              <a:off x="2789" y="22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11"/>
            <p:cNvSpPr>
              <a:spLocks noChangeShapeType="1"/>
            </p:cNvSpPr>
            <p:nvPr/>
          </p:nvSpPr>
          <p:spPr bwMode="auto">
            <a:xfrm flipH="1" flipV="1">
              <a:off x="3773" y="22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12"/>
            <p:cNvSpPr>
              <a:spLocks noChangeShapeType="1"/>
            </p:cNvSpPr>
            <p:nvPr/>
          </p:nvSpPr>
          <p:spPr bwMode="auto">
            <a:xfrm flipH="1" flipV="1">
              <a:off x="4733" y="22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Text Box 13"/>
            <p:cNvSpPr txBox="1">
              <a:spLocks noChangeArrowheads="1"/>
            </p:cNvSpPr>
            <p:nvPr/>
          </p:nvSpPr>
          <p:spPr bwMode="auto">
            <a:xfrm>
              <a:off x="799" y="20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22555" name="Text Box 14"/>
            <p:cNvSpPr txBox="1">
              <a:spLocks noChangeArrowheads="1"/>
            </p:cNvSpPr>
            <p:nvPr/>
          </p:nvSpPr>
          <p:spPr bwMode="auto">
            <a:xfrm>
              <a:off x="1759" y="20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</a:t>
              </a:r>
            </a:p>
          </p:txBody>
        </p:sp>
        <p:sp>
          <p:nvSpPr>
            <p:cNvPr id="22556" name="Text Box 15"/>
            <p:cNvSpPr txBox="1">
              <a:spLocks noChangeArrowheads="1"/>
            </p:cNvSpPr>
            <p:nvPr/>
          </p:nvSpPr>
          <p:spPr bwMode="auto">
            <a:xfrm>
              <a:off x="2695" y="20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3</a:t>
              </a:r>
            </a:p>
          </p:txBody>
        </p:sp>
        <p:sp>
          <p:nvSpPr>
            <p:cNvPr id="22557" name="Text Box 16"/>
            <p:cNvSpPr txBox="1">
              <a:spLocks noChangeArrowheads="1"/>
            </p:cNvSpPr>
            <p:nvPr/>
          </p:nvSpPr>
          <p:spPr bwMode="auto">
            <a:xfrm>
              <a:off x="3679" y="20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4</a:t>
              </a:r>
            </a:p>
          </p:txBody>
        </p:sp>
        <p:sp>
          <p:nvSpPr>
            <p:cNvPr id="22558" name="Text Box 17"/>
            <p:cNvSpPr txBox="1">
              <a:spLocks noChangeArrowheads="1"/>
            </p:cNvSpPr>
            <p:nvPr/>
          </p:nvSpPr>
          <p:spPr bwMode="auto">
            <a:xfrm>
              <a:off x="4639" y="20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5</a:t>
              </a:r>
            </a:p>
          </p:txBody>
        </p:sp>
      </p:grpSp>
      <p:sp>
        <p:nvSpPr>
          <p:cNvPr id="22535" name="Line 28"/>
          <p:cNvSpPr>
            <a:spLocks noChangeShapeType="1"/>
          </p:cNvSpPr>
          <p:nvPr/>
        </p:nvSpPr>
        <p:spPr bwMode="auto">
          <a:xfrm>
            <a:off x="838200" y="3505200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29"/>
          <p:cNvSpPr>
            <a:spLocks noChangeShapeType="1"/>
          </p:cNvSpPr>
          <p:nvPr/>
        </p:nvSpPr>
        <p:spPr bwMode="auto">
          <a:xfrm>
            <a:off x="2819400" y="4800600"/>
            <a:ext cx="1219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30"/>
          <p:cNvSpPr>
            <a:spLocks noChangeShapeType="1"/>
          </p:cNvSpPr>
          <p:nvPr/>
        </p:nvSpPr>
        <p:spPr bwMode="auto">
          <a:xfrm>
            <a:off x="4953000" y="5410200"/>
            <a:ext cx="3810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0" y="13716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Colonizer-persister Series</a:t>
            </a:r>
          </a:p>
        </p:txBody>
      </p:sp>
      <p:sp>
        <p:nvSpPr>
          <p:cNvPr id="22539" name="Rectangle 24"/>
          <p:cNvSpPr>
            <a:spLocks noChangeArrowheads="1"/>
          </p:cNvSpPr>
          <p:nvPr/>
        </p:nvSpPr>
        <p:spPr bwMode="auto">
          <a:xfrm>
            <a:off x="1752600" y="5181600"/>
            <a:ext cx="449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</a:rPr>
              <a:t>Life course </a:t>
            </a:r>
            <a:r>
              <a:rPr lang="en-US" sz="2400" dirty="0" smtClean="0">
                <a:solidFill>
                  <a:schemeClr val="tx2"/>
                </a:solidFill>
              </a:rPr>
              <a:t>duration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Growth rates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Response to resources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Sensitivity to disturbance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4191000"/>
            <a:ext cx="1676400" cy="2667000"/>
            <a:chOff x="2898" y="2208"/>
            <a:chExt cx="1154" cy="1968"/>
          </a:xfrm>
        </p:grpSpPr>
        <p:pic>
          <p:nvPicPr>
            <p:cNvPr id="22541" name="Picture 33" descr="Curren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8" y="2208"/>
              <a:ext cx="1154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Text Box 34"/>
            <p:cNvSpPr txBox="1">
              <a:spLocks noChangeArrowheads="1"/>
            </p:cNvSpPr>
            <p:nvPr/>
          </p:nvSpPr>
          <p:spPr bwMode="auto">
            <a:xfrm>
              <a:off x="3059" y="3818"/>
              <a:ext cx="909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bg1"/>
                  </a:solidFill>
                </a:rPr>
                <a:t>Bongers</a:t>
              </a:r>
            </a:p>
          </p:txBody>
        </p:sp>
      </p:grp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954881" y="1219200"/>
            <a:ext cx="1060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enrichment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7168356" y="1219200"/>
            <a:ext cx="776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stability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904081" y="942975"/>
            <a:ext cx="115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opportunism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7076281" y="942975"/>
            <a:ext cx="87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structure</a:t>
            </a:r>
          </a:p>
        </p:txBody>
      </p:sp>
      <p:grpSp>
        <p:nvGrpSpPr>
          <p:cNvPr id="37" name="Group 39"/>
          <p:cNvGrpSpPr/>
          <p:nvPr/>
        </p:nvGrpSpPr>
        <p:grpSpPr>
          <a:xfrm>
            <a:off x="519907" y="-1"/>
            <a:ext cx="8014493" cy="3797301"/>
            <a:chOff x="-3174" y="1981199"/>
            <a:chExt cx="8014493" cy="3797301"/>
          </a:xfrm>
        </p:grpSpPr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-3174" y="5308600"/>
              <a:ext cx="3413125" cy="4699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 b="1" dirty="0"/>
                <a:t>Enrichment Indicators</a:t>
              </a:r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4918869" y="3797300"/>
              <a:ext cx="3092450" cy="4699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 b="1"/>
                <a:t>Structure Indicators</a:t>
              </a: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3024187" y="4559300"/>
              <a:ext cx="1992313" cy="4699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b="1"/>
                <a:t>Basal Fauna</a:t>
              </a:r>
              <a:endParaRPr lang="en-US" sz="2400"/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00806" y="1981199"/>
              <a:ext cx="1550988" cy="10064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649412" y="1981200"/>
              <a:ext cx="1550988" cy="1006475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200400" y="1981200"/>
              <a:ext cx="4572000" cy="1006475"/>
            </a:xfrm>
            <a:prstGeom prst="ellipse">
              <a:avLst/>
            </a:prstGeom>
            <a:gradFill flip="none" rotWithShape="1">
              <a:gsLst>
                <a:gs pos="37000">
                  <a:srgbClr val="CC6600">
                    <a:lumMod val="69000"/>
                  </a:srgb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Down Arrow 43"/>
            <p:cNvSpPr/>
            <p:nvPr/>
          </p:nvSpPr>
          <p:spPr bwMode="auto">
            <a:xfrm flipV="1">
              <a:off x="762000" y="3505200"/>
              <a:ext cx="228600" cy="16764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Down Arrow 44"/>
            <p:cNvSpPr/>
            <p:nvPr/>
          </p:nvSpPr>
          <p:spPr bwMode="auto">
            <a:xfrm rot="-1620000" flipV="1">
              <a:off x="2894806" y="3351307"/>
              <a:ext cx="258762" cy="11049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Down Arrow 45"/>
            <p:cNvSpPr/>
            <p:nvPr/>
          </p:nvSpPr>
          <p:spPr bwMode="auto">
            <a:xfrm rot="-1620000" flipV="1">
              <a:off x="5684401" y="3103948"/>
              <a:ext cx="256032" cy="604685"/>
            </a:xfrm>
            <a:prstGeom prst="downArrow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891592" y="5791200"/>
            <a:ext cx="4176208" cy="492443"/>
          </a:xfrm>
          <a:prstGeom prst="rect">
            <a:avLst/>
          </a:prstGeom>
          <a:solidFill>
            <a:srgbClr val="FFE38B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1. Nematode Faunal Analysis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2888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801" name="Picture 49" descr="cruzn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506538" cy="23415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4" name="AutoShape 2"/>
          <p:cNvSpPr>
            <a:spLocks noChangeArrowheads="1"/>
          </p:cNvSpPr>
          <p:nvPr/>
        </p:nvSpPr>
        <p:spPr bwMode="auto">
          <a:xfrm>
            <a:off x="2590800" y="1066800"/>
            <a:ext cx="5943600" cy="3276600"/>
          </a:xfrm>
          <a:prstGeom prst="parallelogram">
            <a:avLst>
              <a:gd name="adj" fmla="val 60994"/>
            </a:avLst>
          </a:prstGeom>
          <a:gradFill rotWithShape="0">
            <a:gsLst>
              <a:gs pos="0">
                <a:schemeClr val="accent1"/>
              </a:gs>
              <a:gs pos="100000">
                <a:srgbClr val="CC66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5" name="AutoShape 3"/>
          <p:cNvSpPr>
            <a:spLocks noChangeArrowheads="1"/>
          </p:cNvSpPr>
          <p:nvPr/>
        </p:nvSpPr>
        <p:spPr bwMode="auto">
          <a:xfrm rot="7296498">
            <a:off x="192881" y="2186782"/>
            <a:ext cx="4725987" cy="8826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B3B900">
                  <a:gamma/>
                  <a:shade val="46275"/>
                  <a:invGamma/>
                </a:srgbClr>
              </a:gs>
              <a:gs pos="100000">
                <a:srgbClr val="B3B9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AutoShape 4"/>
          <p:cNvSpPr>
            <a:spLocks noChangeArrowheads="1"/>
          </p:cNvSpPr>
          <p:nvPr/>
        </p:nvSpPr>
        <p:spPr bwMode="auto">
          <a:xfrm rot="3523702">
            <a:off x="477838" y="4219575"/>
            <a:ext cx="2546350" cy="1104900"/>
          </a:xfrm>
          <a:custGeom>
            <a:avLst/>
            <a:gdLst>
              <a:gd name="G0" fmla="+- 4395 0 0"/>
              <a:gd name="G1" fmla="+- 21600 0 4395"/>
              <a:gd name="G2" fmla="*/ 4395 1 2"/>
              <a:gd name="G3" fmla="+- 21600 0 G2"/>
              <a:gd name="G4" fmla="+/ 4395 21600 2"/>
              <a:gd name="G5" fmla="+/ G1 0 2"/>
              <a:gd name="G6" fmla="*/ 21600 21600 4395"/>
              <a:gd name="G7" fmla="*/ G6 1 2"/>
              <a:gd name="G8" fmla="+- 21600 0 G7"/>
              <a:gd name="G9" fmla="*/ 21600 1 2"/>
              <a:gd name="G10" fmla="+- 4395 0 G9"/>
              <a:gd name="G11" fmla="?: G10 G8 0"/>
              <a:gd name="G12" fmla="?: G10 G7 21600"/>
              <a:gd name="T0" fmla="*/ 19402 w 21600"/>
              <a:gd name="T1" fmla="*/ 10800 h 21600"/>
              <a:gd name="T2" fmla="*/ 10800 w 21600"/>
              <a:gd name="T3" fmla="*/ 21600 h 21600"/>
              <a:gd name="T4" fmla="*/ 2198 w 21600"/>
              <a:gd name="T5" fmla="*/ 10800 h 21600"/>
              <a:gd name="T6" fmla="*/ 10800 w 21600"/>
              <a:gd name="T7" fmla="*/ 0 h 21600"/>
              <a:gd name="T8" fmla="*/ 3998 w 21600"/>
              <a:gd name="T9" fmla="*/ 3998 h 21600"/>
              <a:gd name="T10" fmla="*/ 17602 w 21600"/>
              <a:gd name="T11" fmla="*/ 1760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395" y="21600"/>
                </a:lnTo>
                <a:lnTo>
                  <a:pt x="1720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 sz="2400"/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 rot="10800000">
            <a:off x="1668463" y="4745038"/>
            <a:ext cx="4991100" cy="958850"/>
          </a:xfrm>
          <a:prstGeom prst="parallelogram">
            <a:avLst>
              <a:gd name="adj" fmla="val 74489"/>
            </a:avLst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>
            <a:off x="1230313" y="3894138"/>
            <a:ext cx="787400" cy="133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2030413" y="5237163"/>
            <a:ext cx="42576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2201863" y="4999038"/>
            <a:ext cx="427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>
            <a:off x="1858963" y="5465763"/>
            <a:ext cx="427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H="1">
            <a:off x="4335463" y="4751388"/>
            <a:ext cx="714375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 flipH="1">
            <a:off x="2954338" y="4760913"/>
            <a:ext cx="714375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V="1">
            <a:off x="1878013" y="2332038"/>
            <a:ext cx="1371600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1223963" y="4583113"/>
            <a:ext cx="50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Ba</a:t>
            </a:r>
            <a:r>
              <a:rPr lang="en-US" sz="1600" baseline="-25000"/>
              <a:t>2</a:t>
            </a:r>
            <a:endParaRPr lang="en-US" sz="2400"/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1590675" y="4164013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Fu</a:t>
            </a:r>
            <a:r>
              <a:rPr lang="en-US" sz="1600" baseline="-25000"/>
              <a:t>2</a:t>
            </a:r>
            <a:endParaRPr lang="en-US" sz="2400"/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1916113" y="3097213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Fu</a:t>
            </a:r>
            <a:r>
              <a:rPr lang="en-US" sz="1600" baseline="-25000"/>
              <a:t>2</a:t>
            </a:r>
            <a:endParaRPr lang="en-US" sz="2400"/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2747963" y="1706563"/>
            <a:ext cx="50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Ba</a:t>
            </a:r>
            <a:r>
              <a:rPr lang="en-US" sz="1600" baseline="-25000"/>
              <a:t>1</a:t>
            </a:r>
            <a:endParaRPr lang="en-US" sz="2400"/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2157413" y="5402263"/>
            <a:ext cx="50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Ba</a:t>
            </a:r>
            <a:r>
              <a:rPr lang="en-US" sz="1600" baseline="-25000"/>
              <a:t>3</a:t>
            </a:r>
            <a:endParaRPr lang="en-US" sz="2400"/>
          </a:p>
        </p:txBody>
      </p:sp>
      <p:sp>
        <p:nvSpPr>
          <p:cNvPr id="202770" name="Text Box 18"/>
          <p:cNvSpPr txBox="1">
            <a:spLocks noChangeArrowheads="1"/>
          </p:cNvSpPr>
          <p:nvPr/>
        </p:nvSpPr>
        <p:spPr bwMode="auto">
          <a:xfrm>
            <a:off x="2333625" y="5173663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Fu</a:t>
            </a:r>
            <a:r>
              <a:rPr lang="en-US" sz="1600" baseline="-25000"/>
              <a:t>3</a:t>
            </a:r>
            <a:endParaRPr lang="en-US" sz="2400"/>
          </a:p>
        </p:txBody>
      </p:sp>
      <p:sp>
        <p:nvSpPr>
          <p:cNvPr id="202771" name="Text Box 19"/>
          <p:cNvSpPr txBox="1">
            <a:spLocks noChangeArrowheads="1"/>
          </p:cNvSpPr>
          <p:nvPr/>
        </p:nvSpPr>
        <p:spPr bwMode="auto">
          <a:xfrm>
            <a:off x="2474913" y="4945063"/>
            <a:ext cx="52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Ca</a:t>
            </a:r>
            <a:r>
              <a:rPr lang="en-US" sz="1600" baseline="-25000"/>
              <a:t>3</a:t>
            </a:r>
            <a:endParaRPr lang="en-US" sz="2400"/>
          </a:p>
        </p:txBody>
      </p:sp>
      <p:sp>
        <p:nvSpPr>
          <p:cNvPr id="202772" name="Text Box 20"/>
          <p:cNvSpPr txBox="1">
            <a:spLocks noChangeArrowheads="1"/>
          </p:cNvSpPr>
          <p:nvPr/>
        </p:nvSpPr>
        <p:spPr bwMode="auto">
          <a:xfrm>
            <a:off x="3471863" y="5402263"/>
            <a:ext cx="50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Ba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202773" name="Text Box 21"/>
          <p:cNvSpPr txBox="1">
            <a:spLocks noChangeArrowheads="1"/>
          </p:cNvSpPr>
          <p:nvPr/>
        </p:nvSpPr>
        <p:spPr bwMode="auto">
          <a:xfrm>
            <a:off x="3648075" y="5173663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Fu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202774" name="Text Box 22"/>
          <p:cNvSpPr txBox="1">
            <a:spLocks noChangeArrowheads="1"/>
          </p:cNvSpPr>
          <p:nvPr/>
        </p:nvSpPr>
        <p:spPr bwMode="auto">
          <a:xfrm>
            <a:off x="3789363" y="4945063"/>
            <a:ext cx="52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Ca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202775" name="Text Box 23"/>
          <p:cNvSpPr txBox="1">
            <a:spLocks noChangeArrowheads="1"/>
          </p:cNvSpPr>
          <p:nvPr/>
        </p:nvSpPr>
        <p:spPr bwMode="auto">
          <a:xfrm>
            <a:off x="3944938" y="471646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Om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202776" name="Text Box 24"/>
          <p:cNvSpPr txBox="1">
            <a:spLocks noChangeArrowheads="1"/>
          </p:cNvSpPr>
          <p:nvPr/>
        </p:nvSpPr>
        <p:spPr bwMode="auto">
          <a:xfrm>
            <a:off x="4957763" y="5402263"/>
            <a:ext cx="50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Ba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202777" name="Text Box 25"/>
          <p:cNvSpPr txBox="1">
            <a:spLocks noChangeArrowheads="1"/>
          </p:cNvSpPr>
          <p:nvPr/>
        </p:nvSpPr>
        <p:spPr bwMode="auto">
          <a:xfrm>
            <a:off x="5133975" y="5173663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Fu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202778" name="Text Box 26"/>
          <p:cNvSpPr txBox="1">
            <a:spLocks noChangeArrowheads="1"/>
          </p:cNvSpPr>
          <p:nvPr/>
        </p:nvSpPr>
        <p:spPr bwMode="auto">
          <a:xfrm>
            <a:off x="5275263" y="4945063"/>
            <a:ext cx="52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Ca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5430838" y="471646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Om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2487613" y="4551363"/>
            <a:ext cx="3109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V="1">
            <a:off x="2344738" y="2239963"/>
            <a:ext cx="1292225" cy="211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5715000" y="609600"/>
            <a:ext cx="1098550" cy="3794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Enriched</a:t>
            </a:r>
            <a:endParaRPr lang="en-US" sz="2400"/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7315200" y="2895600"/>
            <a:ext cx="1250950" cy="3794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Structured</a:t>
            </a:r>
            <a:endParaRPr lang="en-US" sz="2400"/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2239963" y="4275138"/>
            <a:ext cx="768350" cy="3794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Basal</a:t>
            </a:r>
            <a:endParaRPr lang="en-US" sz="2400"/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0" y="4781550"/>
            <a:ext cx="1327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/>
              <a:t>Basal</a:t>
            </a:r>
          </a:p>
          <a:p>
            <a:pPr algn="ctr"/>
            <a:r>
              <a:rPr lang="en-US" sz="2000" b="1"/>
              <a:t>condition</a:t>
            </a:r>
            <a:endParaRPr lang="en-US" sz="2400"/>
          </a:p>
        </p:txBody>
      </p:sp>
      <p:sp>
        <p:nvSpPr>
          <p:cNvPr id="202786" name="Text Box 34"/>
          <p:cNvSpPr txBox="1">
            <a:spLocks noChangeArrowheads="1"/>
          </p:cNvSpPr>
          <p:nvPr/>
        </p:nvSpPr>
        <p:spPr bwMode="auto">
          <a:xfrm>
            <a:off x="1911350" y="5772150"/>
            <a:ext cx="204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/>
              <a:t>Structure index</a:t>
            </a:r>
            <a:endParaRPr lang="en-US" sz="2400"/>
          </a:p>
        </p:txBody>
      </p:sp>
      <p:sp>
        <p:nvSpPr>
          <p:cNvPr id="202787" name="Text Box 35"/>
          <p:cNvSpPr txBox="1">
            <a:spLocks noChangeArrowheads="1"/>
          </p:cNvSpPr>
          <p:nvPr/>
        </p:nvSpPr>
        <p:spPr bwMode="auto">
          <a:xfrm rot="-3481245">
            <a:off x="619919" y="2034381"/>
            <a:ext cx="2909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b="1"/>
              <a:t>Enrichment index</a:t>
            </a:r>
            <a:endParaRPr lang="en-US" sz="2400"/>
          </a:p>
        </p:txBody>
      </p:sp>
      <p:sp>
        <p:nvSpPr>
          <p:cNvPr id="202788" name="Line 36"/>
          <p:cNvSpPr>
            <a:spLocks noChangeShapeType="1"/>
          </p:cNvSpPr>
          <p:nvPr/>
        </p:nvSpPr>
        <p:spPr bwMode="auto">
          <a:xfrm flipV="1">
            <a:off x="2743200" y="788988"/>
            <a:ext cx="296863" cy="4302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9" name="Line 37"/>
          <p:cNvSpPr>
            <a:spLocks noChangeShapeType="1"/>
          </p:cNvSpPr>
          <p:nvPr/>
        </p:nvSpPr>
        <p:spPr bwMode="auto">
          <a:xfrm>
            <a:off x="4183063" y="6008688"/>
            <a:ext cx="20955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0" name="Line 38"/>
          <p:cNvSpPr>
            <a:spLocks noChangeShapeType="1"/>
          </p:cNvSpPr>
          <p:nvPr/>
        </p:nvSpPr>
        <p:spPr bwMode="auto">
          <a:xfrm flipV="1">
            <a:off x="3749675" y="2286000"/>
            <a:ext cx="3184525" cy="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1" name="Line 39"/>
          <p:cNvSpPr>
            <a:spLocks noChangeShapeType="1"/>
          </p:cNvSpPr>
          <p:nvPr/>
        </p:nvSpPr>
        <p:spPr bwMode="auto">
          <a:xfrm flipV="1">
            <a:off x="5616575" y="2286000"/>
            <a:ext cx="1317625" cy="21272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2" name="AutoShape 40"/>
          <p:cNvSpPr>
            <a:spLocks noChangeArrowheads="1"/>
          </p:cNvSpPr>
          <p:nvPr/>
        </p:nvSpPr>
        <p:spPr bwMode="auto">
          <a:xfrm>
            <a:off x="6915150" y="2209800"/>
            <a:ext cx="95250" cy="9525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3" name="Line 41"/>
          <p:cNvSpPr>
            <a:spLocks noChangeShapeType="1"/>
          </p:cNvSpPr>
          <p:nvPr/>
        </p:nvSpPr>
        <p:spPr bwMode="auto">
          <a:xfrm flipH="1">
            <a:off x="4495800" y="1066800"/>
            <a:ext cx="20574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4" name="Line 42"/>
          <p:cNvSpPr>
            <a:spLocks noChangeShapeType="1"/>
          </p:cNvSpPr>
          <p:nvPr/>
        </p:nvSpPr>
        <p:spPr bwMode="auto">
          <a:xfrm>
            <a:off x="3581400" y="2743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5" name="Text Box 43"/>
          <p:cNvSpPr txBox="1">
            <a:spLocks noChangeArrowheads="1"/>
          </p:cNvSpPr>
          <p:nvPr/>
        </p:nvSpPr>
        <p:spPr bwMode="auto">
          <a:xfrm>
            <a:off x="3886200" y="533400"/>
            <a:ext cx="1393825" cy="14779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Disturbed</a:t>
            </a:r>
          </a:p>
          <a:p>
            <a:pPr>
              <a:buFontTx/>
              <a:buChar char="•"/>
            </a:pPr>
            <a:r>
              <a:rPr lang="en-US" sz="1800"/>
              <a:t>N-enriched</a:t>
            </a:r>
          </a:p>
          <a:p>
            <a:pPr>
              <a:buFontTx/>
              <a:buChar char="•"/>
            </a:pPr>
            <a:r>
              <a:rPr lang="en-US" sz="1800"/>
              <a:t>Low C:N</a:t>
            </a:r>
          </a:p>
          <a:p>
            <a:pPr>
              <a:buFontTx/>
              <a:buChar char="•"/>
            </a:pPr>
            <a:r>
              <a:rPr lang="en-US" sz="1800"/>
              <a:t>Bacterial</a:t>
            </a:r>
          </a:p>
          <a:p>
            <a:pPr>
              <a:buFontTx/>
              <a:buChar char="•"/>
            </a:pPr>
            <a:r>
              <a:rPr lang="en-US" sz="1800"/>
              <a:t>Conducive</a:t>
            </a:r>
            <a:endParaRPr lang="en-US" sz="2400"/>
          </a:p>
        </p:txBody>
      </p:sp>
      <p:sp>
        <p:nvSpPr>
          <p:cNvPr id="202796" name="Text Box 44"/>
          <p:cNvSpPr txBox="1">
            <a:spLocks noChangeArrowheads="1"/>
          </p:cNvSpPr>
          <p:nvPr/>
        </p:nvSpPr>
        <p:spPr bwMode="auto">
          <a:xfrm>
            <a:off x="7391400" y="533400"/>
            <a:ext cx="1393825" cy="14779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Maturing</a:t>
            </a:r>
          </a:p>
          <a:p>
            <a:pPr>
              <a:buFontTx/>
              <a:buChar char="•"/>
            </a:pPr>
            <a:r>
              <a:rPr lang="en-US" sz="1800"/>
              <a:t>N-enriched</a:t>
            </a:r>
          </a:p>
          <a:p>
            <a:pPr>
              <a:buFontTx/>
              <a:buChar char="•"/>
            </a:pPr>
            <a:r>
              <a:rPr lang="en-US" sz="1800"/>
              <a:t>Low C:N</a:t>
            </a:r>
          </a:p>
          <a:p>
            <a:pPr>
              <a:buFontTx/>
              <a:buChar char="•"/>
            </a:pPr>
            <a:r>
              <a:rPr lang="en-US" sz="1800"/>
              <a:t>Bacterial</a:t>
            </a:r>
          </a:p>
          <a:p>
            <a:pPr>
              <a:buFontTx/>
              <a:buChar char="•"/>
            </a:pPr>
            <a:r>
              <a:rPr lang="en-US" sz="1800"/>
              <a:t>Regulated</a:t>
            </a:r>
            <a:endParaRPr lang="en-US" sz="2400"/>
          </a:p>
        </p:txBody>
      </p:sp>
      <p:sp>
        <p:nvSpPr>
          <p:cNvPr id="202797" name="Text Box 45"/>
          <p:cNvSpPr txBox="1">
            <a:spLocks noChangeArrowheads="1"/>
          </p:cNvSpPr>
          <p:nvPr/>
        </p:nvSpPr>
        <p:spPr bwMode="auto">
          <a:xfrm>
            <a:off x="6248400" y="3390900"/>
            <a:ext cx="1558925" cy="14779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Matured</a:t>
            </a:r>
          </a:p>
          <a:p>
            <a:pPr>
              <a:buFontTx/>
              <a:buChar char="•"/>
            </a:pPr>
            <a:r>
              <a:rPr lang="en-US" sz="1800"/>
              <a:t>Fertile</a:t>
            </a:r>
          </a:p>
          <a:p>
            <a:pPr>
              <a:buFontTx/>
              <a:buChar char="•"/>
            </a:pPr>
            <a:r>
              <a:rPr lang="en-US" sz="1800"/>
              <a:t>Mod. C:N</a:t>
            </a:r>
          </a:p>
          <a:p>
            <a:pPr>
              <a:buFontTx/>
              <a:buChar char="•"/>
            </a:pPr>
            <a:r>
              <a:rPr lang="en-US" sz="1800"/>
              <a:t>Bact./Fungal</a:t>
            </a:r>
          </a:p>
          <a:p>
            <a:pPr>
              <a:buFontTx/>
              <a:buChar char="•"/>
            </a:pPr>
            <a:r>
              <a:rPr lang="en-US" sz="1800"/>
              <a:t>Suppressive</a:t>
            </a:r>
            <a:endParaRPr lang="en-US" sz="2400"/>
          </a:p>
        </p:txBody>
      </p:sp>
      <p:sp>
        <p:nvSpPr>
          <p:cNvPr id="202798" name="Text Box 46"/>
          <p:cNvSpPr txBox="1">
            <a:spLocks noChangeArrowheads="1"/>
          </p:cNvSpPr>
          <p:nvPr/>
        </p:nvSpPr>
        <p:spPr bwMode="auto">
          <a:xfrm>
            <a:off x="2438400" y="3390900"/>
            <a:ext cx="1355725" cy="14779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Degraded</a:t>
            </a:r>
          </a:p>
          <a:p>
            <a:pPr>
              <a:buFontTx/>
              <a:buChar char="•"/>
            </a:pPr>
            <a:r>
              <a:rPr lang="en-US" sz="1800"/>
              <a:t>Depleted</a:t>
            </a:r>
          </a:p>
          <a:p>
            <a:pPr>
              <a:buFontTx/>
              <a:buChar char="•"/>
            </a:pPr>
            <a:r>
              <a:rPr lang="en-US" sz="1800"/>
              <a:t>High C:N</a:t>
            </a:r>
          </a:p>
          <a:p>
            <a:pPr>
              <a:buFontTx/>
              <a:buChar char="•"/>
            </a:pPr>
            <a:r>
              <a:rPr lang="en-US" sz="1800"/>
              <a:t>Fungal</a:t>
            </a:r>
          </a:p>
          <a:p>
            <a:pPr>
              <a:buFontTx/>
              <a:buChar char="•"/>
            </a:pPr>
            <a:r>
              <a:rPr lang="en-US" sz="1800"/>
              <a:t>Conducive</a:t>
            </a:r>
          </a:p>
        </p:txBody>
      </p:sp>
      <p:sp>
        <p:nvSpPr>
          <p:cNvPr id="202799" name="Text Box 47"/>
          <p:cNvSpPr txBox="1">
            <a:spLocks noChangeArrowheads="1"/>
          </p:cNvSpPr>
          <p:nvPr/>
        </p:nvSpPr>
        <p:spPr bwMode="auto">
          <a:xfrm>
            <a:off x="0" y="-2232"/>
            <a:ext cx="43890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 smtClean="0"/>
              <a:t>Food </a:t>
            </a:r>
            <a:r>
              <a:rPr lang="en-US" sz="2400" dirty="0"/>
              <a:t>Web Structure and Function</a:t>
            </a:r>
          </a:p>
        </p:txBody>
      </p:sp>
      <p:pic>
        <p:nvPicPr>
          <p:cNvPr id="202800" name="Picture 48"/>
          <p:cNvPicPr>
            <a:picLocks noChangeAspect="1" noChangeArrowheads="1"/>
          </p:cNvPicPr>
          <p:nvPr/>
        </p:nvPicPr>
        <p:blipFill>
          <a:blip r:embed="rId3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897438"/>
            <a:ext cx="26638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802" name="Text Box 50"/>
          <p:cNvSpPr txBox="1">
            <a:spLocks noChangeArrowheads="1"/>
          </p:cNvSpPr>
          <p:nvPr/>
        </p:nvSpPr>
        <p:spPr bwMode="auto">
          <a:xfrm>
            <a:off x="96838" y="6451600"/>
            <a:ext cx="2265362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/>
              <a:t>Ferris et al., 2001</a:t>
            </a:r>
          </a:p>
        </p:txBody>
      </p:sp>
    </p:spTree>
    <p:extLst>
      <p:ext uri="{BB962C8B-B14F-4D97-AF65-F5344CB8AC3E}">
        <p14:creationId xmlns:p14="http://schemas.microsoft.com/office/powerpoint/2010/main" val="24036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adultrhabstoma4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32175"/>
            <a:ext cx="2568575" cy="342582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23" name="Picture 9" descr="large_todes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5173663" cy="342741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24" name="Picture 11" descr="nematod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32175"/>
            <a:ext cx="5200650" cy="342582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25" name="Picture 13" descr="nematodes"/>
          <p:cNvPicPr>
            <a:picLocks noChangeAspect="1" noChangeArrowheads="1"/>
          </p:cNvPicPr>
          <p:nvPr/>
        </p:nvPicPr>
        <p:blipFill>
          <a:blip r:embed="rId5" cstate="print">
            <a:lum bright="16000"/>
          </a:blip>
          <a:srcRect/>
          <a:stretch>
            <a:fillRect/>
          </a:stretch>
        </p:blipFill>
        <p:spPr bwMode="auto">
          <a:xfrm>
            <a:off x="88900" y="0"/>
            <a:ext cx="3721100" cy="343058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1828800" y="2971800"/>
            <a:ext cx="5694363" cy="1019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What is the magnitude of the function or service?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How much carbon is being processed?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How much energy is being used?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2425" y="4495800"/>
            <a:ext cx="7726346" cy="1107996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>
                <a:solidFill>
                  <a:srgbClr val="FF0000"/>
                </a:solidFill>
              </a:rPr>
              <a:t>The indices are useful, but…..…</a:t>
            </a:r>
          </a:p>
          <a:p>
            <a:pPr eaLnBrk="0" hangingPunct="0"/>
            <a:r>
              <a:rPr lang="en-US" sz="2200" b="1" dirty="0">
                <a:solidFill>
                  <a:srgbClr val="FF0000"/>
                </a:solidFill>
              </a:rPr>
              <a:t>They do not indicate biomass, metabolic activity or magnitude </a:t>
            </a:r>
          </a:p>
          <a:p>
            <a:pPr eaLnBrk="0" hangingPunct="0"/>
            <a:r>
              <a:rPr lang="en-US" sz="2200" b="1" dirty="0">
                <a:solidFill>
                  <a:srgbClr val="FF0000"/>
                </a:solidFill>
              </a:rPr>
              <a:t>of functions/services – so, we </a:t>
            </a:r>
            <a:r>
              <a:rPr lang="en-US" sz="2200" b="1" dirty="0" smtClean="0">
                <a:solidFill>
                  <a:srgbClr val="FF0000"/>
                </a:solidFill>
              </a:rPr>
              <a:t>develop: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2557" y="5867399"/>
            <a:ext cx="3873304" cy="492443"/>
          </a:xfrm>
          <a:prstGeom prst="rect">
            <a:avLst/>
          </a:prstGeom>
          <a:solidFill>
            <a:srgbClr val="FFE38B"/>
          </a:solidFill>
        </p:spPr>
        <p:txBody>
          <a:bodyPr wrap="none" rtlCol="0">
            <a:spAutoFit/>
          </a:bodyPr>
          <a:lstStyle/>
          <a:p>
            <a:r>
              <a:rPr lang="en-US" sz="2600" b="1" dirty="0"/>
              <a:t>2</a:t>
            </a:r>
            <a:r>
              <a:rPr lang="en-US" sz="2600" b="1" dirty="0" smtClean="0"/>
              <a:t>. The Metabolic Footprint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8324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2590800" y="1066800"/>
            <a:ext cx="5943600" cy="3276600"/>
          </a:xfrm>
          <a:prstGeom prst="parallelogram">
            <a:avLst>
              <a:gd name="adj" fmla="val 60994"/>
            </a:avLst>
          </a:prstGeom>
          <a:gradFill rotWithShape="0">
            <a:gsLst>
              <a:gs pos="0">
                <a:schemeClr val="accent1"/>
              </a:gs>
              <a:gs pos="100000">
                <a:srgbClr val="CC66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 rot="7296498">
            <a:off x="192881" y="2186782"/>
            <a:ext cx="4725987" cy="882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535600"/>
              </a:gs>
              <a:gs pos="100000">
                <a:srgbClr val="B3B9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 rot="3523702">
            <a:off x="477838" y="4219575"/>
            <a:ext cx="2546350" cy="1104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98 w 21600"/>
              <a:gd name="T13" fmla="*/ 3998 h 21600"/>
              <a:gd name="T14" fmla="*/ 17602 w 21600"/>
              <a:gd name="T15" fmla="*/ 1760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95" y="21600"/>
                </a:lnTo>
                <a:lnTo>
                  <a:pt x="1720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 rot="10800000">
            <a:off x="1668463" y="4745038"/>
            <a:ext cx="4991100" cy="958850"/>
          </a:xfrm>
          <a:prstGeom prst="parallelogram">
            <a:avLst>
              <a:gd name="adj" fmla="val 74489"/>
            </a:avLst>
          </a:prstGeom>
          <a:gradFill rotWithShape="0">
            <a:gsLst>
              <a:gs pos="0">
                <a:srgbClr val="FF9900"/>
              </a:gs>
              <a:gs pos="100000">
                <a:srgbClr val="7647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30313" y="3894138"/>
            <a:ext cx="787400" cy="133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030413" y="5237163"/>
            <a:ext cx="42576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201863" y="4999038"/>
            <a:ext cx="427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858963" y="5465763"/>
            <a:ext cx="427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4335463" y="4751388"/>
            <a:ext cx="714375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2954338" y="4760913"/>
            <a:ext cx="714375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1878013" y="2332038"/>
            <a:ext cx="1371600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223963" y="4583113"/>
            <a:ext cx="509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Ba</a:t>
            </a:r>
            <a:r>
              <a:rPr lang="en-US" sz="1600" baseline="-25000"/>
              <a:t>2</a:t>
            </a:r>
            <a:endParaRPr lang="en-US" sz="2400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590675" y="4164013"/>
            <a:ext cx="498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Fu</a:t>
            </a:r>
            <a:r>
              <a:rPr lang="en-US" sz="1600" baseline="-25000"/>
              <a:t>2</a:t>
            </a:r>
            <a:endParaRPr lang="en-US" sz="2400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916113" y="3097213"/>
            <a:ext cx="498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Fu</a:t>
            </a:r>
            <a:r>
              <a:rPr lang="en-US" sz="1600" baseline="-25000"/>
              <a:t>2</a:t>
            </a:r>
            <a:endParaRPr lang="en-US" sz="2400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747963" y="1706563"/>
            <a:ext cx="509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Ba</a:t>
            </a:r>
            <a:r>
              <a:rPr lang="en-US" sz="1600" baseline="-25000"/>
              <a:t>1</a:t>
            </a:r>
            <a:endParaRPr lang="en-US" sz="2400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157413" y="5402263"/>
            <a:ext cx="509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Ba</a:t>
            </a:r>
            <a:r>
              <a:rPr lang="en-US" sz="1600" baseline="-25000"/>
              <a:t>3</a:t>
            </a:r>
            <a:endParaRPr lang="en-US" sz="2400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333625" y="5173663"/>
            <a:ext cx="498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Fu</a:t>
            </a:r>
            <a:r>
              <a:rPr lang="en-US" sz="1600" baseline="-25000"/>
              <a:t>3</a:t>
            </a:r>
            <a:endParaRPr lang="en-US" sz="2400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474913" y="4945063"/>
            <a:ext cx="520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Ca</a:t>
            </a:r>
            <a:r>
              <a:rPr lang="en-US" sz="1600" baseline="-25000"/>
              <a:t>3</a:t>
            </a:r>
            <a:endParaRPr lang="en-US" sz="2400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471863" y="5402263"/>
            <a:ext cx="509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Ba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648075" y="5173663"/>
            <a:ext cx="498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Fu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789363" y="4945063"/>
            <a:ext cx="520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Ca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944938" y="4716463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Om</a:t>
            </a:r>
            <a:r>
              <a:rPr lang="en-US" sz="1600" baseline="-25000"/>
              <a:t>4</a:t>
            </a:r>
            <a:endParaRPr lang="en-US" sz="2400"/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957763" y="5402263"/>
            <a:ext cx="509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Ba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5133975" y="5173663"/>
            <a:ext cx="498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Fu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5275263" y="4945063"/>
            <a:ext cx="520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Ca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5430838" y="4716463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Om</a:t>
            </a:r>
            <a:r>
              <a:rPr lang="en-US" sz="1600" baseline="-25000"/>
              <a:t>5</a:t>
            </a:r>
            <a:endParaRPr lang="en-US" sz="2400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2487613" y="4551363"/>
            <a:ext cx="3109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2344738" y="2239963"/>
            <a:ext cx="1292225" cy="211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5715000" y="609600"/>
            <a:ext cx="1098550" cy="3794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/>
              <a:t>Enriched</a:t>
            </a:r>
            <a:endParaRPr lang="en-US" sz="2400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7315200" y="2895600"/>
            <a:ext cx="1250950" cy="3794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/>
              <a:t>Structured</a:t>
            </a:r>
            <a:endParaRPr lang="en-US" sz="2400"/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2239963" y="4275138"/>
            <a:ext cx="768350" cy="3794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/>
              <a:t>Basal</a:t>
            </a:r>
            <a:endParaRPr lang="en-US" sz="2400"/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0" y="4781550"/>
            <a:ext cx="13271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/>
              <a:t>Basal</a:t>
            </a:r>
          </a:p>
          <a:p>
            <a:pPr algn="ctr" eaLnBrk="0" hangingPunct="0"/>
            <a:r>
              <a:rPr lang="en-US" sz="2000" b="1"/>
              <a:t>condition</a:t>
            </a:r>
            <a:endParaRPr lang="en-US" sz="2400"/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1663700" y="5772150"/>
            <a:ext cx="25384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/>
              <a:t>Structure trajectory</a:t>
            </a:r>
            <a:endParaRPr lang="en-US" sz="2400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 rot="-3481245">
            <a:off x="619919" y="2034381"/>
            <a:ext cx="29098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/>
              <a:t>Enrichment trajectory</a:t>
            </a:r>
            <a:endParaRPr lang="en-US" sz="2400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V="1">
            <a:off x="2887663" y="788988"/>
            <a:ext cx="152400" cy="228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4183063" y="6008688"/>
            <a:ext cx="20955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 flipV="1">
            <a:off x="3749675" y="2286000"/>
            <a:ext cx="3184525" cy="635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 flipV="1">
            <a:off x="5616575" y="2286000"/>
            <a:ext cx="1317625" cy="212725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AutoShape 40"/>
          <p:cNvSpPr>
            <a:spLocks noChangeArrowheads="1"/>
          </p:cNvSpPr>
          <p:nvPr/>
        </p:nvSpPr>
        <p:spPr bwMode="auto">
          <a:xfrm>
            <a:off x="6915150" y="2209800"/>
            <a:ext cx="95250" cy="9525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6540500" y="4732338"/>
            <a:ext cx="927100" cy="304800"/>
          </a:xfrm>
          <a:prstGeom prst="rect">
            <a:avLst/>
          </a:prstGeom>
          <a:solidFill>
            <a:srgbClr val="FFC000">
              <a:alpha val="5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omnivores</a:t>
            </a: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6353175" y="4962525"/>
            <a:ext cx="947738" cy="304800"/>
          </a:xfrm>
          <a:prstGeom prst="rect">
            <a:avLst/>
          </a:prstGeom>
          <a:solidFill>
            <a:srgbClr val="FFC000">
              <a:alpha val="5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carnivores</a:t>
            </a: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6218238" y="5191125"/>
            <a:ext cx="936625" cy="304800"/>
          </a:xfrm>
          <a:prstGeom prst="rect">
            <a:avLst/>
          </a:prstGeom>
          <a:solidFill>
            <a:srgbClr val="FFC000">
              <a:alpha val="5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fungivores</a:t>
            </a: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6048375" y="5419725"/>
            <a:ext cx="1076325" cy="304800"/>
          </a:xfrm>
          <a:prstGeom prst="rect">
            <a:avLst/>
          </a:prstGeom>
          <a:solidFill>
            <a:srgbClr val="FFC000">
              <a:alpha val="5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bacterivores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439738" y="3514725"/>
            <a:ext cx="936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fungivores</a:t>
            </a: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3175" y="3997325"/>
            <a:ext cx="1076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bacterivores</a:t>
            </a: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 rot="-3333818">
            <a:off x="2741612" y="1082676"/>
            <a:ext cx="936625" cy="304800"/>
          </a:xfrm>
          <a:prstGeom prst="rect">
            <a:avLst/>
          </a:prstGeom>
          <a:solidFill>
            <a:srgbClr val="FFC000">
              <a:alpha val="5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fungivores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 rot="-3329394">
            <a:off x="3194050" y="844551"/>
            <a:ext cx="1076325" cy="304800"/>
          </a:xfrm>
          <a:prstGeom prst="rect">
            <a:avLst/>
          </a:prstGeom>
          <a:solidFill>
            <a:srgbClr val="FFC000">
              <a:alpha val="59999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bacterivores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0" y="76200"/>
            <a:ext cx="44196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/>
              <a:t>Nematode Faunal Profiles</a:t>
            </a:r>
          </a:p>
        </p:txBody>
      </p:sp>
      <p:sp>
        <p:nvSpPr>
          <p:cNvPr id="31794" name="Rectangle 50"/>
          <p:cNvSpPr>
            <a:spLocks noChangeArrowheads="1"/>
          </p:cNvSpPr>
          <p:nvPr/>
        </p:nvSpPr>
        <p:spPr bwMode="auto">
          <a:xfrm>
            <a:off x="152400" y="1447800"/>
            <a:ext cx="1778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1200"/>
              <a:t>Enrichment index</a:t>
            </a:r>
          </a:p>
          <a:p>
            <a:pPr eaLnBrk="0" hangingPunct="0">
              <a:spcBef>
                <a:spcPct val="20000"/>
              </a:spcBef>
            </a:pPr>
            <a:r>
              <a:rPr lang="en-US" sz="1200"/>
              <a:t>100 (w1.cp1 + w2.Fu2) </a:t>
            </a:r>
          </a:p>
          <a:p>
            <a:pPr eaLnBrk="0" hangingPunct="0">
              <a:spcBef>
                <a:spcPct val="20000"/>
              </a:spcBef>
            </a:pPr>
            <a:r>
              <a:rPr lang="en-US" sz="1200"/>
              <a:t>/ (w1.cp1 + w2.cp2 )</a:t>
            </a:r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3352800" y="6400800"/>
            <a:ext cx="411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1200" dirty="0"/>
              <a:t>Structure Index = 100 w</a:t>
            </a:r>
            <a:r>
              <a:rPr lang="en-US" sz="1200" baseline="-25000" dirty="0"/>
              <a:t>i</a:t>
            </a:r>
            <a:r>
              <a:rPr lang="en-US" sz="1200" dirty="0"/>
              <a:t>.cp</a:t>
            </a:r>
            <a:r>
              <a:rPr lang="en-US" sz="1200" baseline="-25000" dirty="0"/>
              <a:t>i</a:t>
            </a:r>
            <a:r>
              <a:rPr lang="en-US" sz="1200" dirty="0"/>
              <a:t> / (w</a:t>
            </a:r>
            <a:r>
              <a:rPr lang="en-US" sz="1200" baseline="-25000" dirty="0"/>
              <a:t>i</a:t>
            </a:r>
            <a:r>
              <a:rPr lang="en-US" sz="1200" dirty="0"/>
              <a:t>.cp</a:t>
            </a:r>
            <a:r>
              <a:rPr lang="en-US" sz="1200" baseline="-25000" dirty="0"/>
              <a:t>i</a:t>
            </a:r>
            <a:r>
              <a:rPr lang="en-US" sz="1200" dirty="0"/>
              <a:t> + w</a:t>
            </a:r>
            <a:r>
              <a:rPr lang="en-US" sz="1200" baseline="-25000" dirty="0"/>
              <a:t>2</a:t>
            </a:r>
            <a:r>
              <a:rPr lang="en-US" sz="1200" dirty="0"/>
              <a:t>.cp</a:t>
            </a:r>
            <a:r>
              <a:rPr lang="en-US" sz="1200" baseline="-25000" dirty="0"/>
              <a:t>2</a:t>
            </a:r>
            <a:r>
              <a:rPr lang="en-US" sz="1200" dirty="0"/>
              <a:t> ) for </a:t>
            </a:r>
            <a:r>
              <a:rPr lang="en-US" sz="1200" dirty="0" err="1"/>
              <a:t>i</a:t>
            </a:r>
            <a:r>
              <a:rPr lang="en-US" sz="1200" dirty="0"/>
              <a:t> = 3-5</a:t>
            </a:r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152400" y="6498223"/>
            <a:ext cx="17526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/>
              <a:t>Ferris, 2010</a:t>
            </a:r>
            <a:endParaRPr lang="en-US" sz="1600" dirty="0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 flipH="1">
            <a:off x="4419600" y="1066800"/>
            <a:ext cx="1981200" cy="3276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>
            <a:off x="3581400" y="2743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Parallelogram 54"/>
          <p:cNvSpPr/>
          <p:nvPr/>
        </p:nvSpPr>
        <p:spPr>
          <a:xfrm rot="20280129">
            <a:off x="6305480" y="1730229"/>
            <a:ext cx="1288126" cy="962001"/>
          </a:xfrm>
          <a:prstGeom prst="parallelogram">
            <a:avLst>
              <a:gd name="adj" fmla="val 1192"/>
            </a:avLst>
          </a:prstGeom>
          <a:solidFill>
            <a:srgbClr val="FFFF00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Text Box 49"/>
          <p:cNvSpPr txBox="1">
            <a:spLocks noChangeArrowheads="1"/>
          </p:cNvSpPr>
          <p:nvPr/>
        </p:nvSpPr>
        <p:spPr bwMode="auto">
          <a:xfrm>
            <a:off x="4191000" y="76200"/>
            <a:ext cx="49530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/>
              <a:t>and the Metabolic Footprint</a:t>
            </a:r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166124" y="6498223"/>
            <a:ext cx="1725152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/>
              <a:t>Ferris et al, 2001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865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6" grpId="0" animBg="1"/>
      <p:bldP spid="55" grpId="0" animBg="1"/>
      <p:bldP spid="55" grpId="1" animBg="1"/>
      <p:bldP spid="59" grpId="0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7854</TotalTime>
  <Words>1278</Words>
  <Application>Microsoft Office PowerPoint</Application>
  <PresentationFormat>On-screen Show (4:3)</PresentationFormat>
  <Paragraphs>515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Howard Ferris</cp:lastModifiedBy>
  <cp:revision>278</cp:revision>
  <dcterms:created xsi:type="dcterms:W3CDTF">2013-04-16T23:13:42Z</dcterms:created>
  <dcterms:modified xsi:type="dcterms:W3CDTF">2017-11-10T00:04:53Z</dcterms:modified>
</cp:coreProperties>
</file>