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9" r:id="rId2"/>
    <p:sldId id="372" r:id="rId3"/>
    <p:sldId id="381" r:id="rId4"/>
    <p:sldId id="394" r:id="rId5"/>
    <p:sldId id="374" r:id="rId6"/>
    <p:sldId id="350" r:id="rId7"/>
    <p:sldId id="351" r:id="rId8"/>
    <p:sldId id="352" r:id="rId9"/>
    <p:sldId id="353" r:id="rId10"/>
    <p:sldId id="380" r:id="rId11"/>
    <p:sldId id="354" r:id="rId12"/>
    <p:sldId id="355" r:id="rId13"/>
    <p:sldId id="400" r:id="rId14"/>
    <p:sldId id="358" r:id="rId15"/>
    <p:sldId id="359" r:id="rId16"/>
    <p:sldId id="360" r:id="rId17"/>
    <p:sldId id="362" r:id="rId18"/>
    <p:sldId id="395" r:id="rId19"/>
    <p:sldId id="379" r:id="rId20"/>
    <p:sldId id="361" r:id="rId21"/>
    <p:sldId id="364" r:id="rId22"/>
    <p:sldId id="365" r:id="rId23"/>
    <p:sldId id="32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0E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48" autoAdjust="0"/>
    <p:restoredTop sz="93373" autoAdjust="0"/>
  </p:normalViewPr>
  <p:slideViewPr>
    <p:cSldViewPr>
      <p:cViewPr varScale="1">
        <p:scale>
          <a:sx n="74" d="100"/>
          <a:sy n="7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97407-CF77-450E-B381-5AB192346A22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6D13-6BF6-44C3-8BE8-4C50FAB08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5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436A7-84C2-49F3-B7DA-1ECF7E0A59A1}" type="slidenum">
              <a:rPr lang="en-US"/>
              <a:pPr/>
              <a:t>22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The soil food web provides essential services in sustainable farming systems.</a:t>
            </a:r>
          </a:p>
          <a:p>
            <a:endParaRPr lang="en-US"/>
          </a:p>
          <a:p>
            <a:r>
              <a:rPr lang="en-US"/>
              <a:t>The successful farm manager worries about producing a cover crop, supplying compost, providing mulches.  All these provide resources to fuel the soil food web so that it can provide its essential services.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7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1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5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1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1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71B6-9566-4688-90A8-D7BAB4632D03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4E98-EF92-4315-8AF5-65181C026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6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571500" y="3124200"/>
            <a:ext cx="8001000" cy="2514600"/>
          </a:xfrm>
          <a:prstGeom prst="rect">
            <a:avLst/>
          </a:prstGeom>
          <a:solidFill>
            <a:srgbClr val="FFCC66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800" b="1" dirty="0"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700" b="1" dirty="0">
                <a:solidFill>
                  <a:srgbClr val="002060"/>
                </a:solidFill>
                <a:latin typeface="Calibri" pitchFamily="34" charset="0"/>
              </a:rPr>
              <a:t>Howard </a:t>
            </a:r>
            <a:r>
              <a:rPr lang="en-US" sz="2700" b="1" dirty="0" smtClean="0">
                <a:solidFill>
                  <a:srgbClr val="002060"/>
                </a:solidFill>
                <a:latin typeface="Calibri" pitchFamily="34" charset="0"/>
              </a:rPr>
              <a:t>Ferris</a:t>
            </a:r>
            <a:endParaRPr lang="en-US" sz="27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</a:rPr>
              <a:t>Department 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</a:rPr>
              <a:t>of 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</a:rPr>
              <a:t>Entomology &amp; Nematology</a:t>
            </a:r>
            <a:endParaRPr lang="en-US" sz="27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</a:rPr>
              <a:t>        University 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</a:rPr>
              <a:t>of California, 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</a:rPr>
              <a:t>Davis, USA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7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en-US" sz="2700" baseline="30000" dirty="0" smtClean="0">
                <a:solidFill>
                  <a:srgbClr val="002060"/>
                </a:solidFill>
                <a:latin typeface="Calibri" pitchFamily="34" charset="0"/>
              </a:rPr>
              <a:t>th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</a:rPr>
              <a:t> International Congress of Nematology, 2014</a:t>
            </a:r>
            <a:endParaRPr lang="en-US" sz="270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3713"/>
            <a:ext cx="9144000" cy="1106487"/>
            <a:chOff x="0" y="1040892"/>
            <a:chExt cx="9144000" cy="1106487"/>
          </a:xfrm>
        </p:grpSpPr>
        <p:sp>
          <p:nvSpPr>
            <p:cNvPr id="5" name="Subtitle 2"/>
            <p:cNvSpPr txBox="1">
              <a:spLocks/>
            </p:cNvSpPr>
            <p:nvPr/>
          </p:nvSpPr>
          <p:spPr bwMode="auto">
            <a:xfrm>
              <a:off x="581025" y="1040892"/>
              <a:ext cx="8001000" cy="1106487"/>
            </a:xfrm>
            <a:prstGeom prst="rect">
              <a:avLst/>
            </a:prstGeom>
            <a:solidFill>
              <a:srgbClr val="FFCC66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endParaRPr lang="en-US" sz="800" b="1" dirty="0">
                <a:latin typeface="Calibri" pitchFamily="34" charset="0"/>
              </a:endParaRPr>
            </a:p>
          </p:txBody>
        </p:sp>
        <p:sp>
          <p:nvSpPr>
            <p:cNvPr id="3" name="Title 1"/>
            <p:cNvSpPr txBox="1">
              <a:spLocks/>
            </p:cNvSpPr>
            <p:nvPr/>
          </p:nvSpPr>
          <p:spPr bwMode="auto">
            <a:xfrm>
              <a:off x="0" y="1307593"/>
              <a:ext cx="914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cap="all" dirty="0" smtClean="0">
                  <a:solidFill>
                    <a:srgbClr val="002060"/>
                  </a:solidFill>
                </a:rPr>
                <a:t>Nematode ECOLOGY and SOIL HEALTH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9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6160" cy="3206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0"/>
            <a:ext cx="49403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Biological Diversity – species richness</a:t>
            </a:r>
          </a:p>
          <a:p>
            <a:r>
              <a:rPr lang="en-US" dirty="0" smtClean="0"/>
              <a:t> (visible organisms in 2700 cm</a:t>
            </a:r>
            <a:r>
              <a:rPr lang="en-US" baseline="30000" dirty="0" smtClean="0"/>
              <a:t>3 </a:t>
            </a:r>
            <a:r>
              <a:rPr lang="en-US" dirty="0" smtClean="0"/>
              <a:t> in 24 hours)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34729" y="675638"/>
            <a:ext cx="4586712" cy="2694547"/>
            <a:chOff x="4034729" y="511570"/>
            <a:chExt cx="4586712" cy="2694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729" y="511570"/>
              <a:ext cx="4586712" cy="228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61474" y="2836785"/>
              <a:ext cx="193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Lawn, South Africa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56646" y="3593068"/>
            <a:ext cx="4542879" cy="2731532"/>
            <a:chOff x="4056646" y="3429000"/>
            <a:chExt cx="4542879" cy="27315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646" y="3429000"/>
              <a:ext cx="4542879" cy="228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80953" y="5791200"/>
              <a:ext cx="2694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Fig tree canopy, Costa Rica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905" y="3505200"/>
            <a:ext cx="3198350" cy="2750344"/>
            <a:chOff x="183905" y="3505200"/>
            <a:chExt cx="3198350" cy="27503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05" y="3505200"/>
              <a:ext cx="3198350" cy="2286000"/>
            </a:xfrm>
            <a:prstGeom prst="rect">
              <a:avLst/>
            </a:prstGeom>
            <a:ln w="222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952692" y="5886212"/>
              <a:ext cx="2156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Corn field, Iowa, USA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3905" y="6443246"/>
            <a:ext cx="8378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David </a:t>
            </a:r>
            <a:r>
              <a:rPr lang="en-US" sz="1600" dirty="0" err="1" smtClean="0"/>
              <a:t>Liittschwager</a:t>
            </a:r>
            <a:r>
              <a:rPr lang="en-US" sz="1600" dirty="0" smtClean="0"/>
              <a:t> 2012, A World in One Cubic Foot – Portraits of Biodiversity. Univ. Chicago Press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962400" y="675638"/>
            <a:ext cx="4800600" cy="26945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19489" y="3630053"/>
            <a:ext cx="4800600" cy="26945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3905" y="3593068"/>
            <a:ext cx="3245095" cy="27315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56" y="-1"/>
            <a:ext cx="356190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But what does this tell us    about function?</a:t>
            </a:r>
          </a:p>
          <a:p>
            <a:endParaRPr lang="en-US" sz="2400" dirty="0"/>
          </a:p>
          <a:p>
            <a:r>
              <a:rPr lang="en-US" sz="2400" dirty="0" smtClean="0"/>
              <a:t>The species belong to different functional classes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2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573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Diversity of species in Functional Classes</a:t>
            </a:r>
            <a:endParaRPr lang="en-US" sz="2400" b="1" dirty="0"/>
          </a:p>
        </p:txBody>
      </p:sp>
      <p:pic>
        <p:nvPicPr>
          <p:cNvPr id="3" name="Picture 11" descr="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773510" cy="512064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76199" y="76200"/>
            <a:ext cx="883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Spatial Diversity of Microsites and their Temporal Dynamics</a:t>
            </a:r>
            <a:endParaRPr lang="en-US" sz="2400" b="1" dirty="0"/>
          </a:p>
        </p:txBody>
      </p:sp>
      <p:grpSp>
        <p:nvGrpSpPr>
          <p:cNvPr id="84" name="Group 83"/>
          <p:cNvGrpSpPr/>
          <p:nvPr/>
        </p:nvGrpSpPr>
        <p:grpSpPr>
          <a:xfrm>
            <a:off x="457200" y="980225"/>
            <a:ext cx="8610600" cy="4759349"/>
            <a:chOff x="457200" y="1143000"/>
            <a:chExt cx="8610600" cy="4759349"/>
          </a:xfrm>
        </p:grpSpPr>
        <p:sp>
          <p:nvSpPr>
            <p:cNvPr id="71" name="Down Arrow 70"/>
            <p:cNvSpPr/>
            <p:nvPr/>
          </p:nvSpPr>
          <p:spPr>
            <a:xfrm>
              <a:off x="2209800" y="1151414"/>
              <a:ext cx="121919" cy="2429491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flipV="1">
              <a:off x="2438400" y="1143000"/>
              <a:ext cx="152400" cy="2429491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7200" y="1390455"/>
              <a:ext cx="1828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gradient drivers:</a:t>
              </a:r>
            </a:p>
            <a:p>
              <a:r>
                <a:rPr lang="en-US" dirty="0" smtClean="0"/>
                <a:t>temperature</a:t>
              </a:r>
            </a:p>
            <a:p>
              <a:r>
                <a:rPr lang="en-US" dirty="0" smtClean="0"/>
                <a:t>moisture</a:t>
              </a:r>
            </a:p>
            <a:p>
              <a:r>
                <a:rPr lang="en-US" dirty="0" smtClean="0"/>
                <a:t>aeration</a:t>
              </a:r>
            </a:p>
            <a:p>
              <a:r>
                <a:rPr lang="en-US" dirty="0" smtClean="0"/>
                <a:t>organic residues</a:t>
              </a:r>
            </a:p>
            <a:p>
              <a:r>
                <a:rPr lang="en-US" dirty="0" smtClean="0"/>
                <a:t>roots</a:t>
              </a:r>
            </a:p>
            <a:p>
              <a:r>
                <a:rPr lang="en-US" dirty="0" smtClean="0"/>
                <a:t>soil texture</a:t>
              </a:r>
            </a:p>
            <a:p>
              <a:r>
                <a:rPr lang="en-US" dirty="0" smtClean="0"/>
                <a:t>particle size</a:t>
              </a:r>
              <a:endParaRPr lang="en-US" dirty="0"/>
            </a:p>
          </p:txBody>
        </p:sp>
        <p:sp>
          <p:nvSpPr>
            <p:cNvPr id="74" name="Right Arrow 73"/>
            <p:cNvSpPr/>
            <p:nvPr/>
          </p:nvSpPr>
          <p:spPr>
            <a:xfrm rot="2690474">
              <a:off x="1866650" y="4154210"/>
              <a:ext cx="1464502" cy="1356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0" y="4148023"/>
              <a:ext cx="19177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temporal drivers:</a:t>
              </a:r>
            </a:p>
            <a:p>
              <a:r>
                <a:rPr lang="en-US" dirty="0" smtClean="0"/>
                <a:t>diurnal</a:t>
              </a:r>
            </a:p>
            <a:p>
              <a:r>
                <a:rPr lang="en-US" dirty="0" smtClean="0"/>
                <a:t>seasonal</a:t>
              </a:r>
            </a:p>
            <a:p>
              <a:r>
                <a:rPr lang="en-US" dirty="0" smtClean="0"/>
                <a:t>life course</a:t>
              </a:r>
            </a:p>
            <a:p>
              <a:r>
                <a:rPr lang="en-US" dirty="0" smtClean="0"/>
                <a:t>phenology</a:t>
              </a:r>
            </a:p>
            <a:p>
              <a:r>
                <a:rPr lang="en-US" dirty="0" smtClean="0"/>
                <a:t>degree-days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419600" y="3886200"/>
              <a:ext cx="4648200" cy="1828440"/>
              <a:chOff x="4343400" y="4038960"/>
              <a:chExt cx="4648200" cy="182844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5257800" y="4390072"/>
                <a:ext cx="206099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stochastic factors:</a:t>
                </a:r>
              </a:p>
              <a:p>
                <a:r>
                  <a:rPr lang="en-US" dirty="0" smtClean="0"/>
                  <a:t>roots</a:t>
                </a:r>
              </a:p>
              <a:p>
                <a:r>
                  <a:rPr lang="en-US" dirty="0" smtClean="0"/>
                  <a:t>patch distribution</a:t>
                </a:r>
              </a:p>
              <a:p>
                <a:r>
                  <a:rPr lang="en-US" dirty="0" smtClean="0"/>
                  <a:t>patch composition</a:t>
                </a:r>
              </a:p>
              <a:p>
                <a:r>
                  <a:rPr lang="en-US" dirty="0" smtClean="0"/>
                  <a:t>weather events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249032" y="4389120"/>
                <a:ext cx="17425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     </a:t>
                </a:r>
              </a:p>
              <a:p>
                <a:r>
                  <a:rPr lang="en-US" dirty="0" smtClean="0"/>
                  <a:t>burrows</a:t>
                </a:r>
              </a:p>
              <a:p>
                <a:r>
                  <a:rPr lang="en-US" dirty="0" smtClean="0"/>
                  <a:t>stones</a:t>
                </a:r>
              </a:p>
              <a:p>
                <a:r>
                  <a:rPr lang="en-US" dirty="0" smtClean="0"/>
                  <a:t>restrictive layers</a:t>
                </a:r>
              </a:p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343400" y="4038960"/>
                <a:ext cx="30894" cy="1597958"/>
                <a:chOff x="5257800" y="5029560"/>
                <a:chExt cx="30894" cy="1597958"/>
              </a:xfrm>
            </p:grpSpPr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5257800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5261228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>
                  <a:off x="5259629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5261228" y="5029688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81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1" t="24507" r="27246" b="11117"/>
          <a:stretch/>
        </p:blipFill>
        <p:spPr bwMode="auto">
          <a:xfrm>
            <a:off x="0" y="685800"/>
            <a:ext cx="2684565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2" t="20842" r="12390" b="5648"/>
          <a:stretch/>
        </p:blipFill>
        <p:spPr bwMode="auto">
          <a:xfrm>
            <a:off x="152400" y="3982505"/>
            <a:ext cx="3454094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5410200" y="3630723"/>
            <a:ext cx="3200035" cy="2743200"/>
            <a:chOff x="-76200" y="-304799"/>
            <a:chExt cx="8088984" cy="6934199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7" t="32518" r="17933" b="22011"/>
            <a:stretch/>
          </p:blipFill>
          <p:spPr bwMode="auto">
            <a:xfrm>
              <a:off x="-76200" y="-304799"/>
              <a:ext cx="8088984" cy="4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36" t="61808" r="18090" b="13785"/>
            <a:stretch/>
          </p:blipFill>
          <p:spPr bwMode="auto">
            <a:xfrm>
              <a:off x="0" y="4188422"/>
              <a:ext cx="8012784" cy="244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0" name="Picture 8" descr="http://www.colorcube.com/puzzle/cu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609600"/>
            <a:ext cx="2888080" cy="29260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85335" y="6545079"/>
            <a:ext cx="1902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Ferris and </a:t>
            </a:r>
            <a:r>
              <a:rPr lang="en-US" sz="1200" dirty="0" err="1" smtClean="0"/>
              <a:t>Tuomisto</a:t>
            </a:r>
            <a:r>
              <a:rPr lang="en-US" sz="1200" dirty="0" smtClean="0"/>
              <a:t>, </a:t>
            </a:r>
            <a:r>
              <a:rPr lang="en-US" sz="1200" dirty="0" err="1" smtClean="0"/>
              <a:t>subm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38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3276600"/>
            <a:ext cx="6964508" cy="3429000"/>
            <a:chOff x="198292" y="3276600"/>
            <a:chExt cx="6964508" cy="3429000"/>
          </a:xfrm>
        </p:grpSpPr>
        <p:sp>
          <p:nvSpPr>
            <p:cNvPr id="33" name="TextBox 32"/>
            <p:cNvSpPr txBox="1"/>
            <p:nvPr/>
          </p:nvSpPr>
          <p:spPr>
            <a:xfrm>
              <a:off x="198292" y="4155644"/>
              <a:ext cx="11657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amplitude</a:t>
              </a:r>
            </a:p>
            <a:p>
              <a:pPr algn="ctr"/>
              <a:r>
                <a:rPr lang="en-US" dirty="0" smtClean="0"/>
                <a:t>of</a:t>
              </a:r>
            </a:p>
            <a:p>
              <a:pPr algn="ctr"/>
              <a:r>
                <a:rPr lang="en-US" dirty="0" smtClean="0"/>
                <a:t>function 1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514616" y="3276600"/>
              <a:ext cx="3518" cy="236915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19800" y="3276600"/>
              <a:ext cx="38100" cy="236915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149923" y="3276600"/>
              <a:ext cx="2" cy="2771309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816925" y="3276600"/>
              <a:ext cx="4397" cy="2771309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267074" y="5264755"/>
              <a:ext cx="20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healthy (function 1)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35055" y="5853282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32230" y="5853282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41" name="Left Brace 40"/>
            <p:cNvSpPr/>
            <p:nvPr/>
          </p:nvSpPr>
          <p:spPr>
            <a:xfrm rot="16200000">
              <a:off x="4039993" y="3967965"/>
              <a:ext cx="500138" cy="355091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Brace 41"/>
            <p:cNvSpPr/>
            <p:nvPr/>
          </p:nvSpPr>
          <p:spPr>
            <a:xfrm rot="16200000">
              <a:off x="4286026" y="3578809"/>
              <a:ext cx="392433" cy="533063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88572" y="5853282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health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29704" y="6336268"/>
              <a:ext cx="1496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life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76651" y="3364468"/>
              <a:ext cx="231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ecosystem function 1</a:t>
              </a:r>
              <a:endParaRPr lang="en-US" b="1" dirty="0"/>
            </a:p>
          </p:txBody>
        </p:sp>
        <p:sp>
          <p:nvSpPr>
            <p:cNvPr id="46" name="Left Brace 45"/>
            <p:cNvSpPr/>
            <p:nvPr/>
          </p:nvSpPr>
          <p:spPr>
            <a:xfrm>
              <a:off x="1586759" y="3948228"/>
              <a:ext cx="206829" cy="457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Left Brace 46"/>
            <p:cNvSpPr/>
            <p:nvPr/>
          </p:nvSpPr>
          <p:spPr>
            <a:xfrm>
              <a:off x="1586759" y="4519475"/>
              <a:ext cx="198119" cy="228916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 Brace 47"/>
            <p:cNvSpPr/>
            <p:nvPr/>
          </p:nvSpPr>
          <p:spPr>
            <a:xfrm>
              <a:off x="1586759" y="4873352"/>
              <a:ext cx="198119" cy="294075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93041" y="4031739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G1</a:t>
              </a:r>
              <a:endParaRPr lang="en-US" sz="1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90637" y="4477842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G2</a:t>
              </a:r>
              <a:endParaRPr lang="en-US" sz="1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90637" y="4873823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G3</a:t>
              </a:r>
              <a:endParaRPr lang="en-US" sz="1400" b="1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438400" y="3695696"/>
              <a:ext cx="2118225" cy="714378"/>
              <a:chOff x="2438400" y="3476622"/>
              <a:chExt cx="2118225" cy="714378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438400" y="3722128"/>
                <a:ext cx="2118225" cy="468872"/>
                <a:chOff x="2438400" y="3738563"/>
                <a:chExt cx="2118225" cy="468872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2514600" y="3930702"/>
                  <a:ext cx="1388425" cy="64325"/>
                  <a:chOff x="2598715" y="4274155"/>
                  <a:chExt cx="3344883" cy="0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2751116" y="4009316"/>
                  <a:ext cx="838200" cy="45719"/>
                  <a:chOff x="2598715" y="4274155"/>
                  <a:chExt cx="3344883" cy="0"/>
                </a:xfrm>
              </p:grpSpPr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2669223" y="4083297"/>
                  <a:ext cx="1576704" cy="45719"/>
                  <a:chOff x="2598715" y="4274155"/>
                  <a:chExt cx="3344883" cy="0"/>
                </a:xfrm>
              </p:grpSpPr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98788" y="3776583"/>
                  <a:ext cx="1182196" cy="0"/>
                  <a:chOff x="3436915" y="3384234"/>
                  <a:chExt cx="1182196" cy="0"/>
                </a:xfrm>
              </p:grpSpPr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436915" y="3384234"/>
                    <a:ext cx="588494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4030617" y="3384234"/>
                    <a:ext cx="588494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2514600" y="3854690"/>
                  <a:ext cx="1683726" cy="76200"/>
                  <a:chOff x="3436915" y="3384234"/>
                  <a:chExt cx="1182196" cy="0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3436915" y="3384234"/>
                    <a:ext cx="588494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4030617" y="3384234"/>
                    <a:ext cx="588494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2903516" y="4161716"/>
                  <a:ext cx="838200" cy="45719"/>
                  <a:chOff x="2598715" y="4274155"/>
                  <a:chExt cx="3344883" cy="0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Rectangle 88"/>
                <p:cNvSpPr/>
                <p:nvPr/>
              </p:nvSpPr>
              <p:spPr>
                <a:xfrm>
                  <a:off x="2438400" y="3738563"/>
                  <a:ext cx="2118225" cy="4572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2669223" y="3476622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Guild 1</a:t>
                </a:r>
                <a:endParaRPr lang="en-US" sz="1400" b="1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729704" y="4280651"/>
              <a:ext cx="1679482" cy="510423"/>
              <a:chOff x="3729704" y="4061577"/>
              <a:chExt cx="1679482" cy="51042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055424" y="4426210"/>
                <a:ext cx="1183327" cy="45719"/>
                <a:chOff x="2971798" y="4133600"/>
                <a:chExt cx="3429002" cy="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686299" y="4133600"/>
                  <a:ext cx="1714501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971798" y="4133600"/>
                  <a:ext cx="1714501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3729704" y="4061577"/>
                <a:ext cx="1679482" cy="510423"/>
                <a:chOff x="3729704" y="4059438"/>
                <a:chExt cx="1679482" cy="510423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3903024" y="4350017"/>
                  <a:ext cx="1183327" cy="45719"/>
                  <a:chOff x="2971798" y="4133600"/>
                  <a:chExt cx="3429002" cy="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686299" y="4133600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2971798" y="4133600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779250" y="4502409"/>
                  <a:ext cx="1554750" cy="67452"/>
                  <a:chOff x="3124198" y="4221935"/>
                  <a:chExt cx="3429002" cy="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4838699" y="4221935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3124198" y="4221935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3729704" y="4310059"/>
                  <a:ext cx="1679482" cy="228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631564" y="4059438"/>
                  <a:ext cx="7120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Guild 2</a:t>
                  </a:r>
                  <a:endParaRPr lang="en-US" sz="1400" b="1" dirty="0"/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4876799" y="4610096"/>
              <a:ext cx="1245455" cy="571504"/>
              <a:chOff x="4876799" y="4400548"/>
              <a:chExt cx="1245455" cy="57150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147707" y="4773452"/>
                <a:ext cx="643493" cy="59983"/>
                <a:chOff x="2285998" y="4881197"/>
                <a:chExt cx="2743200" cy="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285998" y="4881197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657598" y="4881197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5334000" y="4926333"/>
                <a:ext cx="372050" cy="45719"/>
                <a:chOff x="2438398" y="4996019"/>
                <a:chExt cx="3200400" cy="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438398" y="4996019"/>
                  <a:ext cx="16002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038598" y="4996019"/>
                  <a:ext cx="16002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4942919" y="4697245"/>
                <a:ext cx="1017507" cy="45719"/>
                <a:chOff x="2285998" y="4883755"/>
                <a:chExt cx="2743200" cy="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285998" y="4883755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657598" y="4883755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5044438" y="4849659"/>
                <a:ext cx="994412" cy="45719"/>
                <a:chOff x="2285998" y="4884202"/>
                <a:chExt cx="2743200" cy="0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285998" y="4884202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657598" y="4884202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ectangle 58"/>
              <p:cNvSpPr/>
              <p:nvPr/>
            </p:nvSpPr>
            <p:spPr>
              <a:xfrm>
                <a:off x="4876799" y="4657725"/>
                <a:ext cx="1233489" cy="30003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410200" y="4400548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Guild 3</a:t>
                </a:r>
                <a:endParaRPr lang="en-US" sz="1400" b="1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47800" y="533400"/>
            <a:ext cx="6424658" cy="2611856"/>
            <a:chOff x="1447800" y="533400"/>
            <a:chExt cx="6424658" cy="2611856"/>
          </a:xfrm>
        </p:grpSpPr>
        <p:sp>
          <p:nvSpPr>
            <p:cNvPr id="7" name="Rectangle 6"/>
            <p:cNvSpPr/>
            <p:nvPr/>
          </p:nvSpPr>
          <p:spPr>
            <a:xfrm flipV="1">
              <a:off x="3213330" y="533400"/>
              <a:ext cx="1040755" cy="1143000"/>
            </a:xfrm>
            <a:prstGeom prst="rect">
              <a:avLst/>
            </a:prstGeom>
            <a:solidFill>
              <a:srgbClr val="FFE38B">
                <a:alpha val="40000"/>
              </a:srgbClr>
            </a:solidFill>
            <a:ln>
              <a:solidFill>
                <a:srgbClr val="0EAE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3040" y="2775924"/>
              <a:ext cx="2461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zone of optimum health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4229101" y="1676400"/>
              <a:ext cx="1043939" cy="128419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45625" y="1371600"/>
              <a:ext cx="1371600" cy="0"/>
            </a:xfrm>
            <a:prstGeom prst="line">
              <a:avLst/>
            </a:prstGeom>
            <a:ln w="25400" cap="sq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514600" y="761999"/>
              <a:ext cx="3505200" cy="106876"/>
              <a:chOff x="2158342" y="762000"/>
              <a:chExt cx="3344883" cy="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158342" y="762000"/>
                <a:ext cx="1676400" cy="0"/>
              </a:xfrm>
              <a:prstGeom prst="line">
                <a:avLst/>
              </a:prstGeom>
              <a:ln w="25400" cap="sq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826825" y="762000"/>
                <a:ext cx="1676400" cy="0"/>
              </a:xfrm>
              <a:prstGeom prst="line">
                <a:avLst/>
              </a:prstGeom>
              <a:ln w="25400" cap="sq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133600" y="1066800"/>
              <a:ext cx="3429002" cy="0"/>
              <a:chOff x="2531425" y="1066800"/>
              <a:chExt cx="3429002" cy="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245926" y="1066800"/>
                <a:ext cx="1714501" cy="0"/>
              </a:xfrm>
              <a:prstGeom prst="line">
                <a:avLst/>
              </a:prstGeom>
              <a:ln w="25400" cap="sq">
                <a:solidFill>
                  <a:srgbClr val="0EAE0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531425" y="1066800"/>
                <a:ext cx="1714501" cy="0"/>
              </a:xfrm>
              <a:prstGeom prst="line">
                <a:avLst/>
              </a:prstGeom>
              <a:ln w="25400" cap="sq">
                <a:solidFill>
                  <a:srgbClr val="0EAE0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3217225" y="1371600"/>
              <a:ext cx="1371600" cy="0"/>
            </a:xfrm>
            <a:prstGeom prst="line">
              <a:avLst/>
            </a:prstGeom>
            <a:ln w="25400" cap="sq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31425" y="533400"/>
              <a:ext cx="0" cy="15240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88825" y="533400"/>
              <a:ext cx="0" cy="15240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341425" y="533400"/>
              <a:ext cx="2" cy="192615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64625" y="533400"/>
              <a:ext cx="2" cy="192615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95137" y="1676400"/>
              <a:ext cx="8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healthy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0137" y="1676400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7800" y="1676400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3368157" y="1076762"/>
              <a:ext cx="392431" cy="204890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 rot="16200000">
              <a:off x="3706811" y="217371"/>
              <a:ext cx="392432" cy="48768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9223" y="2203638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health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64841" y="2747913"/>
              <a:ext cx="1496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life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5600" y="752475"/>
              <a:ext cx="1166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ecosystem</a:t>
              </a:r>
            </a:p>
            <a:p>
              <a:r>
                <a:rPr lang="en-US" dirty="0" smtClean="0"/>
                <a:t>functions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3914" y="5868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3914" y="8821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03914" y="12022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457200" y="304800"/>
            <a:ext cx="8077200" cy="284045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781800" y="752475"/>
            <a:ext cx="1828800" cy="3226747"/>
            <a:chOff x="6781800" y="752475"/>
            <a:chExt cx="1828800" cy="3226747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6781800" y="752475"/>
              <a:ext cx="1828800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610600" y="761999"/>
              <a:ext cx="0" cy="281940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7467600" y="3581400"/>
              <a:ext cx="1143000" cy="39782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985335" y="6545079"/>
            <a:ext cx="1902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Ferris and </a:t>
            </a:r>
            <a:r>
              <a:rPr lang="en-US" sz="1200" dirty="0" err="1" smtClean="0"/>
              <a:t>Tuomisto</a:t>
            </a:r>
            <a:r>
              <a:rPr lang="en-US" sz="1200" dirty="0" smtClean="0"/>
              <a:t>, </a:t>
            </a:r>
            <a:r>
              <a:rPr lang="en-US" sz="1200" dirty="0" err="1" smtClean="0"/>
              <a:t>subm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0" y="0"/>
            <a:ext cx="8086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Diversity, the Latitude of Health and the Amplitude of Ecosystem Functions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28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43430"/>
              </p:ext>
            </p:extLst>
          </p:nvPr>
        </p:nvGraphicFramePr>
        <p:xfrm>
          <a:off x="152400" y="1075723"/>
          <a:ext cx="8839199" cy="2349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5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Cruz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Mesor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Panag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Rhab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A’boid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Acrob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Ceph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Monh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Plect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Wilso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Aphel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Aphoi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Dityl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Filen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Achro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Dipht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Alaim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Tylol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464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9947" y="641121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Abundance of Individuals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886200"/>
            <a:ext cx="66052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species diversity = 6.8</a:t>
            </a:r>
            <a:r>
              <a:rPr lang="en-US" dirty="0" smtClean="0"/>
              <a:t>		(effective number of species)</a:t>
            </a:r>
          </a:p>
          <a:p>
            <a:endParaRPr lang="en-US" dirty="0"/>
          </a:p>
          <a:p>
            <a:r>
              <a:rPr lang="en-US" b="1" dirty="0"/>
              <a:t>Guild diversity = 2.5  </a:t>
            </a:r>
            <a:r>
              <a:rPr lang="en-US" dirty="0"/>
              <a:t>		(effective number of guilds)</a:t>
            </a:r>
          </a:p>
          <a:p>
            <a:endParaRPr lang="en-US" b="1" dirty="0" smtClean="0"/>
          </a:p>
          <a:p>
            <a:r>
              <a:rPr lang="en-US" b="1" dirty="0" smtClean="0"/>
              <a:t>Mean within-guild species diversity = 2.7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7479"/>
            <a:ext cx="649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Nematode Guilds in Bacterial and Fungal Decomposition Channels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69297" y="5628182"/>
            <a:ext cx="7912703" cy="1169936"/>
            <a:chOff x="48632" y="2057400"/>
            <a:chExt cx="7912703" cy="1169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91272" y="2057400"/>
                  <a:ext cx="2530180" cy="1169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sPre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g>
                          <m:e>
                            <m:nary>
                              <m:naryPr>
                                <m:chr m:val="∑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272" y="2057400"/>
                  <a:ext cx="2530180" cy="11699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48632" y="2457702"/>
              <a:ext cx="1011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q&lt;&gt;1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5357" y="2457702"/>
              <a:ext cx="859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q=1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55622" y="2206736"/>
                  <a:ext cx="2605713" cy="871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sPre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e>
                        </m:func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622" y="2206736"/>
                  <a:ext cx="2605713" cy="8712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20432" y="5445125"/>
            <a:ext cx="9164432" cy="1107996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But….</a:t>
            </a:r>
          </a:p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Does each species process the same amount of carbon and at the same rate?</a:t>
            </a:r>
          </a:p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Are they equally effective?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60738"/>
              </p:ext>
            </p:extLst>
          </p:nvPr>
        </p:nvGraphicFramePr>
        <p:xfrm>
          <a:off x="152400" y="1075723"/>
          <a:ext cx="8839199" cy="289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5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Cruz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Mesor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Panag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Rhab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A’boid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Acrob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Ceph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Monh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Plect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Wilso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Aphel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Aphoi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Dityl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Filen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Achro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Dipht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Alaim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Tylol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464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41121"/>
            <a:ext cx="444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Biomass or Metabolic Footprint Abundance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313872"/>
            <a:ext cx="66052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species diversity = 2.3	</a:t>
            </a:r>
            <a:r>
              <a:rPr lang="en-US" dirty="0" smtClean="0"/>
              <a:t>	(effective number of species)</a:t>
            </a:r>
          </a:p>
          <a:p>
            <a:endParaRPr lang="en-US" dirty="0"/>
          </a:p>
          <a:p>
            <a:r>
              <a:rPr lang="en-US" b="1" dirty="0"/>
              <a:t>Guild diversity = 1.1  </a:t>
            </a:r>
            <a:r>
              <a:rPr lang="en-US" dirty="0"/>
              <a:t>		(effective number of guilds)</a:t>
            </a:r>
          </a:p>
          <a:p>
            <a:endParaRPr lang="en-US" b="1" dirty="0" smtClean="0"/>
          </a:p>
          <a:p>
            <a:r>
              <a:rPr lang="en-US" b="1" dirty="0" smtClean="0"/>
              <a:t>Mean within-guild species diversity = 2.1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7479"/>
            <a:ext cx="649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Nematode Guilds in Bacterial and Fungal Decomposition Channels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248400"/>
            <a:ext cx="5881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But what level of species or guild diversity is optimal?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89856" y="2222957"/>
            <a:ext cx="0" cy="326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9856" y="5496580"/>
            <a:ext cx="388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370856" y="3137357"/>
            <a:ext cx="2606649" cy="1981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056" y="5118557"/>
            <a:ext cx="3124200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70856" y="2756357"/>
            <a:ext cx="0" cy="22860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8407" y="5648980"/>
            <a:ext cx="208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ffective number of guilds</a:t>
            </a:r>
          </a:p>
          <a:p>
            <a:pPr algn="ctr"/>
            <a:r>
              <a:rPr lang="en-US" sz="1400" dirty="0" smtClean="0"/>
              <a:t>(total guild diversity)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38944" y="3619103"/>
            <a:ext cx="316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ffective number of species within guilds</a:t>
            </a:r>
          </a:p>
          <a:p>
            <a:pPr algn="ctr"/>
            <a:r>
              <a:rPr lang="en-US" sz="1400" dirty="0" smtClean="0"/>
              <a:t>(mean within-guild species diversity)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0714" y="2299157"/>
            <a:ext cx="1038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exploitative</a:t>
            </a:r>
          </a:p>
          <a:p>
            <a:r>
              <a:rPr lang="en-US" sz="1400" dirty="0" smtClean="0"/>
              <a:t>species</a:t>
            </a:r>
          </a:p>
          <a:p>
            <a:r>
              <a:rPr lang="en-US" sz="1400" dirty="0" smtClean="0"/>
              <a:t>diversity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6058" y="2567226"/>
            <a:ext cx="88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sustained</a:t>
            </a:r>
          </a:p>
          <a:p>
            <a:r>
              <a:rPr lang="en-US" sz="1400" dirty="0" smtClean="0"/>
              <a:t>function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744" y="4204157"/>
            <a:ext cx="10903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successional</a:t>
            </a:r>
          </a:p>
          <a:p>
            <a:r>
              <a:rPr lang="en-US" sz="1400" dirty="0" smtClean="0"/>
              <a:t>guild</a:t>
            </a:r>
          </a:p>
          <a:p>
            <a:r>
              <a:rPr lang="en-US" sz="1400" dirty="0" smtClean="0"/>
              <a:t>diversity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762000"/>
            <a:ext cx="8281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Complementarity of ecosystem function is related to species diversity within </a:t>
            </a:r>
          </a:p>
          <a:p>
            <a:r>
              <a:rPr lang="en-US" dirty="0" smtClean="0"/>
              <a:t>	and among functional guilds</a:t>
            </a:r>
          </a:p>
          <a:p>
            <a:r>
              <a:rPr lang="en-US" dirty="0" smtClean="0"/>
              <a:t>2. Biomass or Metabolic Footprints are better functional measures of species diversity </a:t>
            </a:r>
          </a:p>
          <a:p>
            <a:r>
              <a:rPr lang="en-US" dirty="0" smtClean="0"/>
              <a:t>	than numbers of individuals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228600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Working hypotheses:</a:t>
            </a:r>
            <a:endParaRPr lang="en-US" sz="2400" b="1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105400" y="3596640"/>
            <a:ext cx="3903964" cy="3108960"/>
            <a:chOff x="418533" y="53345"/>
            <a:chExt cx="8496867" cy="6725633"/>
          </a:xfrm>
        </p:grpSpPr>
        <p:pic>
          <p:nvPicPr>
            <p:cNvPr id="17" name="Picture 8" descr="http://www.colorcube.com/puzzle/cub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533" y="53345"/>
              <a:ext cx="2888080" cy="2926080"/>
            </a:xfrm>
            <a:prstGeom prst="rect">
              <a:avLst/>
            </a:prstGeom>
            <a:noFill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282324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2514600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4724400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2094358" y="180402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6"/>
            </p:cNvCxnSpPr>
            <p:nvPr/>
          </p:nvCxnSpPr>
          <p:spPr>
            <a:xfrm>
              <a:off x="2414398" y="340422"/>
              <a:ext cx="2090546" cy="51606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182402" y="856488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435632" y="1058340"/>
              <a:ext cx="2986795" cy="1846404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119062" y="2391232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365876" y="2695654"/>
              <a:ext cx="2434724" cy="2487672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297481" y="305939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00465" y="2523744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</a:t>
              </a:r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00463" y="4736068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37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05-X-PlantRoot"/>
          <p:cNvPicPr>
            <a:picLocks noChangeAspect="1" noChangeArrowheads="1"/>
          </p:cNvPicPr>
          <p:nvPr/>
        </p:nvPicPr>
        <p:blipFill>
          <a:blip r:embed="rId2" cstate="print"/>
          <a:srcRect l="19200" r="22400"/>
          <a:stretch>
            <a:fillRect/>
          </a:stretch>
        </p:blipFill>
        <p:spPr bwMode="auto">
          <a:xfrm>
            <a:off x="1295400" y="1752600"/>
            <a:ext cx="23225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812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286000" y="121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15875" y="3017838"/>
            <a:ext cx="1311275" cy="6651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carbohydrates</a:t>
            </a:r>
          </a:p>
          <a:p>
            <a:pPr algn="ctr"/>
            <a:r>
              <a:rPr lang="en-US" sz="1200"/>
              <a:t>and</a:t>
            </a:r>
          </a:p>
          <a:p>
            <a:pPr algn="ctr"/>
            <a:r>
              <a:rPr lang="en-US" sz="1200"/>
              <a:t>proteins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85800" y="26670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2667000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6576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39624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1295400" y="2667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295400" y="3962400"/>
            <a:ext cx="533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57600" y="3705225"/>
            <a:ext cx="1311275" cy="6651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carbohydrates</a:t>
            </a:r>
          </a:p>
          <a:p>
            <a:r>
              <a:rPr lang="en-US" sz="1200"/>
              <a:t>and</a:t>
            </a:r>
          </a:p>
          <a:p>
            <a:r>
              <a:rPr lang="en-US" sz="1200"/>
              <a:t>amino acids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124200" y="4038600"/>
            <a:ext cx="533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5165725" y="2879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bacteria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181600" y="38544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nematodes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181600" y="47386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fungi</a:t>
            </a: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4953000" y="3200400"/>
            <a:ext cx="7620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4953000" y="4038600"/>
            <a:ext cx="6858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49530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V="1">
            <a:off x="5715000" y="4114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V="1">
            <a:off x="5715000" y="32766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V="1">
            <a:off x="5715000" y="12954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408613" y="914400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2286000" y="1752600"/>
            <a:ext cx="0" cy="990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V="1">
            <a:off x="6019800" y="41148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V="1">
            <a:off x="6019800" y="32766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6019800" y="51054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5715000" y="572928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209800" y="50292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</a:t>
            </a:r>
            <a:r>
              <a:rPr lang="en-US" baseline="-25000"/>
              <a:t>3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6623050" y="27432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protozoa</a:t>
            </a:r>
          </a:p>
          <a:p>
            <a:pPr algn="ctr"/>
            <a:r>
              <a:rPr lang="en-US"/>
              <a:t>nematodes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6629400" y="3579813"/>
            <a:ext cx="1314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nematodes</a:t>
            </a:r>
          </a:p>
          <a:p>
            <a:pPr algn="ctr"/>
            <a:r>
              <a:rPr lang="en-US"/>
              <a:t>arthropods</a:t>
            </a:r>
          </a:p>
          <a:p>
            <a:pPr algn="ctr"/>
            <a:r>
              <a:rPr lang="en-US"/>
              <a:t>fungi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6610350" y="46482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arthropods</a:t>
            </a:r>
          </a:p>
          <a:p>
            <a:pPr algn="ctr"/>
            <a:r>
              <a:rPr lang="en-US"/>
              <a:t>nematodes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5791200" y="4953000"/>
            <a:ext cx="91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64008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flipV="1">
            <a:off x="6172200" y="3063875"/>
            <a:ext cx="533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V="1">
            <a:off x="7467600" y="44196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7467600" y="3352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 flipH="1">
            <a:off x="7466013" y="5257800"/>
            <a:ext cx="1587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7161213" y="572928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7943850" y="373380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other</a:t>
            </a:r>
          </a:p>
          <a:p>
            <a:pPr algn="ctr"/>
            <a:r>
              <a:rPr lang="en-US"/>
              <a:t>organisms</a:t>
            </a: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V="1">
            <a:off x="79248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7848600" y="3048000"/>
            <a:ext cx="45720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7848600" y="4343400"/>
            <a:ext cx="4572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9" name="Line 45"/>
          <p:cNvSpPr>
            <a:spLocks noChangeShapeType="1"/>
          </p:cNvSpPr>
          <p:nvPr/>
        </p:nvSpPr>
        <p:spPr bwMode="auto">
          <a:xfrm flipH="1">
            <a:off x="8761413" y="4343400"/>
            <a:ext cx="1587" cy="1447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8456613" y="572928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 flipH="1" flipV="1">
            <a:off x="7239000" y="441960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2" name="Line 48"/>
          <p:cNvSpPr>
            <a:spLocks noChangeShapeType="1"/>
          </p:cNvSpPr>
          <p:nvPr/>
        </p:nvSpPr>
        <p:spPr bwMode="auto">
          <a:xfrm flipV="1">
            <a:off x="7239000" y="335280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 flipV="1">
            <a:off x="7240588" y="12954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69342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 flipV="1">
            <a:off x="8534400" y="1295400"/>
            <a:ext cx="1588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76" name="Text Box 52"/>
          <p:cNvSpPr txBox="1">
            <a:spLocks noChangeArrowheads="1"/>
          </p:cNvSpPr>
          <p:nvPr/>
        </p:nvSpPr>
        <p:spPr bwMode="auto">
          <a:xfrm>
            <a:off x="82296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>
            <a:off x="87630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78" name="Line 54"/>
          <p:cNvSpPr>
            <a:spLocks noChangeShapeType="1"/>
          </p:cNvSpPr>
          <p:nvPr/>
        </p:nvSpPr>
        <p:spPr bwMode="auto">
          <a:xfrm rot="-5400000">
            <a:off x="7200900" y="4991100"/>
            <a:ext cx="0" cy="31242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9" name="Line 55"/>
          <p:cNvSpPr>
            <a:spLocks noChangeShapeType="1"/>
          </p:cNvSpPr>
          <p:nvPr/>
        </p:nvSpPr>
        <p:spPr bwMode="auto">
          <a:xfrm>
            <a:off x="74676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0" name="Line 56"/>
          <p:cNvSpPr>
            <a:spLocks noChangeShapeType="1"/>
          </p:cNvSpPr>
          <p:nvPr/>
        </p:nvSpPr>
        <p:spPr bwMode="auto">
          <a:xfrm rot="-5400000">
            <a:off x="4114800" y="4953000"/>
            <a:ext cx="0" cy="3200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8" name="Line 57"/>
          <p:cNvSpPr>
            <a:spLocks noChangeShapeType="1"/>
          </p:cNvSpPr>
          <p:nvPr/>
        </p:nvSpPr>
        <p:spPr bwMode="auto">
          <a:xfrm rot="10800000">
            <a:off x="2514600" y="4038600"/>
            <a:ext cx="0" cy="990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9" name="Line 58"/>
          <p:cNvSpPr>
            <a:spLocks noChangeShapeType="1"/>
          </p:cNvSpPr>
          <p:nvPr/>
        </p:nvSpPr>
        <p:spPr bwMode="auto">
          <a:xfrm rot="-5400000">
            <a:off x="2324100" y="4229100"/>
            <a:ext cx="381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 flipH="1" flipV="1">
            <a:off x="7239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4" name="Line 60"/>
          <p:cNvSpPr>
            <a:spLocks noChangeShapeType="1"/>
          </p:cNvSpPr>
          <p:nvPr/>
        </p:nvSpPr>
        <p:spPr bwMode="auto">
          <a:xfrm flipH="1" flipV="1">
            <a:off x="8532813" y="533400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5" name="Line 61"/>
          <p:cNvSpPr>
            <a:spLocks noChangeShapeType="1"/>
          </p:cNvSpPr>
          <p:nvPr/>
        </p:nvSpPr>
        <p:spPr bwMode="auto">
          <a:xfrm flipH="1" flipV="1">
            <a:off x="5715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6" name="Line 62"/>
          <p:cNvSpPr>
            <a:spLocks noChangeShapeType="1"/>
          </p:cNvSpPr>
          <p:nvPr/>
        </p:nvSpPr>
        <p:spPr bwMode="auto">
          <a:xfrm flipH="1" flipV="1">
            <a:off x="2286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7" name="Line 63"/>
          <p:cNvSpPr>
            <a:spLocks noChangeShapeType="1"/>
          </p:cNvSpPr>
          <p:nvPr/>
        </p:nvSpPr>
        <p:spPr bwMode="auto">
          <a:xfrm rot="5400000" flipH="1" flipV="1">
            <a:off x="5410200" y="-2590800"/>
            <a:ext cx="0" cy="624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8" name="Text Box 64"/>
          <p:cNvSpPr txBox="1">
            <a:spLocks noChangeArrowheads="1"/>
          </p:cNvSpPr>
          <p:nvPr/>
        </p:nvSpPr>
        <p:spPr bwMode="auto">
          <a:xfrm>
            <a:off x="4648200" y="3657600"/>
            <a:ext cx="349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  <a:p>
            <a:endParaRPr lang="en-US" sz="600"/>
          </a:p>
          <a:p>
            <a:r>
              <a:rPr lang="en-US"/>
              <a:t>N</a:t>
            </a:r>
          </a:p>
        </p:txBody>
      </p:sp>
      <p:sp>
        <p:nvSpPr>
          <p:cNvPr id="52294" name="Line 70"/>
          <p:cNvSpPr>
            <a:spLocks noChangeShapeType="1"/>
          </p:cNvSpPr>
          <p:nvPr/>
        </p:nvSpPr>
        <p:spPr bwMode="auto">
          <a:xfrm>
            <a:off x="60198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95" name="Line 71"/>
          <p:cNvSpPr>
            <a:spLocks noChangeShapeType="1"/>
          </p:cNvSpPr>
          <p:nvPr/>
        </p:nvSpPr>
        <p:spPr bwMode="auto">
          <a:xfrm>
            <a:off x="2514600" y="5410200"/>
            <a:ext cx="0" cy="1143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4968875"/>
            <a:ext cx="9144000" cy="1812925"/>
            <a:chOff x="0" y="3063"/>
            <a:chExt cx="5760" cy="1142"/>
          </a:xfrm>
        </p:grpSpPr>
        <p:grpSp>
          <p:nvGrpSpPr>
            <p:cNvPr id="8259" name="Group 16"/>
            <p:cNvGrpSpPr>
              <a:grpSpLocks/>
            </p:cNvGrpSpPr>
            <p:nvPr/>
          </p:nvGrpSpPr>
          <p:grpSpPr bwMode="auto">
            <a:xfrm>
              <a:off x="0" y="3063"/>
              <a:ext cx="4800" cy="1142"/>
              <a:chOff x="0" y="3082"/>
              <a:chExt cx="4800" cy="1142"/>
            </a:xfrm>
          </p:grpSpPr>
          <p:pic>
            <p:nvPicPr>
              <p:cNvPr id="826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82"/>
                <a:ext cx="4800" cy="114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62" name="Text Box 18"/>
              <p:cNvSpPr txBox="1">
                <a:spLocks noChangeArrowheads="1"/>
              </p:cNvSpPr>
              <p:nvPr/>
            </p:nvSpPr>
            <p:spPr bwMode="auto">
              <a:xfrm>
                <a:off x="1824" y="3168"/>
                <a:ext cx="1876" cy="2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Carbon and energy transfer</a:t>
                </a:r>
              </a:p>
            </p:txBody>
          </p:sp>
        </p:grpSp>
        <p:sp>
          <p:nvSpPr>
            <p:cNvPr id="8260" name="Rectangle 108"/>
            <p:cNvSpPr>
              <a:spLocks noChangeArrowheads="1"/>
            </p:cNvSpPr>
            <p:nvPr/>
          </p:nvSpPr>
          <p:spPr bwMode="auto">
            <a:xfrm>
              <a:off x="3867" y="3072"/>
              <a:ext cx="1893" cy="98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Tx/>
                <a:buChar char="•"/>
              </a:pPr>
              <a:r>
                <a:rPr lang="en-US" sz="1600"/>
                <a:t>Carbon is respired by all organisms in the food web</a:t>
              </a:r>
            </a:p>
            <a:p>
              <a:pPr>
                <a:buFontTx/>
                <a:buChar char="•"/>
              </a:pPr>
              <a:endParaRPr lang="en-US" sz="1600"/>
            </a:p>
            <a:p>
              <a:pPr>
                <a:buFontTx/>
                <a:buChar char="•"/>
              </a:pPr>
              <a:r>
                <a:rPr lang="en-US" sz="1600"/>
                <a:t>The amounts of Carbon and Energy available limit the size and activity of the web</a:t>
              </a:r>
            </a:p>
          </p:txBody>
        </p:sp>
      </p:grpSp>
      <p:sp>
        <p:nvSpPr>
          <p:cNvPr id="72" name="TextBox 7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7090"/>
            <a:ext cx="8001000" cy="400110"/>
          </a:xfrm>
          <a:prstGeom prst="rect">
            <a:avLst/>
          </a:prstGeom>
          <a:solidFill>
            <a:srgbClr val="FFFF00">
              <a:alpha val="9215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Stewardship of Abundance and Diversity: Carbon and Energy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04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95538"/>
            <a:ext cx="2648610" cy="523220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Soil Stewardship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534400" cy="4801314"/>
          </a:xfrm>
          <a:prstGeom prst="rect">
            <a:avLst/>
          </a:prstGeom>
          <a:solidFill>
            <a:srgbClr val="FFE38B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Core Management Principles for Healthy Soil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200" dirty="0"/>
              <a:t>1. </a:t>
            </a:r>
            <a:r>
              <a:rPr lang="en-US" sz="2200" dirty="0" smtClean="0"/>
              <a:t>Keep </a:t>
            </a:r>
            <a:r>
              <a:rPr lang="en-US" sz="2200" dirty="0"/>
              <a:t>the soil covered with crops and crop </a:t>
            </a:r>
            <a:r>
              <a:rPr lang="en-US" sz="2200" dirty="0" smtClean="0"/>
              <a:t>residues.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2. Keep living roots in the soil throughout the year to feed the soil food 	web; avoid resource punctuation.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3. Diversify inputs through crop pattern, crop rotation</a:t>
            </a:r>
            <a:r>
              <a:rPr lang="en-US" sz="2200" dirty="0"/>
              <a:t>, cover crops and </a:t>
            </a:r>
            <a:r>
              <a:rPr lang="en-US" sz="2200" dirty="0" smtClean="0"/>
              <a:t>	cover crop mixtures.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4. Minimize soil disturbance to maintain soil structure and habitat 	suitability.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5. (Integrate livestock grazing).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5029200" y="6236502"/>
            <a:ext cx="4004686" cy="584775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Sources:   	Jay Fuhrer, NRCS</a:t>
            </a:r>
          </a:p>
          <a:p>
            <a:r>
              <a:rPr lang="en-US" sz="1600" dirty="0"/>
              <a:t>	Chad Ellis, Noble Foundation, 2013</a:t>
            </a:r>
          </a:p>
        </p:txBody>
      </p:sp>
    </p:spTree>
    <p:extLst>
      <p:ext uri="{BB962C8B-B14F-4D97-AF65-F5344CB8AC3E}">
        <p14:creationId xmlns:p14="http://schemas.microsoft.com/office/powerpoint/2010/main" val="31469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13402" r="39177" b="343"/>
          <a:stretch/>
        </p:blipFill>
        <p:spPr bwMode="auto">
          <a:xfrm>
            <a:off x="117344" y="77700"/>
            <a:ext cx="3383280" cy="31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7990" y="109361"/>
            <a:ext cx="369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diversity of cover crops….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657600" y="746879"/>
            <a:ext cx="52444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soil surface </a:t>
            </a:r>
            <a:r>
              <a:rPr lang="en-US" dirty="0" smtClean="0"/>
              <a:t>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sustained resources for soil </a:t>
            </a:r>
            <a:r>
              <a:rPr lang="en-US" dirty="0" smtClean="0"/>
              <a:t>organisms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Builds </a:t>
            </a:r>
            <a:r>
              <a:rPr lang="en-US" dirty="0"/>
              <a:t>soil aggregates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Improves water retention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Builds </a:t>
            </a:r>
            <a:r>
              <a:rPr lang="en-US" dirty="0"/>
              <a:t>soil organic </a:t>
            </a:r>
            <a:r>
              <a:rPr lang="en-US" dirty="0" smtClean="0"/>
              <a:t>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Promotes </a:t>
            </a:r>
            <a:r>
              <a:rPr lang="en-US" dirty="0"/>
              <a:t>nutrient </a:t>
            </a:r>
            <a:r>
              <a:rPr lang="en-US" dirty="0" smtClean="0"/>
              <a:t>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Adjusts carbon/nitrogen </a:t>
            </a:r>
            <a:r>
              <a:rPr lang="en-US" dirty="0" smtClean="0"/>
              <a:t>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Harbors natural enemies of pests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Enhances </a:t>
            </a:r>
            <a:r>
              <a:rPr lang="en-US" dirty="0"/>
              <a:t>pollinators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food </a:t>
            </a:r>
            <a:r>
              <a:rPr lang="en-US" dirty="0"/>
              <a:t>&amp; </a:t>
            </a:r>
            <a:r>
              <a:rPr lang="en-US" dirty="0" smtClean="0"/>
              <a:t>shelter for wildlife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integration of livestock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" y="3276600"/>
            <a:ext cx="3394924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0260" y="6475152"/>
            <a:ext cx="171784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Jay Fuhrer, NRCS</a:t>
            </a:r>
            <a:endParaRPr lang="en-US" sz="12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042685" y="4114800"/>
            <a:ext cx="4034515" cy="2286000"/>
            <a:chOff x="1752600" y="1219200"/>
            <a:chExt cx="5648325" cy="3200400"/>
          </a:xfrm>
        </p:grpSpPr>
        <p:pic>
          <p:nvPicPr>
            <p:cNvPr id="9" name="Picture 2" descr="http://ttpermatuin.files.wordpress.com/2012/06/prairie-root-systems_large.jpg?w=593&amp;h=36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47"/>
            <a:stretch/>
          </p:blipFill>
          <p:spPr bwMode="auto">
            <a:xfrm>
              <a:off x="1752600" y="1219200"/>
              <a:ext cx="5648325" cy="311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209789" y="3733800"/>
              <a:ext cx="3419611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2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332" y="1371600"/>
            <a:ext cx="9153331" cy="5078313"/>
          </a:xfrm>
          <a:prstGeom prst="rect">
            <a:avLst/>
          </a:prstGeom>
          <a:solidFill>
            <a:srgbClr val="FFE38B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ability </a:t>
            </a:r>
            <a:r>
              <a:rPr lang="en-US" b="1" dirty="0">
                <a:solidFill>
                  <a:srgbClr val="002060"/>
                </a:solidFill>
              </a:rPr>
              <a:t>of </a:t>
            </a:r>
            <a:r>
              <a:rPr lang="en-US" b="1" dirty="0" smtClean="0">
                <a:solidFill>
                  <a:srgbClr val="002060"/>
                </a:solidFill>
              </a:rPr>
              <a:t>soil </a:t>
            </a:r>
            <a:r>
              <a:rPr lang="en-US" b="1" dirty="0">
                <a:solidFill>
                  <a:srgbClr val="002060"/>
                </a:solidFill>
              </a:rPr>
              <a:t>to </a:t>
            </a:r>
            <a:r>
              <a:rPr lang="en-US" b="1" dirty="0" smtClean="0">
                <a:solidFill>
                  <a:srgbClr val="002060"/>
                </a:solidFill>
              </a:rPr>
              <a:t>perform its major and minor ecosystem </a:t>
            </a:r>
            <a:r>
              <a:rPr lang="en-US" b="1" dirty="0">
                <a:solidFill>
                  <a:srgbClr val="002060"/>
                </a:solidFill>
              </a:rPr>
              <a:t>functions </a:t>
            </a:r>
            <a:r>
              <a:rPr lang="en-US" b="1" dirty="0" smtClean="0">
                <a:solidFill>
                  <a:srgbClr val="002060"/>
                </a:solidFill>
              </a:rPr>
              <a:t>within the constraints of its environment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Major Functions: 	Sustain </a:t>
            </a:r>
            <a:r>
              <a:rPr lang="en-US" b="1" dirty="0">
                <a:solidFill>
                  <a:srgbClr val="002060"/>
                </a:solidFill>
              </a:rPr>
              <a:t>plant and animal productivity and </a:t>
            </a:r>
            <a:r>
              <a:rPr lang="en-US" b="1" dirty="0" smtClean="0">
                <a:solidFill>
                  <a:srgbClr val="002060"/>
                </a:solidFill>
              </a:rPr>
              <a:t>diversity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	  	Maintain </a:t>
            </a:r>
            <a:r>
              <a:rPr lang="en-US" b="1" dirty="0">
                <a:solidFill>
                  <a:srgbClr val="002060"/>
                </a:solidFill>
              </a:rPr>
              <a:t>or enhance water and air </a:t>
            </a:r>
            <a:r>
              <a:rPr lang="en-US" b="1" dirty="0" smtClean="0">
                <a:solidFill>
                  <a:srgbClr val="002060"/>
                </a:solidFill>
              </a:rPr>
              <a:t>quality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	 	Support </a:t>
            </a:r>
            <a:r>
              <a:rPr lang="en-US" b="1" dirty="0">
                <a:solidFill>
                  <a:srgbClr val="002060"/>
                </a:solidFill>
              </a:rPr>
              <a:t>human health and habitation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70878" y="457200"/>
            <a:ext cx="1795684" cy="523220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Soil </a:t>
            </a:r>
            <a:r>
              <a:rPr lang="en-US" sz="2800" b="1" dirty="0" smtClean="0">
                <a:solidFill>
                  <a:srgbClr val="002060"/>
                </a:solidFill>
              </a:rPr>
              <a:t>Health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143548"/>
            <a:ext cx="606691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Services</a:t>
            </a:r>
            <a:r>
              <a:rPr lang="en-US" sz="2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	</a:t>
            </a:r>
            <a:r>
              <a:rPr lang="en-US" b="1" dirty="0">
                <a:solidFill>
                  <a:srgbClr val="002060"/>
                </a:solidFill>
              </a:rPr>
              <a:t>Sequester and redistribute minerals</a:t>
            </a:r>
          </a:p>
          <a:p>
            <a:pPr lvl="1"/>
            <a:r>
              <a:rPr lang="en-US" altLang="ja-JP" b="1" dirty="0">
                <a:solidFill>
                  <a:srgbClr val="002060"/>
                </a:solidFill>
                <a:cs typeface="ＭＳ Ｐゴシック"/>
              </a:rPr>
              <a:t>	Mineralize organic molecules</a:t>
            </a:r>
          </a:p>
          <a:p>
            <a:pPr lvl="1"/>
            <a:r>
              <a:rPr lang="en-US" altLang="ja-JP" b="1" dirty="0">
                <a:solidFill>
                  <a:srgbClr val="002060"/>
                </a:solidFill>
                <a:cs typeface="ＭＳ Ｐゴシック"/>
              </a:rPr>
              <a:t>	Accelerate turnover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altLang="ja-JP" b="1" dirty="0">
                <a:solidFill>
                  <a:srgbClr val="002060"/>
                </a:solidFill>
                <a:cs typeface="ＭＳ Ｐゴシック"/>
              </a:rPr>
              <a:t>	Regulate and suppress pests</a:t>
            </a:r>
          </a:p>
          <a:p>
            <a:r>
              <a:rPr lang="en-US" altLang="ja-JP" b="1" dirty="0">
                <a:solidFill>
                  <a:srgbClr val="002060"/>
                </a:solidFill>
                <a:cs typeface="ＭＳ Ｐゴシック"/>
              </a:rPr>
              <a:t> 	Alter substrate to provide access to other organisms</a:t>
            </a:r>
          </a:p>
          <a:p>
            <a:r>
              <a:rPr lang="en-US" altLang="ja-JP" b="1" dirty="0">
                <a:solidFill>
                  <a:srgbClr val="002060"/>
                </a:solidFill>
                <a:cs typeface="ＭＳ Ｐゴシック"/>
              </a:rPr>
              <a:t>	Redistribute organisms in space</a:t>
            </a:r>
          </a:p>
          <a:p>
            <a:r>
              <a:rPr lang="en-US" altLang="ja-JP" b="1" dirty="0">
                <a:solidFill>
                  <a:srgbClr val="002060"/>
                </a:solidFill>
                <a:cs typeface="ＭＳ Ｐゴシック"/>
              </a:rPr>
              <a:t>	Biodegrade toxins</a:t>
            </a:r>
          </a:p>
          <a:p>
            <a:r>
              <a:rPr lang="en-US" altLang="ja-JP" b="1" dirty="0">
                <a:solidFill>
                  <a:srgbClr val="002060"/>
                </a:solidFill>
                <a:cs typeface="ＭＳ Ｐゴシック"/>
              </a:rPr>
              <a:t>	Reduce soil erosion</a:t>
            </a:r>
          </a:p>
          <a:p>
            <a:r>
              <a:rPr lang="en-US" altLang="ja-JP" b="1" dirty="0">
                <a:solidFill>
                  <a:srgbClr val="002060"/>
                </a:solidFill>
                <a:cs typeface="ＭＳ Ｐゴシック"/>
              </a:rPr>
              <a:t>	Increase agricultural production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528671" y="2927295"/>
            <a:ext cx="3949277" cy="3083683"/>
            <a:chOff x="228600" y="2269124"/>
            <a:chExt cx="3949277" cy="3083683"/>
          </a:xfrm>
        </p:grpSpPr>
        <p:grpSp>
          <p:nvGrpSpPr>
            <p:cNvPr id="60" name="Group 59"/>
            <p:cNvGrpSpPr/>
            <p:nvPr/>
          </p:nvGrpSpPr>
          <p:grpSpPr>
            <a:xfrm>
              <a:off x="228600" y="2269124"/>
              <a:ext cx="3949277" cy="3083683"/>
              <a:chOff x="1524000" y="-1143000"/>
              <a:chExt cx="5562600" cy="4343400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524000" y="-1143000"/>
                <a:ext cx="5562600" cy="4343400"/>
                <a:chOff x="1524000" y="-457200"/>
                <a:chExt cx="5562600" cy="4343400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524000" y="-457200"/>
                  <a:ext cx="5562600" cy="4343400"/>
                  <a:chOff x="990600" y="1295400"/>
                  <a:chExt cx="5562600" cy="4343400"/>
                </a:xfrm>
              </p:grpSpPr>
              <p:sp>
                <p:nvSpPr>
                  <p:cNvPr id="96" name="Isosceles Triangle 95"/>
                  <p:cNvSpPr/>
                  <p:nvPr/>
                </p:nvSpPr>
                <p:spPr>
                  <a:xfrm flipH="1">
                    <a:off x="990600" y="1295400"/>
                    <a:ext cx="5562600" cy="434340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Physical</a:t>
                    </a:r>
                    <a:endParaRPr lang="en-US" dirty="0"/>
                  </a:p>
                </p:txBody>
              </p:sp>
              <p:cxnSp>
                <p:nvCxnSpPr>
                  <p:cNvPr id="97" name="Straight Connector 96"/>
                  <p:cNvCxnSpPr>
                    <a:stCxn id="96" idx="0"/>
                  </p:cNvCxnSpPr>
                  <p:nvPr/>
                </p:nvCxnSpPr>
                <p:spPr>
                  <a:xfrm flipH="1">
                    <a:off x="3733800" y="1295400"/>
                    <a:ext cx="38099" cy="25908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>
                    <a:endCxn id="96" idx="2"/>
                  </p:cNvCxnSpPr>
                  <p:nvPr/>
                </p:nvCxnSpPr>
                <p:spPr>
                  <a:xfrm>
                    <a:off x="3733800" y="3886200"/>
                    <a:ext cx="2819400" cy="1752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733800" y="3886200"/>
                    <a:ext cx="2819400" cy="1752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TextBox 91"/>
                <p:cNvSpPr txBox="1"/>
                <p:nvPr/>
              </p:nvSpPr>
              <p:spPr>
                <a:xfrm rot="18093919">
                  <a:off x="2781529" y="1676853"/>
                  <a:ext cx="1302778" cy="520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Physical</a:t>
                  </a:r>
                  <a:endParaRPr lang="en-US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 rot="3353805">
                  <a:off x="4488510" y="1712215"/>
                  <a:ext cx="1537571" cy="429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Biological</a:t>
                  </a:r>
                  <a:endParaRPr lang="en-US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3632361" y="2825234"/>
                  <a:ext cx="1467601" cy="520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Chemical</a:t>
                  </a:r>
                  <a:endParaRPr lang="en-US" dirty="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3672216" y="3215739"/>
                  <a:ext cx="100258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+++++++</a:t>
                  </a:r>
                  <a:endParaRPr lang="en-US" dirty="0"/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 rot="18132570">
                <a:off x="2748989" y="891402"/>
                <a:ext cx="752495" cy="520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+++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3390961">
                <a:off x="5303653" y="867847"/>
                <a:ext cx="39626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---</a:t>
                </a:r>
                <a:endParaRPr lang="en-US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755697" y="3768601"/>
              <a:ext cx="895083" cy="859182"/>
              <a:chOff x="1778619" y="3768601"/>
              <a:chExt cx="895083" cy="85918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871658" y="3768601"/>
                <a:ext cx="708333" cy="736724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 flipH="1">
                <a:off x="1778619" y="3811423"/>
                <a:ext cx="263169" cy="383317"/>
                <a:chOff x="2359741" y="3802741"/>
                <a:chExt cx="263169" cy="383317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 rot="706175">
                  <a:off x="2359741" y="3802741"/>
                  <a:ext cx="147400" cy="176142"/>
                  <a:chOff x="2284542" y="3726808"/>
                  <a:chExt cx="147400" cy="176142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flipV="1">
                    <a:off x="2431942" y="3726808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flipH="1">
                    <a:off x="2284542" y="3869499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 rot="12723314">
                  <a:off x="2446167" y="4018143"/>
                  <a:ext cx="176743" cy="167915"/>
                  <a:chOff x="2266047" y="3704989"/>
                  <a:chExt cx="176743" cy="184706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rot="8876686" flipH="1">
                    <a:off x="2373942" y="3704989"/>
                    <a:ext cx="68848" cy="14198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H="1">
                    <a:off x="2266047" y="3856244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5" name="Group 64"/>
              <p:cNvGrpSpPr/>
              <p:nvPr/>
            </p:nvGrpSpPr>
            <p:grpSpPr>
              <a:xfrm>
                <a:off x="2402601" y="3802740"/>
                <a:ext cx="271101" cy="382957"/>
                <a:chOff x="2359743" y="3802740"/>
                <a:chExt cx="271101" cy="382957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 rot="706175">
                  <a:off x="2359743" y="3802740"/>
                  <a:ext cx="147400" cy="176143"/>
                  <a:chOff x="2284542" y="3726807"/>
                  <a:chExt cx="147400" cy="176143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 flipV="1">
                    <a:off x="2431942" y="3726807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2284542" y="3869499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76"/>
                <p:cNvGrpSpPr/>
                <p:nvPr/>
              </p:nvGrpSpPr>
              <p:grpSpPr>
                <a:xfrm rot="12723314">
                  <a:off x="2453303" y="4020550"/>
                  <a:ext cx="177541" cy="165147"/>
                  <a:chOff x="2258724" y="3709981"/>
                  <a:chExt cx="177541" cy="181662"/>
                </a:xfrm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 rot="8876686" flipH="1">
                    <a:off x="2367417" y="3709981"/>
                    <a:ext cx="68848" cy="138686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2258724" y="3858192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6" name="Group 65"/>
              <p:cNvGrpSpPr/>
              <p:nvPr/>
            </p:nvGrpSpPr>
            <p:grpSpPr>
              <a:xfrm rot="7223926">
                <a:off x="2112336" y="4303747"/>
                <a:ext cx="274202" cy="373869"/>
                <a:chOff x="2346851" y="3792611"/>
                <a:chExt cx="274202" cy="373869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 rot="706175">
                  <a:off x="2346851" y="3792611"/>
                  <a:ext cx="147401" cy="176143"/>
                  <a:chOff x="2269853" y="3719518"/>
                  <a:chExt cx="147401" cy="176143"/>
                </a:xfrm>
              </p:grpSpPr>
              <p:cxnSp>
                <p:nvCxnSpPr>
                  <p:cNvPr id="74" name="Straight Connector 73"/>
                  <p:cNvCxnSpPr/>
                  <p:nvPr/>
                </p:nvCxnSpPr>
                <p:spPr>
                  <a:xfrm flipV="1">
                    <a:off x="2417254" y="3719518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2269853" y="3862210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oup 70"/>
                <p:cNvGrpSpPr/>
                <p:nvPr/>
              </p:nvGrpSpPr>
              <p:grpSpPr>
                <a:xfrm rot="12723314">
                  <a:off x="2440073" y="3999085"/>
                  <a:ext cx="180980" cy="167395"/>
                  <a:chOff x="2277555" y="3720965"/>
                  <a:chExt cx="180980" cy="184134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 rot="1652760" flipH="1" flipV="1">
                    <a:off x="2375705" y="3720965"/>
                    <a:ext cx="82830" cy="13740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2277555" y="3871648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7" name="Rectangle 66"/>
              <p:cNvSpPr/>
              <p:nvPr/>
            </p:nvSpPr>
            <p:spPr>
              <a:xfrm rot="20143710" flipV="1">
                <a:off x="2521360" y="3970199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1396296" flipV="1">
                <a:off x="1866826" y="3979723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16200000" flipV="1">
                <a:off x="2214976" y="4482465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" name="Straight Connector 61"/>
            <p:cNvCxnSpPr>
              <a:endCxn id="96" idx="4"/>
            </p:cNvCxnSpPr>
            <p:nvPr/>
          </p:nvCxnSpPr>
          <p:spPr>
            <a:xfrm flipH="1">
              <a:off x="228600" y="4125286"/>
              <a:ext cx="1947590" cy="122752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3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09600" y="11430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Nematode Sensitivity to Mineral Fertilizer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828800"/>
            <a:ext cx="7243763" cy="4343400"/>
            <a:chOff x="384" y="1008"/>
            <a:chExt cx="4563" cy="2736"/>
          </a:xfrm>
        </p:grpSpPr>
        <p:sp>
          <p:nvSpPr>
            <p:cNvPr id="27657" name="Rectangle 4"/>
            <p:cNvSpPr>
              <a:spLocks noChangeArrowheads="1"/>
            </p:cNvSpPr>
            <p:nvPr/>
          </p:nvSpPr>
          <p:spPr bwMode="auto">
            <a:xfrm>
              <a:off x="384" y="1008"/>
              <a:ext cx="4560" cy="27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7658" name="AutoShape 5"/>
            <p:cNvSpPr>
              <a:spLocks noChangeAspect="1" noChangeArrowheads="1" noTextEdit="1"/>
            </p:cNvSpPr>
            <p:nvPr/>
          </p:nvSpPr>
          <p:spPr bwMode="auto">
            <a:xfrm>
              <a:off x="528" y="1104"/>
              <a:ext cx="4347" cy="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Rectangle 6"/>
            <p:cNvSpPr>
              <a:spLocks noChangeArrowheads="1"/>
            </p:cNvSpPr>
            <p:nvPr/>
          </p:nvSpPr>
          <p:spPr bwMode="auto">
            <a:xfrm>
              <a:off x="528" y="1104"/>
              <a:ext cx="4347" cy="2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1156" y="1404"/>
              <a:ext cx="2360" cy="164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Rectangle 8"/>
            <p:cNvSpPr>
              <a:spLocks noChangeArrowheads="1"/>
            </p:cNvSpPr>
            <p:nvPr/>
          </p:nvSpPr>
          <p:spPr bwMode="auto">
            <a:xfrm>
              <a:off x="1440" y="3408"/>
              <a:ext cx="190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Concentration (mM-N)</a:t>
              </a:r>
              <a:endParaRPr lang="en-US" sz="2400"/>
            </a:p>
          </p:txBody>
        </p:sp>
        <p:sp>
          <p:nvSpPr>
            <p:cNvPr id="27662" name="Line 9"/>
            <p:cNvSpPr>
              <a:spLocks noChangeShapeType="1"/>
            </p:cNvSpPr>
            <p:nvPr/>
          </p:nvSpPr>
          <p:spPr bwMode="auto">
            <a:xfrm>
              <a:off x="1152" y="3024"/>
              <a:ext cx="142" cy="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0"/>
            <p:cNvSpPr>
              <a:spLocks noChangeShapeType="1"/>
            </p:cNvSpPr>
            <p:nvPr/>
          </p:nvSpPr>
          <p:spPr bwMode="auto">
            <a:xfrm>
              <a:off x="1337" y="3044"/>
              <a:ext cx="2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1"/>
            <p:cNvSpPr>
              <a:spLocks noChangeShapeType="1"/>
            </p:cNvSpPr>
            <p:nvPr/>
          </p:nvSpPr>
          <p:spPr bwMode="auto">
            <a:xfrm flipV="1">
              <a:off x="1277" y="3030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2"/>
            <p:cNvSpPr>
              <a:spLocks noChangeShapeType="1"/>
            </p:cNvSpPr>
            <p:nvPr/>
          </p:nvSpPr>
          <p:spPr bwMode="auto">
            <a:xfrm flipV="1">
              <a:off x="1323" y="3030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3"/>
            <p:cNvSpPr>
              <a:spLocks noChangeShapeType="1"/>
            </p:cNvSpPr>
            <p:nvPr/>
          </p:nvSpPr>
          <p:spPr bwMode="auto">
            <a:xfrm flipV="1">
              <a:off x="1248" y="3066"/>
              <a:ext cx="12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4"/>
            <p:cNvSpPr>
              <a:spLocks noChangeShapeType="1"/>
            </p:cNvSpPr>
            <p:nvPr/>
          </p:nvSpPr>
          <p:spPr bwMode="auto">
            <a:xfrm flipV="1">
              <a:off x="2322" y="3044"/>
              <a:ext cx="1" cy="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5"/>
            <p:cNvSpPr>
              <a:spLocks noChangeShapeType="1"/>
            </p:cNvSpPr>
            <p:nvPr/>
          </p:nvSpPr>
          <p:spPr bwMode="auto">
            <a:xfrm flipV="1">
              <a:off x="3337" y="3044"/>
              <a:ext cx="1" cy="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16"/>
            <p:cNvSpPr>
              <a:spLocks noChangeShapeType="1"/>
            </p:cNvSpPr>
            <p:nvPr/>
          </p:nvSpPr>
          <p:spPr bwMode="auto">
            <a:xfrm flipV="1">
              <a:off x="115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17"/>
            <p:cNvSpPr>
              <a:spLocks noChangeShapeType="1"/>
            </p:cNvSpPr>
            <p:nvPr/>
          </p:nvSpPr>
          <p:spPr bwMode="auto">
            <a:xfrm flipV="1">
              <a:off x="1613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18"/>
            <p:cNvSpPr>
              <a:spLocks noChangeShapeType="1"/>
            </p:cNvSpPr>
            <p:nvPr/>
          </p:nvSpPr>
          <p:spPr bwMode="auto">
            <a:xfrm flipV="1">
              <a:off x="179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19"/>
            <p:cNvSpPr>
              <a:spLocks noChangeShapeType="1"/>
            </p:cNvSpPr>
            <p:nvPr/>
          </p:nvSpPr>
          <p:spPr bwMode="auto">
            <a:xfrm flipV="1">
              <a:off x="1918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0"/>
            <p:cNvSpPr>
              <a:spLocks noChangeShapeType="1"/>
            </p:cNvSpPr>
            <p:nvPr/>
          </p:nvSpPr>
          <p:spPr bwMode="auto">
            <a:xfrm flipV="1">
              <a:off x="201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1"/>
            <p:cNvSpPr>
              <a:spLocks noChangeShapeType="1"/>
            </p:cNvSpPr>
            <p:nvPr/>
          </p:nvSpPr>
          <p:spPr bwMode="auto">
            <a:xfrm flipV="1">
              <a:off x="2097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2"/>
            <p:cNvSpPr>
              <a:spLocks noChangeShapeType="1"/>
            </p:cNvSpPr>
            <p:nvPr/>
          </p:nvSpPr>
          <p:spPr bwMode="auto">
            <a:xfrm flipV="1">
              <a:off x="2165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3"/>
            <p:cNvSpPr>
              <a:spLocks noChangeShapeType="1"/>
            </p:cNvSpPr>
            <p:nvPr/>
          </p:nvSpPr>
          <p:spPr bwMode="auto">
            <a:xfrm flipV="1">
              <a:off x="2224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4"/>
            <p:cNvSpPr>
              <a:spLocks noChangeShapeType="1"/>
            </p:cNvSpPr>
            <p:nvPr/>
          </p:nvSpPr>
          <p:spPr bwMode="auto">
            <a:xfrm flipV="1">
              <a:off x="227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5"/>
            <p:cNvSpPr>
              <a:spLocks noChangeShapeType="1"/>
            </p:cNvSpPr>
            <p:nvPr/>
          </p:nvSpPr>
          <p:spPr bwMode="auto">
            <a:xfrm flipV="1">
              <a:off x="2627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26"/>
            <p:cNvSpPr>
              <a:spLocks noChangeShapeType="1"/>
            </p:cNvSpPr>
            <p:nvPr/>
          </p:nvSpPr>
          <p:spPr bwMode="auto">
            <a:xfrm flipV="1">
              <a:off x="280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7"/>
            <p:cNvSpPr>
              <a:spLocks noChangeShapeType="1"/>
            </p:cNvSpPr>
            <p:nvPr/>
          </p:nvSpPr>
          <p:spPr bwMode="auto">
            <a:xfrm flipV="1">
              <a:off x="2933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28"/>
            <p:cNvSpPr>
              <a:spLocks noChangeShapeType="1"/>
            </p:cNvSpPr>
            <p:nvPr/>
          </p:nvSpPr>
          <p:spPr bwMode="auto">
            <a:xfrm flipV="1">
              <a:off x="303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29"/>
            <p:cNvSpPr>
              <a:spLocks noChangeShapeType="1"/>
            </p:cNvSpPr>
            <p:nvPr/>
          </p:nvSpPr>
          <p:spPr bwMode="auto">
            <a:xfrm flipV="1">
              <a:off x="311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30"/>
            <p:cNvSpPr>
              <a:spLocks noChangeShapeType="1"/>
            </p:cNvSpPr>
            <p:nvPr/>
          </p:nvSpPr>
          <p:spPr bwMode="auto">
            <a:xfrm flipV="1">
              <a:off x="3179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31"/>
            <p:cNvSpPr>
              <a:spLocks noChangeShapeType="1"/>
            </p:cNvSpPr>
            <p:nvPr/>
          </p:nvSpPr>
          <p:spPr bwMode="auto">
            <a:xfrm flipV="1">
              <a:off x="3239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2"/>
            <p:cNvSpPr>
              <a:spLocks noChangeShapeType="1"/>
            </p:cNvSpPr>
            <p:nvPr/>
          </p:nvSpPr>
          <p:spPr bwMode="auto">
            <a:xfrm flipV="1">
              <a:off x="3290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Rectangle 33"/>
            <p:cNvSpPr>
              <a:spLocks noChangeArrowheads="1"/>
            </p:cNvSpPr>
            <p:nvPr/>
          </p:nvSpPr>
          <p:spPr bwMode="auto">
            <a:xfrm>
              <a:off x="1219" y="315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27687" name="Rectangle 34"/>
            <p:cNvSpPr>
              <a:spLocks noChangeArrowheads="1"/>
            </p:cNvSpPr>
            <p:nvPr/>
          </p:nvSpPr>
          <p:spPr bwMode="auto">
            <a:xfrm>
              <a:off x="2234" y="3158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0.1</a:t>
              </a:r>
              <a:endParaRPr lang="en-US" sz="2400"/>
            </a:p>
          </p:txBody>
        </p:sp>
        <p:sp>
          <p:nvSpPr>
            <p:cNvPr id="27688" name="Rectangle 35"/>
            <p:cNvSpPr>
              <a:spLocks noChangeArrowheads="1"/>
            </p:cNvSpPr>
            <p:nvPr/>
          </p:nvSpPr>
          <p:spPr bwMode="auto">
            <a:xfrm>
              <a:off x="3301" y="315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27689" name="Line 36"/>
            <p:cNvSpPr>
              <a:spLocks noChangeShapeType="1"/>
            </p:cNvSpPr>
            <p:nvPr/>
          </p:nvSpPr>
          <p:spPr bwMode="auto">
            <a:xfrm>
              <a:off x="1156" y="1404"/>
              <a:ext cx="13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37"/>
            <p:cNvSpPr>
              <a:spLocks noChangeShapeType="1"/>
            </p:cNvSpPr>
            <p:nvPr/>
          </p:nvSpPr>
          <p:spPr bwMode="auto">
            <a:xfrm>
              <a:off x="1337" y="1404"/>
              <a:ext cx="2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38"/>
            <p:cNvSpPr>
              <a:spLocks noChangeShapeType="1"/>
            </p:cNvSpPr>
            <p:nvPr/>
          </p:nvSpPr>
          <p:spPr bwMode="auto">
            <a:xfrm flipV="1">
              <a:off x="1277" y="1389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39"/>
            <p:cNvSpPr>
              <a:spLocks noChangeShapeType="1"/>
            </p:cNvSpPr>
            <p:nvPr/>
          </p:nvSpPr>
          <p:spPr bwMode="auto">
            <a:xfrm flipV="1">
              <a:off x="1323" y="1389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Rectangle 40"/>
            <p:cNvSpPr>
              <a:spLocks noChangeArrowheads="1"/>
            </p:cNvSpPr>
            <p:nvPr/>
          </p:nvSpPr>
          <p:spPr bwMode="auto">
            <a:xfrm rot="16200000" flipH="1">
              <a:off x="-207" y="2079"/>
              <a:ext cx="179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Standardized Counts</a:t>
              </a:r>
              <a:endParaRPr lang="en-US" sz="2400"/>
            </a:p>
          </p:txBody>
        </p:sp>
        <p:sp>
          <p:nvSpPr>
            <p:cNvPr id="27694" name="Line 41"/>
            <p:cNvSpPr>
              <a:spLocks noChangeShapeType="1"/>
            </p:cNvSpPr>
            <p:nvPr/>
          </p:nvSpPr>
          <p:spPr bwMode="auto">
            <a:xfrm flipV="1">
              <a:off x="1156" y="1404"/>
              <a:ext cx="1" cy="16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42"/>
            <p:cNvSpPr>
              <a:spLocks noChangeShapeType="1"/>
            </p:cNvSpPr>
            <p:nvPr/>
          </p:nvSpPr>
          <p:spPr bwMode="auto">
            <a:xfrm>
              <a:off x="1136" y="2984"/>
              <a:ext cx="16" cy="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43"/>
            <p:cNvSpPr>
              <a:spLocks noChangeShapeType="1"/>
            </p:cNvSpPr>
            <p:nvPr/>
          </p:nvSpPr>
          <p:spPr bwMode="auto">
            <a:xfrm>
              <a:off x="1133" y="26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44"/>
            <p:cNvSpPr>
              <a:spLocks noChangeShapeType="1"/>
            </p:cNvSpPr>
            <p:nvPr/>
          </p:nvSpPr>
          <p:spPr bwMode="auto">
            <a:xfrm>
              <a:off x="1133" y="22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45"/>
            <p:cNvSpPr>
              <a:spLocks noChangeShapeType="1"/>
            </p:cNvSpPr>
            <p:nvPr/>
          </p:nvSpPr>
          <p:spPr bwMode="auto">
            <a:xfrm>
              <a:off x="1133" y="1803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46"/>
            <p:cNvSpPr>
              <a:spLocks noChangeShapeType="1"/>
            </p:cNvSpPr>
            <p:nvPr/>
          </p:nvSpPr>
          <p:spPr bwMode="auto">
            <a:xfrm>
              <a:off x="1133" y="14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Rectangle 47"/>
            <p:cNvSpPr>
              <a:spLocks noChangeArrowheads="1"/>
            </p:cNvSpPr>
            <p:nvPr/>
          </p:nvSpPr>
          <p:spPr bwMode="auto">
            <a:xfrm>
              <a:off x="998" y="293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27701" name="Rectangle 48"/>
            <p:cNvSpPr>
              <a:spLocks noChangeArrowheads="1"/>
            </p:cNvSpPr>
            <p:nvPr/>
          </p:nvSpPr>
          <p:spPr bwMode="auto">
            <a:xfrm>
              <a:off x="927" y="253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50</a:t>
              </a:r>
              <a:endParaRPr lang="en-US" sz="2400"/>
            </a:p>
          </p:txBody>
        </p:sp>
        <p:sp>
          <p:nvSpPr>
            <p:cNvPr id="27702" name="Rectangle 49"/>
            <p:cNvSpPr>
              <a:spLocks noChangeArrowheads="1"/>
            </p:cNvSpPr>
            <p:nvPr/>
          </p:nvSpPr>
          <p:spPr bwMode="auto">
            <a:xfrm>
              <a:off x="856" y="2131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100</a:t>
              </a:r>
              <a:endParaRPr lang="en-US" sz="2400"/>
            </a:p>
          </p:txBody>
        </p:sp>
        <p:sp>
          <p:nvSpPr>
            <p:cNvPr id="27703" name="Rectangle 50"/>
            <p:cNvSpPr>
              <a:spLocks noChangeArrowheads="1"/>
            </p:cNvSpPr>
            <p:nvPr/>
          </p:nvSpPr>
          <p:spPr bwMode="auto">
            <a:xfrm>
              <a:off x="856" y="173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150</a:t>
              </a:r>
              <a:endParaRPr lang="en-US" sz="2400"/>
            </a:p>
          </p:txBody>
        </p:sp>
        <p:sp>
          <p:nvSpPr>
            <p:cNvPr id="27704" name="Rectangle 51"/>
            <p:cNvSpPr>
              <a:spLocks noChangeArrowheads="1"/>
            </p:cNvSpPr>
            <p:nvPr/>
          </p:nvSpPr>
          <p:spPr bwMode="auto">
            <a:xfrm>
              <a:off x="856" y="133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200</a:t>
              </a:r>
              <a:endParaRPr lang="en-US" sz="2400"/>
            </a:p>
          </p:txBody>
        </p:sp>
        <p:sp>
          <p:nvSpPr>
            <p:cNvPr id="27705" name="Line 52"/>
            <p:cNvSpPr>
              <a:spLocks noChangeShapeType="1"/>
            </p:cNvSpPr>
            <p:nvPr/>
          </p:nvSpPr>
          <p:spPr bwMode="auto">
            <a:xfrm flipV="1">
              <a:off x="3516" y="1404"/>
              <a:ext cx="1" cy="16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3"/>
            <p:cNvSpPr>
              <a:spLocks noChangeShapeType="1"/>
            </p:cNvSpPr>
            <p:nvPr/>
          </p:nvSpPr>
          <p:spPr bwMode="auto">
            <a:xfrm flipV="1">
              <a:off x="1254" y="2190"/>
              <a:ext cx="37" cy="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54"/>
            <p:cNvSpPr>
              <a:spLocks/>
            </p:cNvSpPr>
            <p:nvPr/>
          </p:nvSpPr>
          <p:spPr bwMode="auto">
            <a:xfrm flipV="1">
              <a:off x="2016" y="1660"/>
              <a:ext cx="1321" cy="1017"/>
            </a:xfrm>
            <a:custGeom>
              <a:avLst/>
              <a:gdLst>
                <a:gd name="T0" fmla="*/ 0 w 2292"/>
                <a:gd name="T1" fmla="*/ 1 h 1765"/>
                <a:gd name="T2" fmla="*/ 1 w 2292"/>
                <a:gd name="T3" fmla="*/ 1 h 1765"/>
                <a:gd name="T4" fmla="*/ 1 w 2292"/>
                <a:gd name="T5" fmla="*/ 0 h 1765"/>
                <a:gd name="T6" fmla="*/ 1 w 2292"/>
                <a:gd name="T7" fmla="*/ 1 h 17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765"/>
                <a:gd name="T14" fmla="*/ 2292 w 2292"/>
                <a:gd name="T15" fmla="*/ 1765 h 17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765">
                  <a:moveTo>
                    <a:pt x="0" y="1765"/>
                  </a:moveTo>
                  <a:lnTo>
                    <a:pt x="531" y="618"/>
                  </a:lnTo>
                  <a:lnTo>
                    <a:pt x="1762" y="0"/>
                  </a:lnTo>
                  <a:lnTo>
                    <a:pt x="2292" y="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Oval 55"/>
            <p:cNvSpPr>
              <a:spLocks noChangeArrowheads="1"/>
            </p:cNvSpPr>
            <p:nvPr/>
          </p:nvSpPr>
          <p:spPr bwMode="auto">
            <a:xfrm>
              <a:off x="1218" y="2166"/>
              <a:ext cx="74" cy="75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56"/>
            <p:cNvSpPr>
              <a:spLocks noChangeShapeType="1"/>
            </p:cNvSpPr>
            <p:nvPr/>
          </p:nvSpPr>
          <p:spPr bwMode="auto">
            <a:xfrm>
              <a:off x="1993" y="2002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57"/>
            <p:cNvSpPr>
              <a:spLocks noChangeShapeType="1"/>
            </p:cNvSpPr>
            <p:nvPr/>
          </p:nvSpPr>
          <p:spPr bwMode="auto">
            <a:xfrm flipV="1">
              <a:off x="2322" y="2222"/>
              <a:ext cx="1" cy="9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58"/>
            <p:cNvSpPr>
              <a:spLocks noChangeShapeType="1"/>
            </p:cNvSpPr>
            <p:nvPr/>
          </p:nvSpPr>
          <p:spPr bwMode="auto">
            <a:xfrm>
              <a:off x="2299" y="222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59"/>
            <p:cNvSpPr>
              <a:spLocks noChangeShapeType="1"/>
            </p:cNvSpPr>
            <p:nvPr/>
          </p:nvSpPr>
          <p:spPr bwMode="auto">
            <a:xfrm>
              <a:off x="3031" y="2677"/>
              <a:ext cx="1" cy="11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60"/>
            <p:cNvSpPr>
              <a:spLocks noChangeShapeType="1"/>
            </p:cNvSpPr>
            <p:nvPr/>
          </p:nvSpPr>
          <p:spPr bwMode="auto">
            <a:xfrm>
              <a:off x="3008" y="2787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61"/>
            <p:cNvSpPr>
              <a:spLocks noChangeShapeType="1"/>
            </p:cNvSpPr>
            <p:nvPr/>
          </p:nvSpPr>
          <p:spPr bwMode="auto">
            <a:xfrm>
              <a:off x="3337" y="2672"/>
              <a:ext cx="1" cy="15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2"/>
            <p:cNvSpPr>
              <a:spLocks noChangeShapeType="1"/>
            </p:cNvSpPr>
            <p:nvPr/>
          </p:nvSpPr>
          <p:spPr bwMode="auto">
            <a:xfrm flipV="1">
              <a:off x="1254" y="2203"/>
              <a:ext cx="3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63"/>
            <p:cNvSpPr>
              <a:spLocks noChangeShapeType="1"/>
            </p:cNvSpPr>
            <p:nvPr/>
          </p:nvSpPr>
          <p:spPr bwMode="auto">
            <a:xfrm flipV="1">
              <a:off x="1337" y="2186"/>
              <a:ext cx="679" cy="1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64"/>
            <p:cNvSpPr>
              <a:spLocks/>
            </p:cNvSpPr>
            <p:nvPr/>
          </p:nvSpPr>
          <p:spPr bwMode="auto">
            <a:xfrm flipV="1">
              <a:off x="2016" y="2186"/>
              <a:ext cx="1321" cy="692"/>
            </a:xfrm>
            <a:custGeom>
              <a:avLst/>
              <a:gdLst>
                <a:gd name="T0" fmla="*/ 0 w 2292"/>
                <a:gd name="T1" fmla="*/ 1 h 1201"/>
                <a:gd name="T2" fmla="*/ 1 w 2292"/>
                <a:gd name="T3" fmla="*/ 1 h 1201"/>
                <a:gd name="T4" fmla="*/ 1 w 2292"/>
                <a:gd name="T5" fmla="*/ 1 h 1201"/>
                <a:gd name="T6" fmla="*/ 1 w 2292"/>
                <a:gd name="T7" fmla="*/ 0 h 1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201"/>
                <a:gd name="T14" fmla="*/ 2292 w 2292"/>
                <a:gd name="T15" fmla="*/ 1201 h 1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201">
                  <a:moveTo>
                    <a:pt x="0" y="1201"/>
                  </a:moveTo>
                  <a:lnTo>
                    <a:pt x="531" y="1075"/>
                  </a:lnTo>
                  <a:lnTo>
                    <a:pt x="1762" y="302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Oval 65"/>
            <p:cNvSpPr>
              <a:spLocks noChangeArrowheads="1"/>
            </p:cNvSpPr>
            <p:nvPr/>
          </p:nvSpPr>
          <p:spPr bwMode="auto">
            <a:xfrm>
              <a:off x="1218" y="2166"/>
              <a:ext cx="74" cy="75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66"/>
            <p:cNvSpPr>
              <a:spLocks noChangeShapeType="1"/>
            </p:cNvSpPr>
            <p:nvPr/>
          </p:nvSpPr>
          <p:spPr bwMode="auto">
            <a:xfrm flipV="1">
              <a:off x="2016" y="2145"/>
              <a:ext cx="1" cy="4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67"/>
            <p:cNvSpPr>
              <a:spLocks noChangeShapeType="1"/>
            </p:cNvSpPr>
            <p:nvPr/>
          </p:nvSpPr>
          <p:spPr bwMode="auto">
            <a:xfrm>
              <a:off x="1993" y="2145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68"/>
            <p:cNvSpPr>
              <a:spLocks noChangeShapeType="1"/>
            </p:cNvSpPr>
            <p:nvPr/>
          </p:nvSpPr>
          <p:spPr bwMode="auto">
            <a:xfrm>
              <a:off x="2016" y="2186"/>
              <a:ext cx="1" cy="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69"/>
            <p:cNvSpPr>
              <a:spLocks noChangeShapeType="1"/>
            </p:cNvSpPr>
            <p:nvPr/>
          </p:nvSpPr>
          <p:spPr bwMode="auto">
            <a:xfrm>
              <a:off x="1993" y="2228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Oval 70"/>
            <p:cNvSpPr>
              <a:spLocks noChangeArrowheads="1"/>
            </p:cNvSpPr>
            <p:nvPr/>
          </p:nvSpPr>
          <p:spPr bwMode="auto">
            <a:xfrm>
              <a:off x="1980" y="2149"/>
              <a:ext cx="74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71"/>
            <p:cNvSpPr>
              <a:spLocks noChangeShapeType="1"/>
            </p:cNvSpPr>
            <p:nvPr/>
          </p:nvSpPr>
          <p:spPr bwMode="auto">
            <a:xfrm flipV="1">
              <a:off x="2322" y="2218"/>
              <a:ext cx="1" cy="4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Line 72"/>
            <p:cNvSpPr>
              <a:spLocks noChangeShapeType="1"/>
            </p:cNvSpPr>
            <p:nvPr/>
          </p:nvSpPr>
          <p:spPr bwMode="auto">
            <a:xfrm>
              <a:off x="2299" y="2218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Line 73"/>
            <p:cNvSpPr>
              <a:spLocks noChangeShapeType="1"/>
            </p:cNvSpPr>
            <p:nvPr/>
          </p:nvSpPr>
          <p:spPr bwMode="auto">
            <a:xfrm>
              <a:off x="2322" y="2259"/>
              <a:ext cx="1" cy="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Line 74"/>
            <p:cNvSpPr>
              <a:spLocks noChangeShapeType="1"/>
            </p:cNvSpPr>
            <p:nvPr/>
          </p:nvSpPr>
          <p:spPr bwMode="auto">
            <a:xfrm>
              <a:off x="2299" y="2301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Oval 75"/>
            <p:cNvSpPr>
              <a:spLocks noChangeArrowheads="1"/>
            </p:cNvSpPr>
            <p:nvPr/>
          </p:nvSpPr>
          <p:spPr bwMode="auto">
            <a:xfrm>
              <a:off x="2285" y="2222"/>
              <a:ext cx="75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76"/>
            <p:cNvSpPr>
              <a:spLocks noChangeShapeType="1"/>
            </p:cNvSpPr>
            <p:nvPr/>
          </p:nvSpPr>
          <p:spPr bwMode="auto">
            <a:xfrm flipV="1">
              <a:off x="3031" y="2682"/>
              <a:ext cx="1" cy="2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Line 77"/>
            <p:cNvSpPr>
              <a:spLocks noChangeShapeType="1"/>
            </p:cNvSpPr>
            <p:nvPr/>
          </p:nvSpPr>
          <p:spPr bwMode="auto">
            <a:xfrm>
              <a:off x="3008" y="268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Line 78"/>
            <p:cNvSpPr>
              <a:spLocks noChangeShapeType="1"/>
            </p:cNvSpPr>
            <p:nvPr/>
          </p:nvSpPr>
          <p:spPr bwMode="auto">
            <a:xfrm>
              <a:off x="3031" y="2704"/>
              <a:ext cx="1" cy="2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Line 79"/>
            <p:cNvSpPr>
              <a:spLocks noChangeShapeType="1"/>
            </p:cNvSpPr>
            <p:nvPr/>
          </p:nvSpPr>
          <p:spPr bwMode="auto">
            <a:xfrm>
              <a:off x="3008" y="2726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Oval 80"/>
            <p:cNvSpPr>
              <a:spLocks noChangeArrowheads="1"/>
            </p:cNvSpPr>
            <p:nvPr/>
          </p:nvSpPr>
          <p:spPr bwMode="auto">
            <a:xfrm>
              <a:off x="2994" y="2667"/>
              <a:ext cx="75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81"/>
            <p:cNvSpPr>
              <a:spLocks noChangeShapeType="1"/>
            </p:cNvSpPr>
            <p:nvPr/>
          </p:nvSpPr>
          <p:spPr bwMode="auto">
            <a:xfrm flipV="1">
              <a:off x="3337" y="2866"/>
              <a:ext cx="1" cy="1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Line 82"/>
            <p:cNvSpPr>
              <a:spLocks noChangeShapeType="1"/>
            </p:cNvSpPr>
            <p:nvPr/>
          </p:nvSpPr>
          <p:spPr bwMode="auto">
            <a:xfrm>
              <a:off x="3313" y="2866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83"/>
            <p:cNvSpPr>
              <a:spLocks noChangeShapeType="1"/>
            </p:cNvSpPr>
            <p:nvPr/>
          </p:nvSpPr>
          <p:spPr bwMode="auto">
            <a:xfrm>
              <a:off x="3337" y="2878"/>
              <a:ext cx="1" cy="1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Line 84"/>
            <p:cNvSpPr>
              <a:spLocks noChangeShapeType="1"/>
            </p:cNvSpPr>
            <p:nvPr/>
          </p:nvSpPr>
          <p:spPr bwMode="auto">
            <a:xfrm>
              <a:off x="3313" y="2890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Oval 85"/>
            <p:cNvSpPr>
              <a:spLocks noChangeArrowheads="1"/>
            </p:cNvSpPr>
            <p:nvPr/>
          </p:nvSpPr>
          <p:spPr bwMode="auto">
            <a:xfrm>
              <a:off x="3300" y="2841"/>
              <a:ext cx="74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86"/>
            <p:cNvSpPr>
              <a:spLocks noChangeShapeType="1"/>
            </p:cNvSpPr>
            <p:nvPr/>
          </p:nvSpPr>
          <p:spPr bwMode="auto">
            <a:xfrm flipV="1">
              <a:off x="1254" y="2199"/>
              <a:ext cx="37" cy="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87"/>
            <p:cNvSpPr>
              <a:spLocks noChangeShapeType="1"/>
            </p:cNvSpPr>
            <p:nvPr/>
          </p:nvSpPr>
          <p:spPr bwMode="auto">
            <a:xfrm flipV="1">
              <a:off x="1337" y="1999"/>
              <a:ext cx="679" cy="19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88"/>
            <p:cNvSpPr>
              <a:spLocks/>
            </p:cNvSpPr>
            <p:nvPr/>
          </p:nvSpPr>
          <p:spPr bwMode="auto">
            <a:xfrm flipV="1">
              <a:off x="2016" y="1989"/>
              <a:ext cx="1321" cy="719"/>
            </a:xfrm>
            <a:custGeom>
              <a:avLst/>
              <a:gdLst>
                <a:gd name="T0" fmla="*/ 0 w 2292"/>
                <a:gd name="T1" fmla="*/ 1 h 1247"/>
                <a:gd name="T2" fmla="*/ 1 w 2292"/>
                <a:gd name="T3" fmla="*/ 1 h 1247"/>
                <a:gd name="T4" fmla="*/ 1 w 2292"/>
                <a:gd name="T5" fmla="*/ 1 h 1247"/>
                <a:gd name="T6" fmla="*/ 1 w 2292"/>
                <a:gd name="T7" fmla="*/ 0 h 1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247"/>
                <a:gd name="T14" fmla="*/ 2292 w 2292"/>
                <a:gd name="T15" fmla="*/ 1247 h 1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247">
                  <a:moveTo>
                    <a:pt x="0" y="1230"/>
                  </a:moveTo>
                  <a:lnTo>
                    <a:pt x="531" y="1247"/>
                  </a:lnTo>
                  <a:lnTo>
                    <a:pt x="1762" y="710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89"/>
            <p:cNvSpPr>
              <a:spLocks/>
            </p:cNvSpPr>
            <p:nvPr/>
          </p:nvSpPr>
          <p:spPr bwMode="auto">
            <a:xfrm>
              <a:off x="1209" y="2152"/>
              <a:ext cx="90" cy="78"/>
            </a:xfrm>
            <a:custGeom>
              <a:avLst/>
              <a:gdLst>
                <a:gd name="T0" fmla="*/ 1 w 180"/>
                <a:gd name="T1" fmla="*/ 0 h 155"/>
                <a:gd name="T2" fmla="*/ 1 w 180"/>
                <a:gd name="T3" fmla="*/ 1 h 155"/>
                <a:gd name="T4" fmla="*/ 0 w 180"/>
                <a:gd name="T5" fmla="*/ 1 h 155"/>
                <a:gd name="T6" fmla="*/ 1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90"/>
            <p:cNvSpPr>
              <a:spLocks noChangeShapeType="1"/>
            </p:cNvSpPr>
            <p:nvPr/>
          </p:nvSpPr>
          <p:spPr bwMode="auto">
            <a:xfrm flipV="1">
              <a:off x="2016" y="1815"/>
              <a:ext cx="1" cy="18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Line 91"/>
            <p:cNvSpPr>
              <a:spLocks noChangeShapeType="1"/>
            </p:cNvSpPr>
            <p:nvPr/>
          </p:nvSpPr>
          <p:spPr bwMode="auto">
            <a:xfrm>
              <a:off x="1993" y="1815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92"/>
            <p:cNvSpPr>
              <a:spLocks noChangeShapeType="1"/>
            </p:cNvSpPr>
            <p:nvPr/>
          </p:nvSpPr>
          <p:spPr bwMode="auto">
            <a:xfrm>
              <a:off x="2016" y="1999"/>
              <a:ext cx="1" cy="18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Line 93"/>
            <p:cNvSpPr>
              <a:spLocks noChangeShapeType="1"/>
            </p:cNvSpPr>
            <p:nvPr/>
          </p:nvSpPr>
          <p:spPr bwMode="auto">
            <a:xfrm>
              <a:off x="1993" y="2184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94"/>
            <p:cNvSpPr>
              <a:spLocks/>
            </p:cNvSpPr>
            <p:nvPr/>
          </p:nvSpPr>
          <p:spPr bwMode="auto">
            <a:xfrm>
              <a:off x="1971" y="1947"/>
              <a:ext cx="90" cy="78"/>
            </a:xfrm>
            <a:custGeom>
              <a:avLst/>
              <a:gdLst>
                <a:gd name="T0" fmla="*/ 1 w 180"/>
                <a:gd name="T1" fmla="*/ 0 h 155"/>
                <a:gd name="T2" fmla="*/ 1 w 180"/>
                <a:gd name="T3" fmla="*/ 1 h 155"/>
                <a:gd name="T4" fmla="*/ 0 w 180"/>
                <a:gd name="T5" fmla="*/ 1 h 155"/>
                <a:gd name="T6" fmla="*/ 1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Line 95"/>
            <p:cNvSpPr>
              <a:spLocks noChangeShapeType="1"/>
            </p:cNvSpPr>
            <p:nvPr/>
          </p:nvSpPr>
          <p:spPr bwMode="auto">
            <a:xfrm flipV="1">
              <a:off x="2322" y="1852"/>
              <a:ext cx="1" cy="13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Line 96"/>
            <p:cNvSpPr>
              <a:spLocks noChangeShapeType="1"/>
            </p:cNvSpPr>
            <p:nvPr/>
          </p:nvSpPr>
          <p:spPr bwMode="auto">
            <a:xfrm>
              <a:off x="2299" y="185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Line 97"/>
            <p:cNvSpPr>
              <a:spLocks noChangeShapeType="1"/>
            </p:cNvSpPr>
            <p:nvPr/>
          </p:nvSpPr>
          <p:spPr bwMode="auto">
            <a:xfrm>
              <a:off x="2322" y="1989"/>
              <a:ext cx="1" cy="1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98"/>
            <p:cNvSpPr>
              <a:spLocks noChangeShapeType="1"/>
            </p:cNvSpPr>
            <p:nvPr/>
          </p:nvSpPr>
          <p:spPr bwMode="auto">
            <a:xfrm>
              <a:off x="2299" y="2127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99"/>
            <p:cNvSpPr>
              <a:spLocks/>
            </p:cNvSpPr>
            <p:nvPr/>
          </p:nvSpPr>
          <p:spPr bwMode="auto">
            <a:xfrm>
              <a:off x="2277" y="1938"/>
              <a:ext cx="90" cy="77"/>
            </a:xfrm>
            <a:custGeom>
              <a:avLst/>
              <a:gdLst>
                <a:gd name="T0" fmla="*/ 1 w 179"/>
                <a:gd name="T1" fmla="*/ 0 h 156"/>
                <a:gd name="T2" fmla="*/ 1 w 179"/>
                <a:gd name="T3" fmla="*/ 0 h 156"/>
                <a:gd name="T4" fmla="*/ 0 w 179"/>
                <a:gd name="T5" fmla="*/ 0 h 156"/>
                <a:gd name="T6" fmla="*/ 1 w 179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156"/>
                <a:gd name="T14" fmla="*/ 179 w 179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156">
                  <a:moveTo>
                    <a:pt x="89" y="0"/>
                  </a:moveTo>
                  <a:lnTo>
                    <a:pt x="179" y="156"/>
                  </a:lnTo>
                  <a:lnTo>
                    <a:pt x="0" y="1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Line 100"/>
            <p:cNvSpPr>
              <a:spLocks noChangeShapeType="1"/>
            </p:cNvSpPr>
            <p:nvPr/>
          </p:nvSpPr>
          <p:spPr bwMode="auto">
            <a:xfrm flipV="1">
              <a:off x="3031" y="2199"/>
              <a:ext cx="1" cy="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Line 101"/>
            <p:cNvSpPr>
              <a:spLocks noChangeShapeType="1"/>
            </p:cNvSpPr>
            <p:nvPr/>
          </p:nvSpPr>
          <p:spPr bwMode="auto">
            <a:xfrm>
              <a:off x="3008" y="2199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102"/>
            <p:cNvSpPr>
              <a:spLocks noChangeShapeType="1"/>
            </p:cNvSpPr>
            <p:nvPr/>
          </p:nvSpPr>
          <p:spPr bwMode="auto">
            <a:xfrm>
              <a:off x="3031" y="2299"/>
              <a:ext cx="1" cy="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Line 103"/>
            <p:cNvSpPr>
              <a:spLocks noChangeShapeType="1"/>
            </p:cNvSpPr>
            <p:nvPr/>
          </p:nvSpPr>
          <p:spPr bwMode="auto">
            <a:xfrm>
              <a:off x="3008" y="2399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04"/>
            <p:cNvSpPr>
              <a:spLocks/>
            </p:cNvSpPr>
            <p:nvPr/>
          </p:nvSpPr>
          <p:spPr bwMode="auto">
            <a:xfrm>
              <a:off x="2986" y="2247"/>
              <a:ext cx="90" cy="78"/>
            </a:xfrm>
            <a:custGeom>
              <a:avLst/>
              <a:gdLst>
                <a:gd name="T0" fmla="*/ 1 w 179"/>
                <a:gd name="T1" fmla="*/ 0 h 155"/>
                <a:gd name="T2" fmla="*/ 1 w 179"/>
                <a:gd name="T3" fmla="*/ 1 h 155"/>
                <a:gd name="T4" fmla="*/ 0 w 179"/>
                <a:gd name="T5" fmla="*/ 1 h 155"/>
                <a:gd name="T6" fmla="*/ 1 w 179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155"/>
                <a:gd name="T14" fmla="*/ 179 w 179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155">
                  <a:moveTo>
                    <a:pt x="90" y="0"/>
                  </a:moveTo>
                  <a:lnTo>
                    <a:pt x="179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Line 105"/>
            <p:cNvSpPr>
              <a:spLocks noChangeShapeType="1"/>
            </p:cNvSpPr>
            <p:nvPr/>
          </p:nvSpPr>
          <p:spPr bwMode="auto">
            <a:xfrm flipV="1">
              <a:off x="3337" y="2643"/>
              <a:ext cx="1" cy="6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Line 106"/>
            <p:cNvSpPr>
              <a:spLocks noChangeShapeType="1"/>
            </p:cNvSpPr>
            <p:nvPr/>
          </p:nvSpPr>
          <p:spPr bwMode="auto">
            <a:xfrm>
              <a:off x="3313" y="2643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Line 107"/>
            <p:cNvSpPr>
              <a:spLocks noChangeShapeType="1"/>
            </p:cNvSpPr>
            <p:nvPr/>
          </p:nvSpPr>
          <p:spPr bwMode="auto">
            <a:xfrm flipV="1">
              <a:off x="1337" y="1660"/>
              <a:ext cx="679" cy="5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Line 108"/>
            <p:cNvSpPr>
              <a:spLocks noChangeShapeType="1"/>
            </p:cNvSpPr>
            <p:nvPr/>
          </p:nvSpPr>
          <p:spPr bwMode="auto">
            <a:xfrm flipV="1">
              <a:off x="2016" y="1404"/>
              <a:ext cx="1" cy="2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Line 109"/>
            <p:cNvSpPr>
              <a:spLocks noChangeShapeType="1"/>
            </p:cNvSpPr>
            <p:nvPr/>
          </p:nvSpPr>
          <p:spPr bwMode="auto">
            <a:xfrm>
              <a:off x="2016" y="1660"/>
              <a:ext cx="1" cy="3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Oval 110"/>
            <p:cNvSpPr>
              <a:spLocks noChangeArrowheads="1"/>
            </p:cNvSpPr>
            <p:nvPr/>
          </p:nvSpPr>
          <p:spPr bwMode="auto">
            <a:xfrm>
              <a:off x="1980" y="1623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Line 111"/>
            <p:cNvSpPr>
              <a:spLocks noChangeShapeType="1"/>
            </p:cNvSpPr>
            <p:nvPr/>
          </p:nvSpPr>
          <p:spPr bwMode="auto">
            <a:xfrm>
              <a:off x="2322" y="2321"/>
              <a:ext cx="1" cy="7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Line 112"/>
            <p:cNvSpPr>
              <a:spLocks noChangeShapeType="1"/>
            </p:cNvSpPr>
            <p:nvPr/>
          </p:nvSpPr>
          <p:spPr bwMode="auto">
            <a:xfrm>
              <a:off x="2299" y="2420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Oval 113"/>
            <p:cNvSpPr>
              <a:spLocks noChangeArrowheads="1"/>
            </p:cNvSpPr>
            <p:nvPr/>
          </p:nvSpPr>
          <p:spPr bwMode="auto">
            <a:xfrm>
              <a:off x="2285" y="2284"/>
              <a:ext cx="75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114"/>
            <p:cNvSpPr>
              <a:spLocks noChangeShapeType="1"/>
            </p:cNvSpPr>
            <p:nvPr/>
          </p:nvSpPr>
          <p:spPr bwMode="auto">
            <a:xfrm flipV="1">
              <a:off x="3031" y="2568"/>
              <a:ext cx="1" cy="10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115"/>
            <p:cNvSpPr>
              <a:spLocks noChangeShapeType="1"/>
            </p:cNvSpPr>
            <p:nvPr/>
          </p:nvSpPr>
          <p:spPr bwMode="auto">
            <a:xfrm>
              <a:off x="3008" y="2568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Oval 116"/>
            <p:cNvSpPr>
              <a:spLocks noChangeArrowheads="1"/>
            </p:cNvSpPr>
            <p:nvPr/>
          </p:nvSpPr>
          <p:spPr bwMode="auto">
            <a:xfrm>
              <a:off x="2994" y="2640"/>
              <a:ext cx="75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117"/>
            <p:cNvSpPr>
              <a:spLocks noChangeShapeType="1"/>
            </p:cNvSpPr>
            <p:nvPr/>
          </p:nvSpPr>
          <p:spPr bwMode="auto">
            <a:xfrm flipV="1">
              <a:off x="3337" y="2544"/>
              <a:ext cx="1" cy="12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Line 118"/>
            <p:cNvSpPr>
              <a:spLocks noChangeShapeType="1"/>
            </p:cNvSpPr>
            <p:nvPr/>
          </p:nvSpPr>
          <p:spPr bwMode="auto">
            <a:xfrm>
              <a:off x="3313" y="2543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Line 119"/>
            <p:cNvSpPr>
              <a:spLocks noChangeShapeType="1"/>
            </p:cNvSpPr>
            <p:nvPr/>
          </p:nvSpPr>
          <p:spPr bwMode="auto">
            <a:xfrm>
              <a:off x="3313" y="2826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Oval 120"/>
            <p:cNvSpPr>
              <a:spLocks noChangeArrowheads="1"/>
            </p:cNvSpPr>
            <p:nvPr/>
          </p:nvSpPr>
          <p:spPr bwMode="auto">
            <a:xfrm>
              <a:off x="3300" y="2635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Line 121"/>
            <p:cNvSpPr>
              <a:spLocks noChangeShapeType="1"/>
            </p:cNvSpPr>
            <p:nvPr/>
          </p:nvSpPr>
          <p:spPr bwMode="auto">
            <a:xfrm>
              <a:off x="3337" y="2708"/>
              <a:ext cx="1" cy="6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Line 122"/>
            <p:cNvSpPr>
              <a:spLocks noChangeShapeType="1"/>
            </p:cNvSpPr>
            <p:nvPr/>
          </p:nvSpPr>
          <p:spPr bwMode="auto">
            <a:xfrm>
              <a:off x="3313" y="2772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23"/>
            <p:cNvSpPr>
              <a:spLocks/>
            </p:cNvSpPr>
            <p:nvPr/>
          </p:nvSpPr>
          <p:spPr bwMode="auto">
            <a:xfrm>
              <a:off x="3292" y="2656"/>
              <a:ext cx="89" cy="78"/>
            </a:xfrm>
            <a:custGeom>
              <a:avLst/>
              <a:gdLst>
                <a:gd name="T0" fmla="*/ 0 w 180"/>
                <a:gd name="T1" fmla="*/ 0 h 155"/>
                <a:gd name="T2" fmla="*/ 0 w 180"/>
                <a:gd name="T3" fmla="*/ 1 h 155"/>
                <a:gd name="T4" fmla="*/ 0 w 180"/>
                <a:gd name="T5" fmla="*/ 1 h 155"/>
                <a:gd name="T6" fmla="*/ 0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Line 124"/>
            <p:cNvSpPr>
              <a:spLocks noChangeShapeType="1"/>
            </p:cNvSpPr>
            <p:nvPr/>
          </p:nvSpPr>
          <p:spPr bwMode="auto">
            <a:xfrm>
              <a:off x="1254" y="2204"/>
              <a:ext cx="37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125"/>
            <p:cNvSpPr>
              <a:spLocks noChangeShapeType="1"/>
            </p:cNvSpPr>
            <p:nvPr/>
          </p:nvSpPr>
          <p:spPr bwMode="auto">
            <a:xfrm>
              <a:off x="1337" y="2223"/>
              <a:ext cx="679" cy="45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126"/>
            <p:cNvSpPr>
              <a:spLocks/>
            </p:cNvSpPr>
            <p:nvPr/>
          </p:nvSpPr>
          <p:spPr bwMode="auto">
            <a:xfrm flipV="1">
              <a:off x="2016" y="2674"/>
              <a:ext cx="1321" cy="298"/>
            </a:xfrm>
            <a:custGeom>
              <a:avLst/>
              <a:gdLst>
                <a:gd name="T0" fmla="*/ 0 w 2292"/>
                <a:gd name="T1" fmla="*/ 1 h 517"/>
                <a:gd name="T2" fmla="*/ 1 w 2292"/>
                <a:gd name="T3" fmla="*/ 1 h 517"/>
                <a:gd name="T4" fmla="*/ 1 w 2292"/>
                <a:gd name="T5" fmla="*/ 1 h 517"/>
                <a:gd name="T6" fmla="*/ 1 w 2292"/>
                <a:gd name="T7" fmla="*/ 0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517"/>
                <a:gd name="T14" fmla="*/ 2292 w 2292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517">
                  <a:moveTo>
                    <a:pt x="0" y="517"/>
                  </a:moveTo>
                  <a:lnTo>
                    <a:pt x="531" y="74"/>
                  </a:lnTo>
                  <a:lnTo>
                    <a:pt x="1762" y="33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Rectangle 127"/>
            <p:cNvSpPr>
              <a:spLocks noChangeArrowheads="1"/>
            </p:cNvSpPr>
            <p:nvPr/>
          </p:nvSpPr>
          <p:spPr bwMode="auto">
            <a:xfrm>
              <a:off x="1223" y="2173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Line 128"/>
            <p:cNvSpPr>
              <a:spLocks noChangeShapeType="1"/>
            </p:cNvSpPr>
            <p:nvPr/>
          </p:nvSpPr>
          <p:spPr bwMode="auto">
            <a:xfrm flipV="1">
              <a:off x="2016" y="2564"/>
              <a:ext cx="1" cy="11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Line 129"/>
            <p:cNvSpPr>
              <a:spLocks noChangeShapeType="1"/>
            </p:cNvSpPr>
            <p:nvPr/>
          </p:nvSpPr>
          <p:spPr bwMode="auto">
            <a:xfrm>
              <a:off x="1993" y="256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Line 130"/>
            <p:cNvSpPr>
              <a:spLocks noChangeShapeType="1"/>
            </p:cNvSpPr>
            <p:nvPr/>
          </p:nvSpPr>
          <p:spPr bwMode="auto">
            <a:xfrm>
              <a:off x="2016" y="2674"/>
              <a:ext cx="1" cy="11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Line 131"/>
            <p:cNvSpPr>
              <a:spLocks noChangeShapeType="1"/>
            </p:cNvSpPr>
            <p:nvPr/>
          </p:nvSpPr>
          <p:spPr bwMode="auto">
            <a:xfrm>
              <a:off x="1993" y="278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Rectangle 132"/>
            <p:cNvSpPr>
              <a:spLocks noChangeArrowheads="1"/>
            </p:cNvSpPr>
            <p:nvPr/>
          </p:nvSpPr>
          <p:spPr bwMode="auto">
            <a:xfrm>
              <a:off x="1985" y="2643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Line 133"/>
            <p:cNvSpPr>
              <a:spLocks noChangeShapeType="1"/>
            </p:cNvSpPr>
            <p:nvPr/>
          </p:nvSpPr>
          <p:spPr bwMode="auto">
            <a:xfrm flipV="1">
              <a:off x="2322" y="2899"/>
              <a:ext cx="1" cy="3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134"/>
            <p:cNvSpPr>
              <a:spLocks noChangeShapeType="1"/>
            </p:cNvSpPr>
            <p:nvPr/>
          </p:nvSpPr>
          <p:spPr bwMode="auto">
            <a:xfrm>
              <a:off x="2299" y="2899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Line 135"/>
            <p:cNvSpPr>
              <a:spLocks noChangeShapeType="1"/>
            </p:cNvSpPr>
            <p:nvPr/>
          </p:nvSpPr>
          <p:spPr bwMode="auto">
            <a:xfrm>
              <a:off x="2322" y="2930"/>
              <a:ext cx="1" cy="3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Line 136"/>
            <p:cNvSpPr>
              <a:spLocks noChangeShapeType="1"/>
            </p:cNvSpPr>
            <p:nvPr/>
          </p:nvSpPr>
          <p:spPr bwMode="auto">
            <a:xfrm>
              <a:off x="2299" y="2960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Rectangle 137"/>
            <p:cNvSpPr>
              <a:spLocks noChangeArrowheads="1"/>
            </p:cNvSpPr>
            <p:nvPr/>
          </p:nvSpPr>
          <p:spPr bwMode="auto">
            <a:xfrm>
              <a:off x="2291" y="2899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Line 138"/>
            <p:cNvSpPr>
              <a:spLocks noChangeShapeType="1"/>
            </p:cNvSpPr>
            <p:nvPr/>
          </p:nvSpPr>
          <p:spPr bwMode="auto">
            <a:xfrm flipV="1">
              <a:off x="3031" y="2926"/>
              <a:ext cx="1" cy="27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139"/>
            <p:cNvSpPr>
              <a:spLocks noChangeShapeType="1"/>
            </p:cNvSpPr>
            <p:nvPr/>
          </p:nvSpPr>
          <p:spPr bwMode="auto">
            <a:xfrm>
              <a:off x="3008" y="292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140"/>
            <p:cNvSpPr>
              <a:spLocks noChangeShapeType="1"/>
            </p:cNvSpPr>
            <p:nvPr/>
          </p:nvSpPr>
          <p:spPr bwMode="auto">
            <a:xfrm>
              <a:off x="3031" y="2953"/>
              <a:ext cx="1" cy="27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141"/>
            <p:cNvSpPr>
              <a:spLocks noChangeShapeType="1"/>
            </p:cNvSpPr>
            <p:nvPr/>
          </p:nvSpPr>
          <p:spPr bwMode="auto">
            <a:xfrm>
              <a:off x="3008" y="2980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Rectangle 142"/>
            <p:cNvSpPr>
              <a:spLocks noChangeArrowheads="1"/>
            </p:cNvSpPr>
            <p:nvPr/>
          </p:nvSpPr>
          <p:spPr bwMode="auto">
            <a:xfrm>
              <a:off x="3000" y="2922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143"/>
            <p:cNvSpPr>
              <a:spLocks noChangeShapeType="1"/>
            </p:cNvSpPr>
            <p:nvPr/>
          </p:nvSpPr>
          <p:spPr bwMode="auto">
            <a:xfrm flipV="1">
              <a:off x="3337" y="2961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144"/>
            <p:cNvSpPr>
              <a:spLocks noChangeShapeType="1"/>
            </p:cNvSpPr>
            <p:nvPr/>
          </p:nvSpPr>
          <p:spPr bwMode="auto">
            <a:xfrm>
              <a:off x="3313" y="2961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145"/>
            <p:cNvSpPr>
              <a:spLocks noChangeShapeType="1"/>
            </p:cNvSpPr>
            <p:nvPr/>
          </p:nvSpPr>
          <p:spPr bwMode="auto">
            <a:xfrm>
              <a:off x="3337" y="2972"/>
              <a:ext cx="1" cy="1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146"/>
            <p:cNvSpPr>
              <a:spLocks noChangeShapeType="1"/>
            </p:cNvSpPr>
            <p:nvPr/>
          </p:nvSpPr>
          <p:spPr bwMode="auto">
            <a:xfrm>
              <a:off x="3313" y="298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Rectangle 147"/>
            <p:cNvSpPr>
              <a:spLocks noChangeArrowheads="1"/>
            </p:cNvSpPr>
            <p:nvPr/>
          </p:nvSpPr>
          <p:spPr bwMode="auto">
            <a:xfrm>
              <a:off x="3306" y="2941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Line 148"/>
            <p:cNvSpPr>
              <a:spLocks noChangeShapeType="1"/>
            </p:cNvSpPr>
            <p:nvPr/>
          </p:nvSpPr>
          <p:spPr bwMode="auto">
            <a:xfrm>
              <a:off x="1254" y="2204"/>
              <a:ext cx="37" cy="16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149"/>
            <p:cNvSpPr>
              <a:spLocks noChangeShapeType="1"/>
            </p:cNvSpPr>
            <p:nvPr/>
          </p:nvSpPr>
          <p:spPr bwMode="auto">
            <a:xfrm>
              <a:off x="1337" y="2232"/>
              <a:ext cx="679" cy="65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150"/>
            <p:cNvSpPr>
              <a:spLocks/>
            </p:cNvSpPr>
            <p:nvPr/>
          </p:nvSpPr>
          <p:spPr bwMode="auto">
            <a:xfrm flipV="1">
              <a:off x="2016" y="2884"/>
              <a:ext cx="1321" cy="111"/>
            </a:xfrm>
            <a:custGeom>
              <a:avLst/>
              <a:gdLst>
                <a:gd name="T0" fmla="*/ 0 w 2292"/>
                <a:gd name="T1" fmla="*/ 1 h 192"/>
                <a:gd name="T2" fmla="*/ 1 w 2292"/>
                <a:gd name="T3" fmla="*/ 1 h 192"/>
                <a:gd name="T4" fmla="*/ 1 w 2292"/>
                <a:gd name="T5" fmla="*/ 0 h 192"/>
                <a:gd name="T6" fmla="*/ 1 w 2292"/>
                <a:gd name="T7" fmla="*/ 1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92"/>
                <a:gd name="T14" fmla="*/ 2292 w 229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92">
                  <a:moveTo>
                    <a:pt x="0" y="192"/>
                  </a:moveTo>
                  <a:lnTo>
                    <a:pt x="531" y="78"/>
                  </a:lnTo>
                  <a:lnTo>
                    <a:pt x="1762" y="0"/>
                  </a:lnTo>
                  <a:lnTo>
                    <a:pt x="2292" y="15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Rectangle 151"/>
            <p:cNvSpPr>
              <a:spLocks noChangeArrowheads="1"/>
            </p:cNvSpPr>
            <p:nvPr/>
          </p:nvSpPr>
          <p:spPr bwMode="auto">
            <a:xfrm>
              <a:off x="1208" y="2123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05" name="Line 152"/>
            <p:cNvSpPr>
              <a:spLocks noChangeShapeType="1"/>
            </p:cNvSpPr>
            <p:nvPr/>
          </p:nvSpPr>
          <p:spPr bwMode="auto">
            <a:xfrm flipV="1">
              <a:off x="2016" y="2869"/>
              <a:ext cx="1" cy="15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53"/>
            <p:cNvSpPr>
              <a:spLocks noChangeShapeType="1"/>
            </p:cNvSpPr>
            <p:nvPr/>
          </p:nvSpPr>
          <p:spPr bwMode="auto">
            <a:xfrm>
              <a:off x="1993" y="2869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154"/>
            <p:cNvSpPr>
              <a:spLocks noChangeShapeType="1"/>
            </p:cNvSpPr>
            <p:nvPr/>
          </p:nvSpPr>
          <p:spPr bwMode="auto">
            <a:xfrm>
              <a:off x="2016" y="2884"/>
              <a:ext cx="1" cy="15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155"/>
            <p:cNvSpPr>
              <a:spLocks noChangeShapeType="1"/>
            </p:cNvSpPr>
            <p:nvPr/>
          </p:nvSpPr>
          <p:spPr bwMode="auto">
            <a:xfrm>
              <a:off x="1993" y="2899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Rectangle 156"/>
            <p:cNvSpPr>
              <a:spLocks noChangeArrowheads="1"/>
            </p:cNvSpPr>
            <p:nvPr/>
          </p:nvSpPr>
          <p:spPr bwMode="auto">
            <a:xfrm>
              <a:off x="1970" y="28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10" name="Line 157"/>
            <p:cNvSpPr>
              <a:spLocks noChangeShapeType="1"/>
            </p:cNvSpPr>
            <p:nvPr/>
          </p:nvSpPr>
          <p:spPr bwMode="auto">
            <a:xfrm flipV="1">
              <a:off x="2322" y="2936"/>
              <a:ext cx="1" cy="14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158"/>
            <p:cNvSpPr>
              <a:spLocks noChangeShapeType="1"/>
            </p:cNvSpPr>
            <p:nvPr/>
          </p:nvSpPr>
          <p:spPr bwMode="auto">
            <a:xfrm>
              <a:off x="2299" y="293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Line 159"/>
            <p:cNvSpPr>
              <a:spLocks noChangeShapeType="1"/>
            </p:cNvSpPr>
            <p:nvPr/>
          </p:nvSpPr>
          <p:spPr bwMode="auto">
            <a:xfrm>
              <a:off x="2322" y="2950"/>
              <a:ext cx="1" cy="1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160"/>
            <p:cNvSpPr>
              <a:spLocks noChangeShapeType="1"/>
            </p:cNvSpPr>
            <p:nvPr/>
          </p:nvSpPr>
          <p:spPr bwMode="auto">
            <a:xfrm>
              <a:off x="2299" y="2962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Rectangle 161"/>
            <p:cNvSpPr>
              <a:spLocks noChangeArrowheads="1"/>
            </p:cNvSpPr>
            <p:nvPr/>
          </p:nvSpPr>
          <p:spPr bwMode="auto">
            <a:xfrm>
              <a:off x="2276" y="2869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15" name="Line 162"/>
            <p:cNvSpPr>
              <a:spLocks noChangeShapeType="1"/>
            </p:cNvSpPr>
            <p:nvPr/>
          </p:nvSpPr>
          <p:spPr bwMode="auto">
            <a:xfrm flipV="1">
              <a:off x="3031" y="2986"/>
              <a:ext cx="1" cy="9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Line 163"/>
            <p:cNvSpPr>
              <a:spLocks noChangeShapeType="1"/>
            </p:cNvSpPr>
            <p:nvPr/>
          </p:nvSpPr>
          <p:spPr bwMode="auto">
            <a:xfrm>
              <a:off x="3008" y="298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164"/>
            <p:cNvSpPr>
              <a:spLocks noChangeShapeType="1"/>
            </p:cNvSpPr>
            <p:nvPr/>
          </p:nvSpPr>
          <p:spPr bwMode="auto">
            <a:xfrm>
              <a:off x="3031" y="2995"/>
              <a:ext cx="1" cy="9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Line 165"/>
            <p:cNvSpPr>
              <a:spLocks noChangeShapeType="1"/>
            </p:cNvSpPr>
            <p:nvPr/>
          </p:nvSpPr>
          <p:spPr bwMode="auto">
            <a:xfrm>
              <a:off x="3008" y="3004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Rectangle 166"/>
            <p:cNvSpPr>
              <a:spLocks noChangeArrowheads="1"/>
            </p:cNvSpPr>
            <p:nvPr/>
          </p:nvSpPr>
          <p:spPr bwMode="auto">
            <a:xfrm>
              <a:off x="2985" y="291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20" name="Line 167"/>
            <p:cNvSpPr>
              <a:spLocks noChangeShapeType="1"/>
            </p:cNvSpPr>
            <p:nvPr/>
          </p:nvSpPr>
          <p:spPr bwMode="auto">
            <a:xfrm flipV="1">
              <a:off x="3337" y="2975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Line 168"/>
            <p:cNvSpPr>
              <a:spLocks noChangeShapeType="1"/>
            </p:cNvSpPr>
            <p:nvPr/>
          </p:nvSpPr>
          <p:spPr bwMode="auto">
            <a:xfrm>
              <a:off x="3313" y="2975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" name="Line 169"/>
            <p:cNvSpPr>
              <a:spLocks noChangeShapeType="1"/>
            </p:cNvSpPr>
            <p:nvPr/>
          </p:nvSpPr>
          <p:spPr bwMode="auto">
            <a:xfrm>
              <a:off x="3337" y="2986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Line 170"/>
            <p:cNvSpPr>
              <a:spLocks noChangeShapeType="1"/>
            </p:cNvSpPr>
            <p:nvPr/>
          </p:nvSpPr>
          <p:spPr bwMode="auto">
            <a:xfrm>
              <a:off x="3313" y="2997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Rectangle 171"/>
            <p:cNvSpPr>
              <a:spLocks noChangeArrowheads="1"/>
            </p:cNvSpPr>
            <p:nvPr/>
          </p:nvSpPr>
          <p:spPr bwMode="auto">
            <a:xfrm>
              <a:off x="3290" y="2906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25" name="Rectangle 172"/>
            <p:cNvSpPr>
              <a:spLocks noChangeArrowheads="1"/>
            </p:cNvSpPr>
            <p:nvPr/>
          </p:nvSpPr>
          <p:spPr bwMode="auto">
            <a:xfrm>
              <a:off x="3773" y="1865"/>
              <a:ext cx="893" cy="98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Rectangle 173"/>
            <p:cNvSpPr>
              <a:spLocks noChangeArrowheads="1"/>
            </p:cNvSpPr>
            <p:nvPr/>
          </p:nvSpPr>
          <p:spPr bwMode="auto">
            <a:xfrm>
              <a:off x="4234" y="192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1 </a:t>
              </a:r>
              <a:endParaRPr lang="en-US" sz="2400"/>
            </a:p>
          </p:txBody>
        </p:sp>
        <p:sp>
          <p:nvSpPr>
            <p:cNvPr id="27827" name="Line 174"/>
            <p:cNvSpPr>
              <a:spLocks noChangeShapeType="1"/>
            </p:cNvSpPr>
            <p:nvPr/>
          </p:nvSpPr>
          <p:spPr bwMode="auto">
            <a:xfrm>
              <a:off x="3830" y="2004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8" name="Oval 175"/>
            <p:cNvSpPr>
              <a:spLocks noChangeArrowheads="1"/>
            </p:cNvSpPr>
            <p:nvPr/>
          </p:nvSpPr>
          <p:spPr bwMode="auto">
            <a:xfrm>
              <a:off x="3955" y="1967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Rectangle 176"/>
            <p:cNvSpPr>
              <a:spLocks noChangeArrowheads="1"/>
            </p:cNvSpPr>
            <p:nvPr/>
          </p:nvSpPr>
          <p:spPr bwMode="auto">
            <a:xfrm>
              <a:off x="4234" y="2099"/>
              <a:ext cx="4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2</a:t>
              </a:r>
              <a:endParaRPr lang="en-US" sz="2400"/>
            </a:p>
          </p:txBody>
        </p:sp>
        <p:sp>
          <p:nvSpPr>
            <p:cNvPr id="27830" name="Rectangle 177"/>
            <p:cNvSpPr>
              <a:spLocks noChangeArrowheads="1"/>
            </p:cNvSpPr>
            <p:nvPr/>
          </p:nvSpPr>
          <p:spPr bwMode="auto">
            <a:xfrm>
              <a:off x="4570" y="2104"/>
              <a:ext cx="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27831" name="Line 178"/>
            <p:cNvSpPr>
              <a:spLocks noChangeShapeType="1"/>
            </p:cNvSpPr>
            <p:nvPr/>
          </p:nvSpPr>
          <p:spPr bwMode="auto">
            <a:xfrm>
              <a:off x="3830" y="2182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Oval 179"/>
            <p:cNvSpPr>
              <a:spLocks noChangeArrowheads="1"/>
            </p:cNvSpPr>
            <p:nvPr/>
          </p:nvSpPr>
          <p:spPr bwMode="auto">
            <a:xfrm>
              <a:off x="3955" y="2144"/>
              <a:ext cx="74" cy="75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Rectangle 180"/>
            <p:cNvSpPr>
              <a:spLocks noChangeArrowheads="1"/>
            </p:cNvSpPr>
            <p:nvPr/>
          </p:nvSpPr>
          <p:spPr bwMode="auto">
            <a:xfrm>
              <a:off x="4234" y="2277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3 </a:t>
              </a:r>
              <a:endParaRPr lang="en-US" sz="2400"/>
            </a:p>
          </p:txBody>
        </p:sp>
        <p:sp>
          <p:nvSpPr>
            <p:cNvPr id="27834" name="Line 181"/>
            <p:cNvSpPr>
              <a:spLocks noChangeShapeType="1"/>
            </p:cNvSpPr>
            <p:nvPr/>
          </p:nvSpPr>
          <p:spPr bwMode="auto">
            <a:xfrm>
              <a:off x="3830" y="2359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Freeform 182"/>
            <p:cNvSpPr>
              <a:spLocks/>
            </p:cNvSpPr>
            <p:nvPr/>
          </p:nvSpPr>
          <p:spPr bwMode="auto">
            <a:xfrm>
              <a:off x="3947" y="2307"/>
              <a:ext cx="89" cy="78"/>
            </a:xfrm>
            <a:custGeom>
              <a:avLst/>
              <a:gdLst>
                <a:gd name="T0" fmla="*/ 0 w 180"/>
                <a:gd name="T1" fmla="*/ 0 h 155"/>
                <a:gd name="T2" fmla="*/ 0 w 180"/>
                <a:gd name="T3" fmla="*/ 1 h 155"/>
                <a:gd name="T4" fmla="*/ 0 w 180"/>
                <a:gd name="T5" fmla="*/ 1 h 155"/>
                <a:gd name="T6" fmla="*/ 0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Rectangle 183"/>
            <p:cNvSpPr>
              <a:spLocks noChangeArrowheads="1"/>
            </p:cNvSpPr>
            <p:nvPr/>
          </p:nvSpPr>
          <p:spPr bwMode="auto">
            <a:xfrm>
              <a:off x="4234" y="2454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4 </a:t>
              </a:r>
              <a:endParaRPr lang="en-US" sz="2400"/>
            </a:p>
          </p:txBody>
        </p:sp>
        <p:sp>
          <p:nvSpPr>
            <p:cNvPr id="27837" name="Line 184"/>
            <p:cNvSpPr>
              <a:spLocks noChangeShapeType="1"/>
            </p:cNvSpPr>
            <p:nvPr/>
          </p:nvSpPr>
          <p:spPr bwMode="auto">
            <a:xfrm>
              <a:off x="3830" y="2537"/>
              <a:ext cx="323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Rectangle 185"/>
            <p:cNvSpPr>
              <a:spLocks noChangeArrowheads="1"/>
            </p:cNvSpPr>
            <p:nvPr/>
          </p:nvSpPr>
          <p:spPr bwMode="auto">
            <a:xfrm>
              <a:off x="3960" y="2506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Rectangle 186"/>
            <p:cNvSpPr>
              <a:spLocks noChangeArrowheads="1"/>
            </p:cNvSpPr>
            <p:nvPr/>
          </p:nvSpPr>
          <p:spPr bwMode="auto">
            <a:xfrm>
              <a:off x="4234" y="2631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5 </a:t>
              </a:r>
              <a:endParaRPr lang="en-US" sz="2400"/>
            </a:p>
          </p:txBody>
        </p:sp>
        <p:sp>
          <p:nvSpPr>
            <p:cNvPr id="27840" name="Line 187"/>
            <p:cNvSpPr>
              <a:spLocks noChangeShapeType="1"/>
            </p:cNvSpPr>
            <p:nvPr/>
          </p:nvSpPr>
          <p:spPr bwMode="auto">
            <a:xfrm>
              <a:off x="3830" y="2714"/>
              <a:ext cx="323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Rectangle 188"/>
            <p:cNvSpPr>
              <a:spLocks noChangeArrowheads="1"/>
            </p:cNvSpPr>
            <p:nvPr/>
          </p:nvSpPr>
          <p:spPr bwMode="auto">
            <a:xfrm>
              <a:off x="3945" y="263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42" name="Rectangle 189"/>
            <p:cNvSpPr>
              <a:spLocks noChangeArrowheads="1"/>
            </p:cNvSpPr>
            <p:nvPr/>
          </p:nvSpPr>
          <p:spPr bwMode="auto">
            <a:xfrm>
              <a:off x="1440" y="1104"/>
              <a:ext cx="159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Ammonium sulfate</a:t>
              </a:r>
              <a:endParaRPr lang="en-US" sz="2400"/>
            </a:p>
          </p:txBody>
        </p:sp>
        <p:sp>
          <p:nvSpPr>
            <p:cNvPr id="27843" name="Rectangle 190"/>
            <p:cNvSpPr>
              <a:spLocks noChangeArrowheads="1"/>
            </p:cNvSpPr>
            <p:nvPr/>
          </p:nvSpPr>
          <p:spPr bwMode="auto">
            <a:xfrm>
              <a:off x="2836" y="3158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0.5</a:t>
              </a:r>
              <a:endParaRPr lang="en-US" sz="2400"/>
            </a:p>
          </p:txBody>
        </p:sp>
        <p:sp>
          <p:nvSpPr>
            <p:cNvPr id="27844" name="Rectangle 191"/>
            <p:cNvSpPr>
              <a:spLocks noChangeArrowheads="1"/>
            </p:cNvSpPr>
            <p:nvPr/>
          </p:nvSpPr>
          <p:spPr bwMode="auto">
            <a:xfrm>
              <a:off x="1787" y="3158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0.05</a:t>
              </a:r>
              <a:endParaRPr lang="en-US" sz="2400"/>
            </a:p>
          </p:txBody>
        </p:sp>
        <p:sp>
          <p:nvSpPr>
            <p:cNvPr id="27845" name="Rectangle 192"/>
            <p:cNvSpPr>
              <a:spLocks noChangeArrowheads="1"/>
            </p:cNvSpPr>
            <p:nvPr/>
          </p:nvSpPr>
          <p:spPr bwMode="auto">
            <a:xfrm>
              <a:off x="1433" y="3158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0.02</a:t>
              </a:r>
              <a:endParaRPr lang="en-US" sz="2400"/>
            </a:p>
          </p:txBody>
        </p:sp>
        <p:sp>
          <p:nvSpPr>
            <p:cNvPr id="27846" name="Rectangle 193"/>
            <p:cNvSpPr>
              <a:spLocks noChangeArrowheads="1"/>
            </p:cNvSpPr>
            <p:nvPr/>
          </p:nvSpPr>
          <p:spPr bwMode="auto">
            <a:xfrm>
              <a:off x="3600" y="1632"/>
              <a:ext cx="134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Nematode guild</a:t>
              </a:r>
              <a:endParaRPr lang="en-US" sz="2400"/>
            </a:p>
          </p:txBody>
        </p:sp>
      </p:grpSp>
      <p:sp>
        <p:nvSpPr>
          <p:cNvPr id="27652" name="Text Box 194"/>
          <p:cNvSpPr txBox="1">
            <a:spLocks noChangeArrowheads="1"/>
          </p:cNvSpPr>
          <p:nvPr/>
        </p:nvSpPr>
        <p:spPr bwMode="auto">
          <a:xfrm>
            <a:off x="152400" y="6500813"/>
            <a:ext cx="2071688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Tenuta and Ferris, 2004</a:t>
            </a:r>
          </a:p>
        </p:txBody>
      </p:sp>
      <p:pic>
        <p:nvPicPr>
          <p:cNvPr id="27653" name="Picture 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86200"/>
            <a:ext cx="1295400" cy="815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4" name="Picture 196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6629400" y="2895600"/>
            <a:ext cx="822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5" name="Picture 197" descr="aphelench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52800"/>
            <a:ext cx="914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98"/>
          <p:cNvSpPr>
            <a:spLocks noChangeArrowheads="1"/>
          </p:cNvSpPr>
          <p:nvPr/>
        </p:nvSpPr>
        <p:spPr bwMode="auto">
          <a:xfrm>
            <a:off x="228600" y="762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Remove the constraints to species and functional diversity in managed systems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DSCN00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SC092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SC092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90488" y="6507163"/>
            <a:ext cx="1544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Costa Rica, 2008</a:t>
            </a:r>
          </a:p>
        </p:txBody>
      </p:sp>
      <p:pic>
        <p:nvPicPr>
          <p:cNvPr id="21" name="Picture 20" descr="Picture1.png"/>
          <p:cNvPicPr>
            <a:picLocks noChangeAspect="1"/>
          </p:cNvPicPr>
          <p:nvPr/>
        </p:nvPicPr>
        <p:blipFill>
          <a:blip r:embed="rId5" cstate="print"/>
          <a:srcRect r="51852"/>
          <a:stretch>
            <a:fillRect/>
          </a:stretch>
        </p:blipFill>
        <p:spPr>
          <a:xfrm>
            <a:off x="1143000" y="3494774"/>
            <a:ext cx="1981200" cy="3015113"/>
          </a:xfrm>
          <a:prstGeom prst="rect">
            <a:avLst/>
          </a:prstGeom>
        </p:spPr>
      </p:pic>
      <p:pic>
        <p:nvPicPr>
          <p:cNvPr id="22" name="Picture 21" descr="Pic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494774"/>
            <a:ext cx="4114800" cy="3015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16" y="2068592"/>
            <a:ext cx="7712368" cy="3570208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sz="2400" b="1" dirty="0" smtClean="0"/>
          </a:p>
          <a:p>
            <a:r>
              <a:rPr lang="en-US" sz="2000" b="1" dirty="0" smtClean="0"/>
              <a:t>The Nematode Assemblage - Tools for Soil Health Assessment</a:t>
            </a:r>
          </a:p>
          <a:p>
            <a:endParaRPr lang="en-US" dirty="0" smtClean="0"/>
          </a:p>
          <a:p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Nematode Faunal Analysis: 	Types of Ecosystem Services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Metabolic Footprints:	Magnitude of Ecosystem Services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Functional Diversity:		Complementarity of Ecosystem Services 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017" y="457200"/>
            <a:ext cx="337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 Comparison of Two Systems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34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DSC09211.JPG"/>
          <p:cNvPicPr>
            <a:picLocks noChangeAspect="1"/>
          </p:cNvPicPr>
          <p:nvPr/>
        </p:nvPicPr>
        <p:blipFill rotWithShape="1">
          <a:blip r:embed="rId3" cstate="print"/>
          <a:srcRect l="16323" t="16961" r="20543" b="19710"/>
          <a:stretch/>
        </p:blipFill>
        <p:spPr bwMode="auto">
          <a:xfrm>
            <a:off x="17968" y="0"/>
            <a:ext cx="9115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995" y="1371600"/>
            <a:ext cx="8763000" cy="1371600"/>
          </a:xfrm>
          <a:solidFill>
            <a:srgbClr val="FFFF00">
              <a:alpha val="71000"/>
            </a:srgbClr>
          </a:solidFill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100" i="1" dirty="0" smtClean="0"/>
              <a:t/>
            </a:r>
            <a:br>
              <a:rPr lang="en-US" sz="3100" i="1" dirty="0" smtClean="0"/>
            </a:br>
            <a:r>
              <a:rPr lang="en-US" sz="3100" i="1" dirty="0" smtClean="0"/>
              <a:t>Management </a:t>
            </a:r>
            <a:r>
              <a:rPr lang="en-US" sz="3100" i="1" dirty="0"/>
              <a:t>of soil health in sustainable systems requires</a:t>
            </a:r>
            <a:r>
              <a:rPr lang="en-US" sz="3100" i="1" dirty="0" smtClean="0"/>
              <a:t>:</a:t>
            </a:r>
            <a:br>
              <a:rPr lang="en-US" sz="3100" i="1" dirty="0" smtClean="0"/>
            </a:br>
            <a:r>
              <a:rPr lang="en-US" sz="2600" i="1" dirty="0" smtClean="0"/>
              <a:t>•</a:t>
            </a:r>
            <a:r>
              <a:rPr lang="en-US" sz="2600" i="1" dirty="0"/>
              <a:t>	maintaining the flow of energy to each trophic level</a:t>
            </a:r>
            <a:br>
              <a:rPr lang="en-US" sz="2600" i="1" dirty="0"/>
            </a:br>
            <a:r>
              <a:rPr lang="en-US" sz="2600" i="1" dirty="0"/>
              <a:t>•	providing a favorable environment for the higher trophic levels</a:t>
            </a:r>
            <a:br>
              <a:rPr lang="en-US" sz="2600" i="1" dirty="0"/>
            </a:br>
            <a:endParaRPr lang="en-US" sz="2600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70523" y="2927295"/>
            <a:ext cx="3949277" cy="3083683"/>
            <a:chOff x="228600" y="2269124"/>
            <a:chExt cx="3949277" cy="3083683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" y="2269124"/>
              <a:ext cx="3949277" cy="3083683"/>
              <a:chOff x="1524000" y="-1143000"/>
              <a:chExt cx="5562600" cy="43434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524000" y="-1143000"/>
                <a:ext cx="5562600" cy="4343400"/>
                <a:chOff x="1524000" y="-457200"/>
                <a:chExt cx="5562600" cy="43434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524000" y="-457200"/>
                  <a:ext cx="5562600" cy="4343400"/>
                  <a:chOff x="990600" y="1295400"/>
                  <a:chExt cx="5562600" cy="4343400"/>
                </a:xfrm>
              </p:grpSpPr>
              <p:sp>
                <p:nvSpPr>
                  <p:cNvPr id="56" name="Isosceles Triangle 55"/>
                  <p:cNvSpPr/>
                  <p:nvPr/>
                </p:nvSpPr>
                <p:spPr>
                  <a:xfrm flipH="1">
                    <a:off x="990600" y="1295400"/>
                    <a:ext cx="5562600" cy="434340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Physical</a:t>
                    </a:r>
                    <a:endParaRPr lang="en-US" dirty="0"/>
                  </a:p>
                </p:txBody>
              </p:sp>
              <p:cxnSp>
                <p:nvCxnSpPr>
                  <p:cNvPr id="57" name="Straight Connector 56"/>
                  <p:cNvCxnSpPr>
                    <a:stCxn id="56" idx="0"/>
                  </p:cNvCxnSpPr>
                  <p:nvPr/>
                </p:nvCxnSpPr>
                <p:spPr>
                  <a:xfrm flipH="1">
                    <a:off x="3733800" y="1295400"/>
                    <a:ext cx="38099" cy="25908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>
                    <a:endCxn id="56" idx="2"/>
                  </p:cNvCxnSpPr>
                  <p:nvPr/>
                </p:nvCxnSpPr>
                <p:spPr>
                  <a:xfrm>
                    <a:off x="3733800" y="3886200"/>
                    <a:ext cx="2819400" cy="1752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733800" y="3886200"/>
                    <a:ext cx="2819400" cy="1752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TextBox 51"/>
                <p:cNvSpPr txBox="1"/>
                <p:nvPr/>
              </p:nvSpPr>
              <p:spPr>
                <a:xfrm rot="18093919">
                  <a:off x="2781529" y="1676853"/>
                  <a:ext cx="1302778" cy="520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Physical</a:t>
                  </a:r>
                  <a:endParaRPr lang="en-US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 rot="3353805">
                  <a:off x="4488510" y="1712215"/>
                  <a:ext cx="1537571" cy="429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Biological</a:t>
                  </a:r>
                  <a:endParaRPr lang="en-US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3632361" y="2825234"/>
                  <a:ext cx="1467601" cy="520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Chemical</a:t>
                  </a:r>
                  <a:endParaRPr lang="en-US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672216" y="3215739"/>
                  <a:ext cx="100258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+++++++</a:t>
                  </a:r>
                  <a:endParaRPr lang="en-US" dirty="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 rot="18132570">
                <a:off x="2748989" y="891402"/>
                <a:ext cx="752495" cy="520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+++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3390961">
                <a:off x="5303653" y="867847"/>
                <a:ext cx="39626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---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55697" y="3768601"/>
              <a:ext cx="895083" cy="859182"/>
              <a:chOff x="1778619" y="3768601"/>
              <a:chExt cx="895083" cy="85918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871658" y="3768601"/>
                <a:ext cx="708333" cy="736724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 flipH="1">
                <a:off x="1778619" y="3811423"/>
                <a:ext cx="263169" cy="383317"/>
                <a:chOff x="2359741" y="3802741"/>
                <a:chExt cx="263169" cy="383317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 rot="706175">
                  <a:off x="2359741" y="3802741"/>
                  <a:ext cx="147400" cy="176142"/>
                  <a:chOff x="2284542" y="3726808"/>
                  <a:chExt cx="147400" cy="176142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2431942" y="3726808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2284542" y="3869499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/>
                <p:cNvGrpSpPr/>
                <p:nvPr/>
              </p:nvGrpSpPr>
              <p:grpSpPr>
                <a:xfrm rot="12723314">
                  <a:off x="2446167" y="4018143"/>
                  <a:ext cx="176743" cy="167915"/>
                  <a:chOff x="2266047" y="3704989"/>
                  <a:chExt cx="176743" cy="184706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rot="8876686" flipH="1">
                    <a:off x="2373942" y="3704989"/>
                    <a:ext cx="68848" cy="14198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2266047" y="3856244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2402601" y="3802740"/>
                <a:ext cx="271101" cy="382957"/>
                <a:chOff x="2359743" y="3802740"/>
                <a:chExt cx="271101" cy="382957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 rot="706175">
                  <a:off x="2359743" y="3802740"/>
                  <a:ext cx="147400" cy="176143"/>
                  <a:chOff x="2284542" y="3726807"/>
                  <a:chExt cx="147400" cy="176143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2431942" y="3726807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2284542" y="3869499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/>
                <p:cNvGrpSpPr/>
                <p:nvPr/>
              </p:nvGrpSpPr>
              <p:grpSpPr>
                <a:xfrm rot="12723314">
                  <a:off x="2453303" y="4020550"/>
                  <a:ext cx="177541" cy="165147"/>
                  <a:chOff x="2258724" y="3709981"/>
                  <a:chExt cx="177541" cy="181662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 rot="8876686" flipH="1">
                    <a:off x="2367417" y="3709981"/>
                    <a:ext cx="68848" cy="138686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H="1">
                    <a:off x="2258724" y="3858192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" name="Group 25"/>
              <p:cNvGrpSpPr/>
              <p:nvPr/>
            </p:nvGrpSpPr>
            <p:grpSpPr>
              <a:xfrm rot="7223926">
                <a:off x="2112336" y="4303747"/>
                <a:ext cx="274202" cy="373869"/>
                <a:chOff x="2346851" y="3792611"/>
                <a:chExt cx="274202" cy="373869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 rot="706175">
                  <a:off x="2346851" y="3792611"/>
                  <a:ext cx="147401" cy="176143"/>
                  <a:chOff x="2269853" y="3719518"/>
                  <a:chExt cx="147401" cy="176143"/>
                </a:xfrm>
              </p:grpSpPr>
              <p:cxnSp>
                <p:nvCxnSpPr>
                  <p:cNvPr id="34" name="Straight Connector 33"/>
                  <p:cNvCxnSpPr/>
                  <p:nvPr/>
                </p:nvCxnSpPr>
                <p:spPr>
                  <a:xfrm flipV="1">
                    <a:off x="2417254" y="3719518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>
                    <a:off x="2269853" y="3862210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 rot="12723314">
                  <a:off x="2440073" y="3999085"/>
                  <a:ext cx="180980" cy="167395"/>
                  <a:chOff x="2277555" y="3720965"/>
                  <a:chExt cx="180980" cy="184134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 rot="1652760" flipH="1" flipV="1">
                    <a:off x="2375705" y="3720965"/>
                    <a:ext cx="82830" cy="13740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277555" y="3871648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" name="Rectangle 26"/>
              <p:cNvSpPr/>
              <p:nvPr/>
            </p:nvSpPr>
            <p:spPr>
              <a:xfrm rot="20143710" flipV="1">
                <a:off x="2521360" y="3970199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396296" flipV="1">
                <a:off x="1866826" y="3979723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 flipV="1">
                <a:off x="2214976" y="4482465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>
              <a:endCxn id="56" idx="4"/>
            </p:cNvCxnSpPr>
            <p:nvPr/>
          </p:nvCxnSpPr>
          <p:spPr>
            <a:xfrm flipH="1">
              <a:off x="228600" y="4125286"/>
              <a:ext cx="1947590" cy="122752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ent Arrow 1"/>
          <p:cNvSpPr/>
          <p:nvPr/>
        </p:nvSpPr>
        <p:spPr>
          <a:xfrm rot="10125919">
            <a:off x="4771118" y="3467098"/>
            <a:ext cx="1225372" cy="1142037"/>
          </a:xfrm>
          <a:prstGeom prst="ben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apaloSunsetSep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5562600"/>
            <a:ext cx="87630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http://plpnemweb.ucdavis.edu/nemaplex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600200"/>
            <a:ext cx="24384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Thank you!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E:\DailyWork-BackupFolder\Nemaplex-WE\WEBSHARE\WWWROOT\NEMAPLEX\Nemaplex_QR_Co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5626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9291"/>
            <a:ext cx="8534399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Adapting from Paul </a:t>
            </a:r>
            <a:r>
              <a:rPr lang="en-US" dirty="0" err="1" smtClean="0"/>
              <a:t>Sorauer</a:t>
            </a:r>
            <a:r>
              <a:rPr lang="en-US" dirty="0" smtClean="0"/>
              <a:t> (1908) </a:t>
            </a:r>
            <a:r>
              <a:rPr lang="de-DE" dirty="0"/>
              <a:t>Handbuch der </a:t>
            </a:r>
            <a:r>
              <a:rPr lang="de-DE" dirty="0" smtClean="0"/>
              <a:t>Pflanzenkrankheiten.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Consider the </a:t>
            </a:r>
            <a:r>
              <a:rPr lang="en-US" b="1" dirty="0" smtClean="0"/>
              <a:t>soil as a living organism</a:t>
            </a:r>
            <a:r>
              <a:rPr lang="en-US" dirty="0" smtClean="0"/>
              <a:t>, then:</a:t>
            </a:r>
          </a:p>
          <a:p>
            <a:endParaRPr lang="en-US" sz="1050" dirty="0"/>
          </a:p>
          <a:p>
            <a:r>
              <a:rPr lang="en-US" dirty="0" smtClean="0"/>
              <a:t>Each Ecosystem Function operates between </a:t>
            </a:r>
            <a:r>
              <a:rPr lang="en-US" b="1" dirty="0" smtClean="0"/>
              <a:t>maximum and minimum limits</a:t>
            </a:r>
            <a:r>
              <a:rPr lang="en-US" dirty="0" smtClean="0"/>
              <a:t>.  </a:t>
            </a:r>
          </a:p>
          <a:p>
            <a:endParaRPr lang="en-US" sz="1050" dirty="0" smtClean="0"/>
          </a:p>
          <a:p>
            <a:r>
              <a:rPr lang="en-US" dirty="0" smtClean="0"/>
              <a:t>The fields </a:t>
            </a:r>
            <a:r>
              <a:rPr lang="en-US" dirty="0"/>
              <a:t>of oscillation of the functions </a:t>
            </a:r>
            <a:r>
              <a:rPr lang="en-US" dirty="0" smtClean="0"/>
              <a:t>indicate the “</a:t>
            </a:r>
            <a:r>
              <a:rPr lang="en-US" b="1" dirty="0" smtClean="0"/>
              <a:t>latitude </a:t>
            </a:r>
            <a:r>
              <a:rPr lang="en-US" b="1" dirty="0"/>
              <a:t>of </a:t>
            </a:r>
            <a:r>
              <a:rPr lang="en-US" b="1" dirty="0" smtClean="0"/>
              <a:t>health</a:t>
            </a:r>
            <a:r>
              <a:rPr lang="en-US" dirty="0" smtClean="0"/>
              <a:t>" of the system.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conventionally-managed agricultural soils are outside the latitude of health and some may be outside the latitude of life.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451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Understanding Soil Health: The Latitude </a:t>
            </a:r>
            <a:r>
              <a:rPr lang="en-US" sz="2000" b="1" dirty="0"/>
              <a:t>of </a:t>
            </a:r>
            <a:r>
              <a:rPr lang="en-US" sz="2000" b="1" dirty="0" smtClean="0"/>
              <a:t>Health Concept </a:t>
            </a:r>
            <a:endParaRPr lang="en-US" sz="20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447800" y="2971800"/>
            <a:ext cx="6424658" cy="2611856"/>
            <a:chOff x="1447800" y="533400"/>
            <a:chExt cx="6424658" cy="2611856"/>
          </a:xfrm>
        </p:grpSpPr>
        <p:sp>
          <p:nvSpPr>
            <p:cNvPr id="25" name="Rectangle 24"/>
            <p:cNvSpPr/>
            <p:nvPr/>
          </p:nvSpPr>
          <p:spPr>
            <a:xfrm flipV="1">
              <a:off x="3213330" y="533400"/>
              <a:ext cx="1040755" cy="1143000"/>
            </a:xfrm>
            <a:prstGeom prst="rect">
              <a:avLst/>
            </a:prstGeom>
            <a:solidFill>
              <a:srgbClr val="FFE38B">
                <a:alpha val="40000"/>
              </a:srgbClr>
            </a:solidFill>
            <a:ln>
              <a:solidFill>
                <a:srgbClr val="0EAE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73040" y="2775924"/>
              <a:ext cx="2461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zone of optimum health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 flipV="1">
              <a:off x="4229101" y="1676400"/>
              <a:ext cx="1043939" cy="128419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45625" y="1371600"/>
              <a:ext cx="1371600" cy="0"/>
            </a:xfrm>
            <a:prstGeom prst="line">
              <a:avLst/>
            </a:prstGeom>
            <a:ln w="25400" cap="sq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2514600" y="761999"/>
              <a:ext cx="3505200" cy="106876"/>
              <a:chOff x="2158342" y="762000"/>
              <a:chExt cx="3344883" cy="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158342" y="762000"/>
                <a:ext cx="1676400" cy="0"/>
              </a:xfrm>
              <a:prstGeom prst="line">
                <a:avLst/>
              </a:prstGeom>
              <a:ln w="25400" cap="sq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826825" y="762000"/>
                <a:ext cx="1676400" cy="0"/>
              </a:xfrm>
              <a:prstGeom prst="line">
                <a:avLst/>
              </a:prstGeom>
              <a:ln w="25400" cap="sq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133600" y="1066800"/>
              <a:ext cx="3429002" cy="0"/>
              <a:chOff x="2531425" y="1066800"/>
              <a:chExt cx="3429002" cy="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4245926" y="1066800"/>
                <a:ext cx="1714501" cy="0"/>
              </a:xfrm>
              <a:prstGeom prst="line">
                <a:avLst/>
              </a:prstGeom>
              <a:ln w="25400" cap="sq">
                <a:solidFill>
                  <a:srgbClr val="0EAE0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531425" y="1066800"/>
                <a:ext cx="1714501" cy="0"/>
              </a:xfrm>
              <a:prstGeom prst="line">
                <a:avLst/>
              </a:prstGeom>
              <a:ln w="25400" cap="sq">
                <a:solidFill>
                  <a:srgbClr val="0EAE0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>
              <a:off x="3217225" y="1371600"/>
              <a:ext cx="1371600" cy="0"/>
            </a:xfrm>
            <a:prstGeom prst="line">
              <a:avLst/>
            </a:prstGeom>
            <a:ln w="25400" cap="sq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31425" y="533400"/>
              <a:ext cx="0" cy="15240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88825" y="533400"/>
              <a:ext cx="0" cy="15240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341425" y="533400"/>
              <a:ext cx="2" cy="192615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464625" y="533400"/>
              <a:ext cx="2" cy="192615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95137" y="1676400"/>
              <a:ext cx="8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healthy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00137" y="1676400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47800" y="1676400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39" name="Left Brace 38"/>
            <p:cNvSpPr/>
            <p:nvPr/>
          </p:nvSpPr>
          <p:spPr>
            <a:xfrm rot="16200000">
              <a:off x="3368157" y="1076762"/>
              <a:ext cx="392431" cy="204890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Brace 41"/>
            <p:cNvSpPr/>
            <p:nvPr/>
          </p:nvSpPr>
          <p:spPr>
            <a:xfrm rot="16200000">
              <a:off x="3706811" y="217371"/>
              <a:ext cx="392432" cy="48768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69223" y="2203638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health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64841" y="2747913"/>
              <a:ext cx="1496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life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05600" y="752475"/>
              <a:ext cx="1166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ecosystem</a:t>
              </a:r>
            </a:p>
            <a:p>
              <a:r>
                <a:rPr lang="en-US" dirty="0" smtClean="0"/>
                <a:t>functions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03914" y="5868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403914" y="8821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03914" y="12022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1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0" y="-19110"/>
            <a:ext cx="604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Soil Ecosystem Complexity:  the Need for </a:t>
            </a:r>
            <a:r>
              <a:rPr lang="en-US" sz="2000" b="1" dirty="0" err="1" smtClean="0"/>
              <a:t>Bioindicators</a:t>
            </a:r>
            <a:endParaRPr lang="en-US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122218" y="609600"/>
            <a:ext cx="6816436" cy="5796663"/>
            <a:chOff x="2327564" y="890648"/>
            <a:chExt cx="6816436" cy="5796663"/>
          </a:xfrm>
        </p:grpSpPr>
        <p:pic>
          <p:nvPicPr>
            <p:cNvPr id="3" name="Picture 2" descr="C:\Users\hferris\Documents\SICN 2014\soil-pyramid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4" t="11048"/>
            <a:stretch/>
          </p:blipFill>
          <p:spPr bwMode="auto">
            <a:xfrm>
              <a:off x="2327564" y="890648"/>
              <a:ext cx="6816436" cy="5796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27564" y="1295400"/>
              <a:ext cx="415636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38B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0" y="152400"/>
            <a:ext cx="8986264" cy="6545997"/>
            <a:chOff x="0" y="152400"/>
            <a:chExt cx="8986264" cy="6545997"/>
          </a:xfrm>
        </p:grpSpPr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0" y="1371600"/>
              <a:ext cx="4495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dirty="0">
                  <a:solidFill>
                    <a:schemeClr val="tx2"/>
                  </a:solidFill>
                </a:rPr>
                <a:t>Colonizer-</a:t>
              </a:r>
              <a:r>
                <a:rPr lang="en-US" sz="2400" dirty="0" err="1">
                  <a:solidFill>
                    <a:schemeClr val="tx2"/>
                  </a:solidFill>
                </a:rPr>
                <a:t>persister</a:t>
              </a:r>
              <a:r>
                <a:rPr lang="en-US" sz="2400" dirty="0">
                  <a:solidFill>
                    <a:schemeClr val="tx2"/>
                  </a:solidFill>
                </a:rPr>
                <a:t> Series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8600" y="152400"/>
              <a:ext cx="8757664" cy="6545997"/>
              <a:chOff x="228600" y="152400"/>
              <a:chExt cx="8757664" cy="6545997"/>
            </a:xfrm>
          </p:grpSpPr>
          <p:pic>
            <p:nvPicPr>
              <p:cNvPr id="38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2362200" y="3402013"/>
                <a:ext cx="1917700" cy="12700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28600" y="152400"/>
                <a:ext cx="8757664" cy="6545997"/>
                <a:chOff x="228600" y="152400"/>
                <a:chExt cx="8757664" cy="6545997"/>
              </a:xfrm>
            </p:grpSpPr>
            <p:pic>
              <p:nvPicPr>
                <p:cNvPr id="40" name="Picture 20" descr="cruznema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8600" y="2252663"/>
                  <a:ext cx="1828800" cy="1176337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41" name="Group 17"/>
                <p:cNvGrpSpPr>
                  <a:grpSpLocks/>
                </p:cNvGrpSpPr>
                <p:nvPr/>
              </p:nvGrpSpPr>
              <p:grpSpPr bwMode="auto">
                <a:xfrm>
                  <a:off x="5257800" y="1414463"/>
                  <a:ext cx="3124200" cy="3843337"/>
                  <a:chOff x="4368" y="908"/>
                  <a:chExt cx="1392" cy="2037"/>
                </a:xfrm>
              </p:grpSpPr>
              <p:pic>
                <p:nvPicPr>
                  <p:cNvPr id="65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lum bright="2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8" y="1920"/>
                    <a:ext cx="1392" cy="102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" name="Picture 19" descr="Dorylaimus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368" y="908"/>
                    <a:ext cx="1392" cy="1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2" name="Picture 1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438400" y="1981200"/>
                  <a:ext cx="1762125" cy="14366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3" name="Group 27"/>
                <p:cNvGrpSpPr>
                  <a:grpSpLocks/>
                </p:cNvGrpSpPr>
                <p:nvPr/>
              </p:nvGrpSpPr>
              <p:grpSpPr bwMode="auto">
                <a:xfrm>
                  <a:off x="879475" y="152400"/>
                  <a:ext cx="7239000" cy="1143000"/>
                  <a:chOff x="554" y="1708"/>
                  <a:chExt cx="4560" cy="720"/>
                </a:xfrm>
              </p:grpSpPr>
              <p:sp>
                <p:nvSpPr>
                  <p:cNvPr id="49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554" y="1708"/>
                    <a:ext cx="720" cy="3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2800"/>
                  </a:p>
                </p:txBody>
              </p:sp>
              <p:sp>
                <p:nvSpPr>
                  <p:cNvPr id="50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1708"/>
                    <a:ext cx="720" cy="3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2800"/>
                  </a:p>
                </p:txBody>
              </p:sp>
              <p:sp>
                <p:nvSpPr>
                  <p:cNvPr id="51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450" y="1708"/>
                    <a:ext cx="720" cy="3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2800"/>
                  </a:p>
                </p:txBody>
              </p:sp>
              <p:sp>
                <p:nvSpPr>
                  <p:cNvPr id="52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3434" y="1708"/>
                    <a:ext cx="720" cy="3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2800"/>
                  </a:p>
                </p:txBody>
              </p:sp>
              <p:sp>
                <p:nvSpPr>
                  <p:cNvPr id="5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1708"/>
                    <a:ext cx="720" cy="3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2800"/>
                  </a:p>
                </p:txBody>
              </p:sp>
              <p:sp>
                <p:nvSpPr>
                  <p:cNvPr id="5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890" y="2428"/>
                    <a:ext cx="38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Line 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93" y="228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Line 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3" y="228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Line 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9" y="228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73" y="228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33" y="228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" y="2092"/>
                    <a:ext cx="18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600"/>
                      <a:t>1</a:t>
                    </a:r>
                  </a:p>
                </p:txBody>
              </p:sp>
              <p:sp>
                <p:nvSpPr>
                  <p:cNvPr id="61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9" y="2092"/>
                    <a:ext cx="18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600"/>
                      <a:t>2</a:t>
                    </a:r>
                  </a:p>
                </p:txBody>
              </p:sp>
              <p:sp>
                <p:nvSpPr>
                  <p:cNvPr id="62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5" y="2092"/>
                    <a:ext cx="18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600"/>
                      <a:t>3</a:t>
                    </a:r>
                  </a:p>
                </p:txBody>
              </p:sp>
              <p:sp>
                <p:nvSpPr>
                  <p:cNvPr id="6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9" y="2092"/>
                    <a:ext cx="18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600"/>
                      <a:t>4</a:t>
                    </a:r>
                  </a:p>
                </p:txBody>
              </p:sp>
              <p:sp>
                <p:nvSpPr>
                  <p:cNvPr id="6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9" y="2092"/>
                    <a:ext cx="18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600"/>
                      <a:t>5</a:t>
                    </a:r>
                  </a:p>
                </p:txBody>
              </p:sp>
            </p:grpSp>
            <p:sp>
              <p:nvSpPr>
                <p:cNvPr id="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4881" y="1219200"/>
                  <a:ext cx="106045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enrichment</a:t>
                  </a:r>
                </a:p>
              </p:txBody>
            </p:sp>
            <p:sp>
              <p:nvSpPr>
                <p:cNvPr id="4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168356" y="1219200"/>
                  <a:ext cx="776288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stability</a:t>
                  </a:r>
                </a:p>
              </p:txBody>
            </p:sp>
            <p:sp>
              <p:nvSpPr>
                <p:cNvPr id="4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04081" y="942975"/>
                  <a:ext cx="1158875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opportunism</a:t>
                  </a: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76281" y="942975"/>
                  <a:ext cx="873125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structure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294228" y="5867400"/>
                  <a:ext cx="3692036" cy="83099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Nematodes as </a:t>
                  </a:r>
                  <a:r>
                    <a:rPr lang="en-US" sz="2400" dirty="0" err="1" smtClean="0"/>
                    <a:t>Bioindicators</a:t>
                  </a:r>
                  <a:endParaRPr lang="en-US" sz="2400" dirty="0" smtClean="0"/>
                </a:p>
                <a:p>
                  <a:r>
                    <a:rPr lang="en-US" sz="2400" dirty="0" smtClean="0"/>
                    <a:t>of other Soil Organisms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68" name="Group 67"/>
          <p:cNvGrpSpPr/>
          <p:nvPr/>
        </p:nvGrpSpPr>
        <p:grpSpPr>
          <a:xfrm>
            <a:off x="40793" y="3200400"/>
            <a:ext cx="8950807" cy="3505200"/>
            <a:chOff x="40793" y="3181529"/>
            <a:chExt cx="8950807" cy="3505200"/>
          </a:xfrm>
        </p:grpSpPr>
        <p:sp>
          <p:nvSpPr>
            <p:cNvPr id="69" name="Oval 68"/>
            <p:cNvSpPr/>
            <p:nvPr/>
          </p:nvSpPr>
          <p:spPr>
            <a:xfrm>
              <a:off x="5184775" y="3181529"/>
              <a:ext cx="3806825" cy="1933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874522" y="3559577"/>
              <a:ext cx="24273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predaceous mites</a:t>
              </a:r>
            </a:p>
            <a:p>
              <a:r>
                <a:rPr lang="en-US" sz="2400" dirty="0" smtClean="0"/>
                <a:t>omnivorous mites</a:t>
              </a:r>
            </a:p>
            <a:p>
              <a:r>
                <a:rPr lang="en-US" sz="2400" dirty="0" err="1" smtClean="0"/>
                <a:t>tardigrades</a:t>
              </a:r>
              <a:endParaRPr lang="en-US" sz="24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40793" y="3181529"/>
              <a:ext cx="2431257" cy="19339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1829" y="3559577"/>
              <a:ext cx="22205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bacteria</a:t>
              </a:r>
            </a:p>
            <a:p>
              <a:r>
                <a:rPr lang="en-US" sz="2400" dirty="0" smtClean="0"/>
                <a:t>protozoa</a:t>
              </a:r>
            </a:p>
            <a:p>
              <a:r>
                <a:rPr lang="en-US" sz="2400" dirty="0" err="1" smtClean="0"/>
                <a:t>algivorous</a:t>
              </a:r>
              <a:r>
                <a:rPr lang="en-US" sz="2400" dirty="0" smtClean="0"/>
                <a:t> mites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2140742" y="3181529"/>
              <a:ext cx="3117057" cy="193393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13404" y="3559577"/>
              <a:ext cx="2972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fungi</a:t>
              </a:r>
            </a:p>
            <a:p>
              <a:r>
                <a:rPr lang="en-US" sz="2400" dirty="0" smtClean="0"/>
                <a:t>bacteria</a:t>
              </a:r>
            </a:p>
            <a:p>
              <a:r>
                <a:rPr lang="en-US" sz="2400" dirty="0" err="1" smtClean="0"/>
                <a:t>fungivorous</a:t>
              </a:r>
              <a:r>
                <a:rPr lang="en-US" sz="2400" dirty="0" smtClean="0"/>
                <a:t> mites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200" y="5486400"/>
              <a:ext cx="1974067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Ferris and </a:t>
              </a:r>
              <a:r>
                <a:rPr lang="en-US" sz="1200" dirty="0" err="1" smtClean="0"/>
                <a:t>Bongers</a:t>
              </a:r>
              <a:r>
                <a:rPr lang="en-US" sz="1200" dirty="0" smtClean="0"/>
                <a:t>, 2006</a:t>
              </a:r>
            </a:p>
            <a:p>
              <a:r>
                <a:rPr lang="en-US" sz="1200" dirty="0" smtClean="0"/>
                <a:t>Ferris et al., 2012</a:t>
              </a:r>
            </a:p>
            <a:p>
              <a:r>
                <a:rPr lang="en-US" sz="1200" dirty="0" err="1" smtClean="0"/>
                <a:t>Georgieva</a:t>
              </a:r>
              <a:r>
                <a:rPr lang="en-US" sz="1200" dirty="0" smtClean="0"/>
                <a:t> </a:t>
              </a:r>
              <a:r>
                <a:rPr lang="en-US" sz="1200" dirty="0"/>
                <a:t>et al., 2005</a:t>
              </a:r>
            </a:p>
            <a:p>
              <a:r>
                <a:rPr lang="en-US" sz="1200" dirty="0" smtClean="0"/>
                <a:t>Sánchez-Moreno et al., 2008</a:t>
              </a:r>
            </a:p>
            <a:p>
              <a:r>
                <a:rPr lang="en-US" sz="1200" dirty="0"/>
                <a:t>Sánchez-Moreno et al., </a:t>
              </a:r>
              <a:r>
                <a:rPr lang="en-US" sz="1200" dirty="0" smtClean="0"/>
                <a:t>2009</a:t>
              </a:r>
            </a:p>
            <a:p>
              <a:r>
                <a:rPr lang="en-US" sz="1200" dirty="0" err="1" smtClean="0"/>
                <a:t>Yeates</a:t>
              </a:r>
              <a:r>
                <a:rPr lang="en-US" sz="1200" dirty="0" smtClean="0"/>
                <a:t> et al., 2009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8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04800"/>
            <a:ext cx="6411371" cy="523220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Nematodes as </a:t>
            </a:r>
            <a:r>
              <a:rPr lang="en-US" sz="2800" b="1" dirty="0" err="1" smtClean="0">
                <a:solidFill>
                  <a:srgbClr val="002060"/>
                </a:solidFill>
              </a:rPr>
              <a:t>Bioindicators</a:t>
            </a:r>
            <a:r>
              <a:rPr lang="en-US" sz="2800" b="1" dirty="0" smtClean="0">
                <a:solidFill>
                  <a:srgbClr val="002060"/>
                </a:solidFill>
              </a:rPr>
              <a:t> of Soil Health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28600" y="2269124"/>
            <a:ext cx="3949277" cy="3083683"/>
            <a:chOff x="228600" y="2269124"/>
            <a:chExt cx="3949277" cy="3083683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2269124"/>
              <a:ext cx="3949277" cy="3083683"/>
              <a:chOff x="1524000" y="-1143000"/>
              <a:chExt cx="5562600" cy="43434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24000" y="-1143000"/>
                <a:ext cx="5562600" cy="4343400"/>
                <a:chOff x="1524000" y="-457200"/>
                <a:chExt cx="5562600" cy="43434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524000" y="-457200"/>
                  <a:ext cx="5562600" cy="4343400"/>
                  <a:chOff x="990600" y="1295400"/>
                  <a:chExt cx="5562600" cy="4343400"/>
                </a:xfrm>
              </p:grpSpPr>
              <p:sp>
                <p:nvSpPr>
                  <p:cNvPr id="15" name="Isosceles Triangle 14"/>
                  <p:cNvSpPr/>
                  <p:nvPr/>
                </p:nvSpPr>
                <p:spPr>
                  <a:xfrm flipH="1">
                    <a:off x="990600" y="1295400"/>
                    <a:ext cx="5562600" cy="434340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Physical</a:t>
                    </a:r>
                    <a:endParaRPr lang="en-US" dirty="0"/>
                  </a:p>
                </p:txBody>
              </p:sp>
              <p:cxnSp>
                <p:nvCxnSpPr>
                  <p:cNvPr id="16" name="Straight Connector 15"/>
                  <p:cNvCxnSpPr>
                    <a:stCxn id="15" idx="0"/>
                  </p:cNvCxnSpPr>
                  <p:nvPr/>
                </p:nvCxnSpPr>
                <p:spPr>
                  <a:xfrm flipH="1">
                    <a:off x="3733800" y="1295400"/>
                    <a:ext cx="38099" cy="25908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>
                    <a:endCxn id="15" idx="2"/>
                  </p:cNvCxnSpPr>
                  <p:nvPr/>
                </p:nvCxnSpPr>
                <p:spPr>
                  <a:xfrm>
                    <a:off x="3733800" y="3886200"/>
                    <a:ext cx="2819400" cy="1752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3733800" y="3886200"/>
                    <a:ext cx="2819400" cy="1752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 rot="18093919">
                  <a:off x="2781529" y="1676853"/>
                  <a:ext cx="1302778" cy="520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Physical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3353805">
                  <a:off x="4488510" y="1712215"/>
                  <a:ext cx="1537571" cy="429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Biological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632361" y="2825234"/>
                  <a:ext cx="1467601" cy="520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Chemical</a:t>
                  </a:r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672216" y="3215739"/>
                  <a:ext cx="100258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+++++++</a:t>
                  </a:r>
                  <a:endParaRPr lang="en-US" dirty="0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 rot="18132570">
                <a:off x="2748989" y="891402"/>
                <a:ext cx="752495" cy="520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+++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3390961">
                <a:off x="5303653" y="867847"/>
                <a:ext cx="39626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---</a:t>
                </a:r>
                <a:endParaRPr lang="en-US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755697" y="3768601"/>
              <a:ext cx="895083" cy="859182"/>
              <a:chOff x="1778619" y="3768601"/>
              <a:chExt cx="895083" cy="85918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871658" y="3768601"/>
                <a:ext cx="708333" cy="736724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 flipH="1">
                <a:off x="1778619" y="3811423"/>
                <a:ext cx="263169" cy="383317"/>
                <a:chOff x="2359741" y="3802741"/>
                <a:chExt cx="263169" cy="383317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 rot="706175">
                  <a:off x="2359741" y="3802741"/>
                  <a:ext cx="147400" cy="176142"/>
                  <a:chOff x="2284542" y="3726808"/>
                  <a:chExt cx="147400" cy="176142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2431942" y="3726808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2284542" y="3869499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 rot="12723314">
                  <a:off x="2446167" y="4018143"/>
                  <a:ext cx="176743" cy="167915"/>
                  <a:chOff x="2266047" y="3704989"/>
                  <a:chExt cx="176743" cy="184706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 rot="8876686" flipH="1">
                    <a:off x="2373942" y="3704989"/>
                    <a:ext cx="68848" cy="14198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2266047" y="3856244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2402601" y="3802740"/>
                <a:ext cx="271101" cy="382957"/>
                <a:chOff x="2359743" y="3802740"/>
                <a:chExt cx="271101" cy="382957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 rot="706175">
                  <a:off x="2359743" y="3802740"/>
                  <a:ext cx="147400" cy="176143"/>
                  <a:chOff x="2284542" y="3726807"/>
                  <a:chExt cx="147400" cy="176143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2431942" y="3726807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2284542" y="3869499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/>
                <p:cNvGrpSpPr/>
                <p:nvPr/>
              </p:nvGrpSpPr>
              <p:grpSpPr>
                <a:xfrm rot="12723314">
                  <a:off x="2453303" y="4020550"/>
                  <a:ext cx="177541" cy="165147"/>
                  <a:chOff x="2258724" y="3709981"/>
                  <a:chExt cx="177541" cy="181662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 rot="8876686" flipH="1">
                    <a:off x="2367417" y="3709981"/>
                    <a:ext cx="68848" cy="138686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2258724" y="3858192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5" name="Group 64"/>
              <p:cNvGrpSpPr/>
              <p:nvPr/>
            </p:nvGrpSpPr>
            <p:grpSpPr>
              <a:xfrm rot="7223926">
                <a:off x="2112336" y="4303747"/>
                <a:ext cx="274202" cy="373869"/>
                <a:chOff x="2346851" y="3792611"/>
                <a:chExt cx="274202" cy="373869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 rot="706175">
                  <a:off x="2346851" y="3792611"/>
                  <a:ext cx="147401" cy="176143"/>
                  <a:chOff x="2269853" y="3719518"/>
                  <a:chExt cx="147401" cy="176143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 flipV="1">
                    <a:off x="2417254" y="3719518"/>
                    <a:ext cx="0" cy="14269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2269853" y="3862210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66"/>
                <p:cNvGrpSpPr/>
                <p:nvPr/>
              </p:nvGrpSpPr>
              <p:grpSpPr>
                <a:xfrm rot="12723314">
                  <a:off x="2440073" y="3999085"/>
                  <a:ext cx="180980" cy="167395"/>
                  <a:chOff x="2277555" y="3720965"/>
                  <a:chExt cx="180980" cy="184134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 rot="1652760" flipH="1" flipV="1">
                    <a:off x="2375705" y="3720965"/>
                    <a:ext cx="82830" cy="137402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2277555" y="3871648"/>
                    <a:ext cx="147400" cy="33451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Rectangle 74"/>
              <p:cNvSpPr/>
              <p:nvPr/>
            </p:nvSpPr>
            <p:spPr>
              <a:xfrm rot="20143710" flipV="1">
                <a:off x="2521360" y="3970199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396296" flipV="1">
                <a:off x="1866826" y="3979723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16200000" flipV="1">
                <a:off x="2214976" y="4482465"/>
                <a:ext cx="5863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15" idx="4"/>
            </p:cNvCxnSpPr>
            <p:nvPr/>
          </p:nvCxnSpPr>
          <p:spPr>
            <a:xfrm flipH="1">
              <a:off x="228600" y="4125286"/>
              <a:ext cx="1947590" cy="122752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971800" y="2057400"/>
            <a:ext cx="5791200" cy="3508653"/>
            <a:chOff x="2971800" y="2057400"/>
            <a:chExt cx="5791200" cy="3508653"/>
          </a:xfrm>
        </p:grpSpPr>
        <p:sp>
          <p:nvSpPr>
            <p:cNvPr id="6" name="TextBox 5"/>
            <p:cNvSpPr txBox="1"/>
            <p:nvPr/>
          </p:nvSpPr>
          <p:spPr>
            <a:xfrm>
              <a:off x="4419600" y="2057400"/>
              <a:ext cx="4343400" cy="3508653"/>
            </a:xfrm>
            <a:prstGeom prst="rect">
              <a:avLst/>
            </a:prstGeom>
            <a:solidFill>
              <a:srgbClr val="FFE38B">
                <a:alpha val="7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Three measures of the assessment of the biological component of soil health are:</a:t>
              </a:r>
            </a:p>
            <a:p>
              <a:endParaRPr lang="en-US" b="1" dirty="0">
                <a:solidFill>
                  <a:srgbClr val="002060"/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2000" b="1" dirty="0" smtClean="0">
                  <a:solidFill>
                    <a:srgbClr val="002060"/>
                  </a:solidFill>
                </a:rPr>
                <a:t>Faunal Analysis </a:t>
              </a:r>
              <a:r>
                <a:rPr lang="en-US" b="1" dirty="0" smtClean="0">
                  <a:solidFill>
                    <a:srgbClr val="002060"/>
                  </a:solidFill>
                </a:rPr>
                <a:t>– the types of ecosystem services available</a:t>
              </a:r>
            </a:p>
            <a:p>
              <a:pPr marL="342900" indent="-342900">
                <a:buAutoNum type="arabicPeriod"/>
              </a:pPr>
              <a:endParaRPr lang="en-US" b="1" dirty="0" smtClean="0">
                <a:solidFill>
                  <a:srgbClr val="002060"/>
                </a:solidFill>
              </a:endParaRPr>
            </a:p>
            <a:p>
              <a:pPr marL="342900" indent="-342900">
                <a:buAutoNum type="arabicPeriod" startAt="2"/>
              </a:pPr>
              <a:r>
                <a:rPr lang="en-US" sz="2000" b="1" dirty="0" smtClean="0">
                  <a:solidFill>
                    <a:srgbClr val="002060"/>
                  </a:solidFill>
                </a:rPr>
                <a:t>Metabolic Footprints </a:t>
              </a:r>
              <a:r>
                <a:rPr lang="en-US" b="1" dirty="0" smtClean="0">
                  <a:solidFill>
                    <a:srgbClr val="002060"/>
                  </a:solidFill>
                </a:rPr>
                <a:t>- the magnitude of the ecosystem  services</a:t>
              </a:r>
            </a:p>
            <a:p>
              <a:pPr marL="342900" indent="-342900">
                <a:buAutoNum type="arabicPeriod" startAt="2"/>
              </a:pPr>
              <a:endParaRPr lang="en-US" b="1" dirty="0" smtClean="0">
                <a:solidFill>
                  <a:srgbClr val="002060"/>
                </a:solidFill>
              </a:endParaRPr>
            </a:p>
            <a:p>
              <a:pPr marL="342900" indent="-342900">
                <a:buAutoNum type="arabicPeriod" startAt="3"/>
              </a:pPr>
              <a:r>
                <a:rPr lang="en-US" sz="2000" b="1" dirty="0" smtClean="0">
                  <a:solidFill>
                    <a:srgbClr val="002060"/>
                  </a:solidFill>
                </a:rPr>
                <a:t>Diversity of Functional Classes </a:t>
              </a:r>
              <a:r>
                <a:rPr lang="en-US" b="1" dirty="0" smtClean="0">
                  <a:solidFill>
                    <a:srgbClr val="002060"/>
                  </a:solidFill>
                </a:rPr>
                <a:t>- the complementarity of ecosystem services across microhabitats and through time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2971800" y="3188819"/>
              <a:ext cx="1524000" cy="478830"/>
            </a:xfrm>
            <a:prstGeom prst="straightConnector1">
              <a:avLst/>
            </a:prstGeom>
            <a:ln w="6985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276600" y="3976892"/>
              <a:ext cx="1219200" cy="148394"/>
            </a:xfrm>
            <a:prstGeom prst="straightConnector1">
              <a:avLst/>
            </a:prstGeom>
            <a:ln w="6985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3581400" y="4616325"/>
              <a:ext cx="914400" cy="184666"/>
            </a:xfrm>
            <a:prstGeom prst="straightConnector1">
              <a:avLst/>
            </a:prstGeom>
            <a:ln w="6985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4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 descr="cruzn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52663"/>
            <a:ext cx="1828800" cy="11763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257800" y="1414463"/>
            <a:ext cx="3124200" cy="3843337"/>
            <a:chOff x="4368" y="908"/>
            <a:chExt cx="1392" cy="2037"/>
          </a:xfrm>
        </p:grpSpPr>
        <p:pic>
          <p:nvPicPr>
            <p:cNvPr id="22559" name="Picture 18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4368" y="1920"/>
              <a:ext cx="1392" cy="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560" name="Picture 19" descr="Dorylaimu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908"/>
              <a:ext cx="1392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2362200" y="3402013"/>
            <a:ext cx="19177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981200"/>
            <a:ext cx="1762125" cy="1436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79475" y="152400"/>
            <a:ext cx="7239000" cy="1143000"/>
            <a:chOff x="554" y="1708"/>
            <a:chExt cx="4560" cy="720"/>
          </a:xfrm>
        </p:grpSpPr>
        <p:sp>
          <p:nvSpPr>
            <p:cNvPr id="22543" name="Rectangle 2"/>
            <p:cNvSpPr>
              <a:spLocks noChangeArrowheads="1"/>
            </p:cNvSpPr>
            <p:nvPr/>
          </p:nvSpPr>
          <p:spPr bwMode="auto">
            <a:xfrm>
              <a:off x="554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4" name="Rectangle 3"/>
            <p:cNvSpPr>
              <a:spLocks noChangeArrowheads="1"/>
            </p:cNvSpPr>
            <p:nvPr/>
          </p:nvSpPr>
          <p:spPr bwMode="auto">
            <a:xfrm>
              <a:off x="1514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2450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3434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4394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8" name="Line 7"/>
            <p:cNvSpPr>
              <a:spLocks noChangeShapeType="1"/>
            </p:cNvSpPr>
            <p:nvPr/>
          </p:nvSpPr>
          <p:spPr bwMode="auto">
            <a:xfrm>
              <a:off x="890" y="2428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8"/>
            <p:cNvSpPr>
              <a:spLocks noChangeShapeType="1"/>
            </p:cNvSpPr>
            <p:nvPr/>
          </p:nvSpPr>
          <p:spPr bwMode="auto">
            <a:xfrm flipH="1" flipV="1">
              <a:off x="893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9"/>
            <p:cNvSpPr>
              <a:spLocks noChangeShapeType="1"/>
            </p:cNvSpPr>
            <p:nvPr/>
          </p:nvSpPr>
          <p:spPr bwMode="auto">
            <a:xfrm flipH="1" flipV="1">
              <a:off x="1853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10"/>
            <p:cNvSpPr>
              <a:spLocks noChangeShapeType="1"/>
            </p:cNvSpPr>
            <p:nvPr/>
          </p:nvSpPr>
          <p:spPr bwMode="auto">
            <a:xfrm flipH="1" flipV="1">
              <a:off x="2789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11"/>
            <p:cNvSpPr>
              <a:spLocks noChangeShapeType="1"/>
            </p:cNvSpPr>
            <p:nvPr/>
          </p:nvSpPr>
          <p:spPr bwMode="auto">
            <a:xfrm flipH="1" flipV="1">
              <a:off x="3773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12"/>
            <p:cNvSpPr>
              <a:spLocks noChangeShapeType="1"/>
            </p:cNvSpPr>
            <p:nvPr/>
          </p:nvSpPr>
          <p:spPr bwMode="auto">
            <a:xfrm flipH="1" flipV="1">
              <a:off x="4733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Text Box 13"/>
            <p:cNvSpPr txBox="1">
              <a:spLocks noChangeArrowheads="1"/>
            </p:cNvSpPr>
            <p:nvPr/>
          </p:nvSpPr>
          <p:spPr bwMode="auto">
            <a:xfrm>
              <a:off x="799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22555" name="Text Box 14"/>
            <p:cNvSpPr txBox="1">
              <a:spLocks noChangeArrowheads="1"/>
            </p:cNvSpPr>
            <p:nvPr/>
          </p:nvSpPr>
          <p:spPr bwMode="auto">
            <a:xfrm>
              <a:off x="1759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</a:t>
              </a:r>
            </a:p>
          </p:txBody>
        </p:sp>
        <p:sp>
          <p:nvSpPr>
            <p:cNvPr id="22556" name="Text Box 15"/>
            <p:cNvSpPr txBox="1">
              <a:spLocks noChangeArrowheads="1"/>
            </p:cNvSpPr>
            <p:nvPr/>
          </p:nvSpPr>
          <p:spPr bwMode="auto">
            <a:xfrm>
              <a:off x="2695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3</a:t>
              </a:r>
            </a:p>
          </p:txBody>
        </p:sp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3679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4</a:t>
              </a:r>
            </a:p>
          </p:txBody>
        </p:sp>
        <p:sp>
          <p:nvSpPr>
            <p:cNvPr id="22558" name="Text Box 17"/>
            <p:cNvSpPr txBox="1">
              <a:spLocks noChangeArrowheads="1"/>
            </p:cNvSpPr>
            <p:nvPr/>
          </p:nvSpPr>
          <p:spPr bwMode="auto">
            <a:xfrm>
              <a:off x="4639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5</a:t>
              </a:r>
            </a:p>
          </p:txBody>
        </p:sp>
      </p:grpSp>
      <p:sp>
        <p:nvSpPr>
          <p:cNvPr id="22535" name="Line 28"/>
          <p:cNvSpPr>
            <a:spLocks noChangeShapeType="1"/>
          </p:cNvSpPr>
          <p:nvPr/>
        </p:nvSpPr>
        <p:spPr bwMode="auto">
          <a:xfrm>
            <a:off x="838200" y="3505200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29"/>
          <p:cNvSpPr>
            <a:spLocks noChangeShapeType="1"/>
          </p:cNvSpPr>
          <p:nvPr/>
        </p:nvSpPr>
        <p:spPr bwMode="auto">
          <a:xfrm>
            <a:off x="2819400" y="4800600"/>
            <a:ext cx="1219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30"/>
          <p:cNvSpPr>
            <a:spLocks noChangeShapeType="1"/>
          </p:cNvSpPr>
          <p:nvPr/>
        </p:nvSpPr>
        <p:spPr bwMode="auto">
          <a:xfrm>
            <a:off x="4953000" y="5410200"/>
            <a:ext cx="3810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0" y="1371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Colonizer-persister Series</a:t>
            </a:r>
          </a:p>
        </p:txBody>
      </p:sp>
      <p:sp>
        <p:nvSpPr>
          <p:cNvPr id="22539" name="Rectangle 24"/>
          <p:cNvSpPr>
            <a:spLocks noChangeArrowheads="1"/>
          </p:cNvSpPr>
          <p:nvPr/>
        </p:nvSpPr>
        <p:spPr bwMode="auto">
          <a:xfrm>
            <a:off x="1752600" y="5181600"/>
            <a:ext cx="449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Life course </a:t>
            </a:r>
            <a:r>
              <a:rPr lang="en-US" sz="2400" dirty="0" smtClean="0">
                <a:solidFill>
                  <a:schemeClr val="tx2"/>
                </a:solidFill>
              </a:rPr>
              <a:t>duration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Growth rates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Response to resources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Sensitivity to disturbance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4191000"/>
            <a:ext cx="1676400" cy="2667000"/>
            <a:chOff x="2898" y="2208"/>
            <a:chExt cx="1154" cy="1968"/>
          </a:xfrm>
        </p:grpSpPr>
        <p:pic>
          <p:nvPicPr>
            <p:cNvPr id="22541" name="Picture 33" descr="Curren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8" y="2208"/>
              <a:ext cx="1154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 Box 34"/>
            <p:cNvSpPr txBox="1">
              <a:spLocks noChangeArrowheads="1"/>
            </p:cNvSpPr>
            <p:nvPr/>
          </p:nvSpPr>
          <p:spPr bwMode="auto">
            <a:xfrm>
              <a:off x="3059" y="3818"/>
              <a:ext cx="90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bg1"/>
                  </a:solidFill>
                </a:rPr>
                <a:t>Bongers</a:t>
              </a:r>
            </a:p>
          </p:txBody>
        </p: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54881" y="1219200"/>
            <a:ext cx="106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enrichment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7168356" y="1219200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stability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904081" y="942975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opportunism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7076281" y="942975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</a:t>
            </a:r>
          </a:p>
        </p:txBody>
      </p:sp>
      <p:grpSp>
        <p:nvGrpSpPr>
          <p:cNvPr id="37" name="Group 39"/>
          <p:cNvGrpSpPr/>
          <p:nvPr/>
        </p:nvGrpSpPr>
        <p:grpSpPr>
          <a:xfrm>
            <a:off x="519907" y="-1"/>
            <a:ext cx="8014493" cy="3797301"/>
            <a:chOff x="-3174" y="1981199"/>
            <a:chExt cx="8014493" cy="3797301"/>
          </a:xfrm>
        </p:grpSpPr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-3174" y="5308600"/>
              <a:ext cx="3413125" cy="4699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b="1" dirty="0"/>
                <a:t>Enrichment Indicators</a:t>
              </a: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4918869" y="3797300"/>
              <a:ext cx="3092450" cy="4699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b="1"/>
                <a:t>Structure Indicators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3024187" y="4559300"/>
              <a:ext cx="1992313" cy="4699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/>
                <a:t>Basal Fauna</a:t>
              </a:r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00806" y="1981199"/>
              <a:ext cx="1550988" cy="10064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649412" y="1981200"/>
              <a:ext cx="1550988" cy="100647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200400" y="1981200"/>
              <a:ext cx="4572000" cy="1006475"/>
            </a:xfrm>
            <a:prstGeom prst="ellipse">
              <a:avLst/>
            </a:prstGeom>
            <a:gradFill flip="none" rotWithShape="1">
              <a:gsLst>
                <a:gs pos="37000">
                  <a:srgbClr val="CC6600">
                    <a:lumMod val="69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 flipV="1">
              <a:off x="762000" y="3505200"/>
              <a:ext cx="228600" cy="16764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 rot="-1620000" flipV="1">
              <a:off x="2894806" y="3351307"/>
              <a:ext cx="258762" cy="11049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Down Arrow 45"/>
            <p:cNvSpPr/>
            <p:nvPr/>
          </p:nvSpPr>
          <p:spPr bwMode="auto">
            <a:xfrm rot="-1620000" flipV="1">
              <a:off x="5684401" y="3103948"/>
              <a:ext cx="256032" cy="604685"/>
            </a:xfrm>
            <a:prstGeom prst="downArrow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294228" y="5867400"/>
            <a:ext cx="37711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Nematode Faunal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8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801" name="Picture 49" descr="cruzn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06538" cy="23415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4" name="AutoShape 2"/>
          <p:cNvSpPr>
            <a:spLocks noChangeArrowheads="1"/>
          </p:cNvSpPr>
          <p:nvPr/>
        </p:nvSpPr>
        <p:spPr bwMode="auto">
          <a:xfrm>
            <a:off x="2590800" y="1066800"/>
            <a:ext cx="5943600" cy="3276600"/>
          </a:xfrm>
          <a:prstGeom prst="parallelogram">
            <a:avLst>
              <a:gd name="adj" fmla="val 60994"/>
            </a:avLst>
          </a:prstGeom>
          <a:gradFill rotWithShape="0">
            <a:gsLst>
              <a:gs pos="0">
                <a:schemeClr val="accent1"/>
              </a:gs>
              <a:gs pos="100000">
                <a:srgbClr val="CC66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AutoShape 3"/>
          <p:cNvSpPr>
            <a:spLocks noChangeArrowheads="1"/>
          </p:cNvSpPr>
          <p:nvPr/>
        </p:nvSpPr>
        <p:spPr bwMode="auto">
          <a:xfrm rot="7296498">
            <a:off x="192881" y="2186782"/>
            <a:ext cx="4725987" cy="8826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B3B900">
                  <a:gamma/>
                  <a:shade val="46275"/>
                  <a:invGamma/>
                </a:srgbClr>
              </a:gs>
              <a:gs pos="100000">
                <a:srgbClr val="B3B9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 rot="3523702">
            <a:off x="477838" y="4219575"/>
            <a:ext cx="2546350" cy="1104900"/>
          </a:xfrm>
          <a:custGeom>
            <a:avLst/>
            <a:gdLst>
              <a:gd name="G0" fmla="+- 4395 0 0"/>
              <a:gd name="G1" fmla="+- 21600 0 4395"/>
              <a:gd name="G2" fmla="*/ 4395 1 2"/>
              <a:gd name="G3" fmla="+- 21600 0 G2"/>
              <a:gd name="G4" fmla="+/ 4395 21600 2"/>
              <a:gd name="G5" fmla="+/ G1 0 2"/>
              <a:gd name="G6" fmla="*/ 21600 21600 4395"/>
              <a:gd name="G7" fmla="*/ G6 1 2"/>
              <a:gd name="G8" fmla="+- 21600 0 G7"/>
              <a:gd name="G9" fmla="*/ 21600 1 2"/>
              <a:gd name="G10" fmla="+- 4395 0 G9"/>
              <a:gd name="G11" fmla="?: G10 G8 0"/>
              <a:gd name="G12" fmla="?: G10 G7 21600"/>
              <a:gd name="T0" fmla="*/ 19402 w 21600"/>
              <a:gd name="T1" fmla="*/ 10800 h 21600"/>
              <a:gd name="T2" fmla="*/ 10800 w 21600"/>
              <a:gd name="T3" fmla="*/ 21600 h 21600"/>
              <a:gd name="T4" fmla="*/ 2198 w 21600"/>
              <a:gd name="T5" fmla="*/ 10800 h 21600"/>
              <a:gd name="T6" fmla="*/ 10800 w 21600"/>
              <a:gd name="T7" fmla="*/ 0 h 21600"/>
              <a:gd name="T8" fmla="*/ 3998 w 21600"/>
              <a:gd name="T9" fmla="*/ 3998 h 21600"/>
              <a:gd name="T10" fmla="*/ 17602 w 21600"/>
              <a:gd name="T11" fmla="*/ 1760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95" y="21600"/>
                </a:lnTo>
                <a:lnTo>
                  <a:pt x="1720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sz="2400"/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 rot="10800000">
            <a:off x="1668463" y="4745038"/>
            <a:ext cx="4991100" cy="958850"/>
          </a:xfrm>
          <a:prstGeom prst="parallelogram">
            <a:avLst>
              <a:gd name="adj" fmla="val 74489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1230313" y="3894138"/>
            <a:ext cx="787400" cy="133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2030413" y="5237163"/>
            <a:ext cx="42576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2201863" y="4999038"/>
            <a:ext cx="427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>
            <a:off x="1858963" y="5465763"/>
            <a:ext cx="427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4335463" y="4751388"/>
            <a:ext cx="7143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 flipH="1">
            <a:off x="2954338" y="4760913"/>
            <a:ext cx="7143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V="1">
            <a:off x="1878013" y="2332038"/>
            <a:ext cx="137160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1223963" y="458311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1590675" y="416401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1916113" y="309721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2747963" y="170656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1</a:t>
            </a:r>
            <a:endParaRPr lang="en-US" sz="2400"/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2157413" y="540226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202770" name="Text Box 18"/>
          <p:cNvSpPr txBox="1">
            <a:spLocks noChangeArrowheads="1"/>
          </p:cNvSpPr>
          <p:nvPr/>
        </p:nvSpPr>
        <p:spPr bwMode="auto">
          <a:xfrm>
            <a:off x="2333625" y="517366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2474913" y="4945063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Ca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3471863" y="540226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3648075" y="517366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202774" name="Text Box 22"/>
          <p:cNvSpPr txBox="1">
            <a:spLocks noChangeArrowheads="1"/>
          </p:cNvSpPr>
          <p:nvPr/>
        </p:nvSpPr>
        <p:spPr bwMode="auto">
          <a:xfrm>
            <a:off x="3789363" y="4945063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Ca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3944938" y="47164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Om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4957763" y="540226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202777" name="Text Box 25"/>
          <p:cNvSpPr txBox="1">
            <a:spLocks noChangeArrowheads="1"/>
          </p:cNvSpPr>
          <p:nvPr/>
        </p:nvSpPr>
        <p:spPr bwMode="auto">
          <a:xfrm>
            <a:off x="5133975" y="517366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202778" name="Text Box 26"/>
          <p:cNvSpPr txBox="1">
            <a:spLocks noChangeArrowheads="1"/>
          </p:cNvSpPr>
          <p:nvPr/>
        </p:nvSpPr>
        <p:spPr bwMode="auto">
          <a:xfrm>
            <a:off x="5275263" y="4945063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Ca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5430838" y="47164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Om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2487613" y="4551363"/>
            <a:ext cx="3109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V="1">
            <a:off x="2344738" y="2239963"/>
            <a:ext cx="1292225" cy="211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5715000" y="609600"/>
            <a:ext cx="1098550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Enriched</a:t>
            </a:r>
            <a:endParaRPr lang="en-US" sz="2400"/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7315200" y="2895600"/>
            <a:ext cx="1250950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Structured</a:t>
            </a:r>
            <a:endParaRPr lang="en-US" sz="2400"/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2239963" y="4275138"/>
            <a:ext cx="768350" cy="3794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Basal</a:t>
            </a:r>
            <a:endParaRPr lang="en-US" sz="2400"/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0" y="4781550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/>
              <a:t>Basal</a:t>
            </a:r>
          </a:p>
          <a:p>
            <a:pPr algn="ctr"/>
            <a:r>
              <a:rPr lang="en-US" sz="2000" b="1"/>
              <a:t>condition</a:t>
            </a:r>
            <a:endParaRPr lang="en-US" sz="2400"/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1911350" y="5772150"/>
            <a:ext cx="204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/>
              <a:t>Structure index</a:t>
            </a:r>
            <a:endParaRPr lang="en-US" sz="2400"/>
          </a:p>
        </p:txBody>
      </p:sp>
      <p:sp>
        <p:nvSpPr>
          <p:cNvPr id="202787" name="Text Box 35"/>
          <p:cNvSpPr txBox="1">
            <a:spLocks noChangeArrowheads="1"/>
          </p:cNvSpPr>
          <p:nvPr/>
        </p:nvSpPr>
        <p:spPr bwMode="auto">
          <a:xfrm rot="-3481245">
            <a:off x="619919" y="2034381"/>
            <a:ext cx="290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b="1"/>
              <a:t>Enrichment index</a:t>
            </a:r>
            <a:endParaRPr lang="en-US" sz="2400"/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 flipV="1">
            <a:off x="2743200" y="788988"/>
            <a:ext cx="296863" cy="4302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9" name="Line 37"/>
          <p:cNvSpPr>
            <a:spLocks noChangeShapeType="1"/>
          </p:cNvSpPr>
          <p:nvPr/>
        </p:nvSpPr>
        <p:spPr bwMode="auto">
          <a:xfrm>
            <a:off x="4183063" y="6008688"/>
            <a:ext cx="20955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0" name="Line 38"/>
          <p:cNvSpPr>
            <a:spLocks noChangeShapeType="1"/>
          </p:cNvSpPr>
          <p:nvPr/>
        </p:nvSpPr>
        <p:spPr bwMode="auto">
          <a:xfrm flipV="1">
            <a:off x="3749675" y="2286000"/>
            <a:ext cx="3184525" cy="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1" name="Line 39"/>
          <p:cNvSpPr>
            <a:spLocks noChangeShapeType="1"/>
          </p:cNvSpPr>
          <p:nvPr/>
        </p:nvSpPr>
        <p:spPr bwMode="auto">
          <a:xfrm flipV="1">
            <a:off x="5616575" y="2286000"/>
            <a:ext cx="1317625" cy="21272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2" name="AutoShape 40"/>
          <p:cNvSpPr>
            <a:spLocks noChangeArrowheads="1"/>
          </p:cNvSpPr>
          <p:nvPr/>
        </p:nvSpPr>
        <p:spPr bwMode="auto">
          <a:xfrm>
            <a:off x="6915150" y="2209800"/>
            <a:ext cx="95250" cy="95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3" name="Line 41"/>
          <p:cNvSpPr>
            <a:spLocks noChangeShapeType="1"/>
          </p:cNvSpPr>
          <p:nvPr/>
        </p:nvSpPr>
        <p:spPr bwMode="auto">
          <a:xfrm flipH="1">
            <a:off x="4495800" y="1066800"/>
            <a:ext cx="20574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4" name="Line 42"/>
          <p:cNvSpPr>
            <a:spLocks noChangeShapeType="1"/>
          </p:cNvSpPr>
          <p:nvPr/>
        </p:nvSpPr>
        <p:spPr bwMode="auto">
          <a:xfrm>
            <a:off x="3581400" y="2743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3886200" y="533400"/>
            <a:ext cx="1393825" cy="14779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Disturbed</a:t>
            </a:r>
          </a:p>
          <a:p>
            <a:pPr>
              <a:buFontTx/>
              <a:buChar char="•"/>
            </a:pPr>
            <a:r>
              <a:rPr lang="en-US" sz="1800"/>
              <a:t>N-enriched</a:t>
            </a:r>
          </a:p>
          <a:p>
            <a:pPr>
              <a:buFontTx/>
              <a:buChar char="•"/>
            </a:pPr>
            <a:r>
              <a:rPr lang="en-US" sz="1800"/>
              <a:t>Low C:N</a:t>
            </a:r>
          </a:p>
          <a:p>
            <a:pPr>
              <a:buFontTx/>
              <a:buChar char="•"/>
            </a:pPr>
            <a:r>
              <a:rPr lang="en-US" sz="1800"/>
              <a:t>Bacterial</a:t>
            </a:r>
          </a:p>
          <a:p>
            <a:pPr>
              <a:buFontTx/>
              <a:buChar char="•"/>
            </a:pPr>
            <a:r>
              <a:rPr lang="en-US" sz="1800"/>
              <a:t>Conducive</a:t>
            </a:r>
            <a:endParaRPr lang="en-US" sz="2400"/>
          </a:p>
        </p:txBody>
      </p:sp>
      <p:sp>
        <p:nvSpPr>
          <p:cNvPr id="202796" name="Text Box 44"/>
          <p:cNvSpPr txBox="1">
            <a:spLocks noChangeArrowheads="1"/>
          </p:cNvSpPr>
          <p:nvPr/>
        </p:nvSpPr>
        <p:spPr bwMode="auto">
          <a:xfrm>
            <a:off x="7391400" y="533400"/>
            <a:ext cx="1393825" cy="14779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Maturing</a:t>
            </a:r>
          </a:p>
          <a:p>
            <a:pPr>
              <a:buFontTx/>
              <a:buChar char="•"/>
            </a:pPr>
            <a:r>
              <a:rPr lang="en-US" sz="1800"/>
              <a:t>N-enriched</a:t>
            </a:r>
          </a:p>
          <a:p>
            <a:pPr>
              <a:buFontTx/>
              <a:buChar char="•"/>
            </a:pPr>
            <a:r>
              <a:rPr lang="en-US" sz="1800"/>
              <a:t>Low C:N</a:t>
            </a:r>
          </a:p>
          <a:p>
            <a:pPr>
              <a:buFontTx/>
              <a:buChar char="•"/>
            </a:pPr>
            <a:r>
              <a:rPr lang="en-US" sz="1800"/>
              <a:t>Bacterial</a:t>
            </a:r>
          </a:p>
          <a:p>
            <a:pPr>
              <a:buFontTx/>
              <a:buChar char="•"/>
            </a:pPr>
            <a:r>
              <a:rPr lang="en-US" sz="1800"/>
              <a:t>Regulated</a:t>
            </a:r>
            <a:endParaRPr lang="en-US" sz="2400"/>
          </a:p>
        </p:txBody>
      </p:sp>
      <p:sp>
        <p:nvSpPr>
          <p:cNvPr id="202797" name="Text Box 45"/>
          <p:cNvSpPr txBox="1">
            <a:spLocks noChangeArrowheads="1"/>
          </p:cNvSpPr>
          <p:nvPr/>
        </p:nvSpPr>
        <p:spPr bwMode="auto">
          <a:xfrm>
            <a:off x="6248400" y="3390900"/>
            <a:ext cx="1558925" cy="14779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Matured</a:t>
            </a:r>
          </a:p>
          <a:p>
            <a:pPr>
              <a:buFontTx/>
              <a:buChar char="•"/>
            </a:pPr>
            <a:r>
              <a:rPr lang="en-US" sz="1800"/>
              <a:t>Fertile</a:t>
            </a:r>
          </a:p>
          <a:p>
            <a:pPr>
              <a:buFontTx/>
              <a:buChar char="•"/>
            </a:pPr>
            <a:r>
              <a:rPr lang="en-US" sz="1800"/>
              <a:t>Mod. C:N</a:t>
            </a:r>
          </a:p>
          <a:p>
            <a:pPr>
              <a:buFontTx/>
              <a:buChar char="•"/>
            </a:pPr>
            <a:r>
              <a:rPr lang="en-US" sz="1800"/>
              <a:t>Bact./Fungal</a:t>
            </a:r>
          </a:p>
          <a:p>
            <a:pPr>
              <a:buFontTx/>
              <a:buChar char="•"/>
            </a:pPr>
            <a:r>
              <a:rPr lang="en-US" sz="1800"/>
              <a:t>Suppressive</a:t>
            </a:r>
            <a:endParaRPr lang="en-US" sz="2400"/>
          </a:p>
        </p:txBody>
      </p:sp>
      <p:sp>
        <p:nvSpPr>
          <p:cNvPr id="202798" name="Text Box 46"/>
          <p:cNvSpPr txBox="1">
            <a:spLocks noChangeArrowheads="1"/>
          </p:cNvSpPr>
          <p:nvPr/>
        </p:nvSpPr>
        <p:spPr bwMode="auto">
          <a:xfrm>
            <a:off x="2438400" y="3390900"/>
            <a:ext cx="1355725" cy="14779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Degraded</a:t>
            </a:r>
          </a:p>
          <a:p>
            <a:pPr>
              <a:buFontTx/>
              <a:buChar char="•"/>
            </a:pPr>
            <a:r>
              <a:rPr lang="en-US" sz="1800"/>
              <a:t>Depleted</a:t>
            </a:r>
          </a:p>
          <a:p>
            <a:pPr>
              <a:buFontTx/>
              <a:buChar char="•"/>
            </a:pPr>
            <a:r>
              <a:rPr lang="en-US" sz="1800"/>
              <a:t>High C:N</a:t>
            </a:r>
          </a:p>
          <a:p>
            <a:pPr>
              <a:buFontTx/>
              <a:buChar char="•"/>
            </a:pPr>
            <a:r>
              <a:rPr lang="en-US" sz="1800"/>
              <a:t>Fungal</a:t>
            </a:r>
          </a:p>
          <a:p>
            <a:pPr>
              <a:buFontTx/>
              <a:buChar char="•"/>
            </a:pPr>
            <a:r>
              <a:rPr lang="en-US" sz="1800"/>
              <a:t>Conducive</a:t>
            </a:r>
          </a:p>
        </p:txBody>
      </p:sp>
      <p:sp>
        <p:nvSpPr>
          <p:cNvPr id="202799" name="Text Box 47"/>
          <p:cNvSpPr txBox="1">
            <a:spLocks noChangeArrowheads="1"/>
          </p:cNvSpPr>
          <p:nvPr/>
        </p:nvSpPr>
        <p:spPr bwMode="auto">
          <a:xfrm>
            <a:off x="0" y="-2232"/>
            <a:ext cx="6251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smtClean="0"/>
              <a:t>Hypotheses </a:t>
            </a:r>
            <a:r>
              <a:rPr lang="en-US" sz="2400" dirty="0"/>
              <a:t>of Food Web Structure and Function</a:t>
            </a:r>
          </a:p>
        </p:txBody>
      </p:sp>
      <p:pic>
        <p:nvPicPr>
          <p:cNvPr id="202800" name="Picture 48"/>
          <p:cNvPicPr>
            <a:picLocks noChangeAspect="1" noChangeArrowheads="1"/>
          </p:cNvPicPr>
          <p:nvPr/>
        </p:nvPicPr>
        <p:blipFill>
          <a:blip r:embed="rId3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897438"/>
            <a:ext cx="26638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802" name="Text Box 50"/>
          <p:cNvSpPr txBox="1">
            <a:spLocks noChangeArrowheads="1"/>
          </p:cNvSpPr>
          <p:nvPr/>
        </p:nvSpPr>
        <p:spPr bwMode="auto">
          <a:xfrm>
            <a:off x="96838" y="6451600"/>
            <a:ext cx="226536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Ferris et al., 2001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2425" y="5445125"/>
            <a:ext cx="7726346" cy="1107996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FF0000"/>
                </a:solidFill>
              </a:rPr>
              <a:t>The indices are useful, but…..…</a:t>
            </a:r>
          </a:p>
          <a:p>
            <a:pPr eaLnBrk="0" hangingPunct="0"/>
            <a:r>
              <a:rPr lang="en-US" sz="2200" b="1" dirty="0">
                <a:solidFill>
                  <a:srgbClr val="FF0000"/>
                </a:solidFill>
              </a:rPr>
              <a:t>They do not indicate biomass, metabolic activity or magnitude </a:t>
            </a:r>
          </a:p>
          <a:p>
            <a:pPr eaLnBrk="0" hangingPunct="0"/>
            <a:r>
              <a:rPr lang="en-US" sz="2200" b="1" dirty="0">
                <a:solidFill>
                  <a:srgbClr val="FF0000"/>
                </a:solidFill>
              </a:rPr>
              <a:t>of </a:t>
            </a:r>
            <a:r>
              <a:rPr lang="en-US" sz="2200" b="1" dirty="0" smtClean="0">
                <a:solidFill>
                  <a:srgbClr val="FF0000"/>
                </a:solidFill>
              </a:rPr>
              <a:t>functions/services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adultrhabstoma4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32175"/>
            <a:ext cx="2568575" cy="34258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23" name="Picture 9" descr="large_todes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173663" cy="34274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24" name="Picture 11" descr="nemato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32175"/>
            <a:ext cx="5200650" cy="34258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25" name="Picture 13" descr="nematodes"/>
          <p:cNvPicPr>
            <a:picLocks noChangeAspect="1" noChangeArrowheads="1"/>
          </p:cNvPicPr>
          <p:nvPr/>
        </p:nvPicPr>
        <p:blipFill>
          <a:blip r:embed="rId5" cstate="print">
            <a:lum bright="16000"/>
          </a:blip>
          <a:srcRect/>
          <a:stretch>
            <a:fillRect/>
          </a:stretch>
        </p:blipFill>
        <p:spPr bwMode="auto">
          <a:xfrm>
            <a:off x="88900" y="0"/>
            <a:ext cx="3721100" cy="343058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1828800" y="2971800"/>
            <a:ext cx="5363969" cy="10156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What is the magnitude of the function or service?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How much carbon is being processed?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How much energy is being used?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381000"/>
            <a:ext cx="493904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2. Metabolic </a:t>
            </a:r>
            <a:r>
              <a:rPr lang="en-US" sz="2000" b="1" dirty="0" smtClean="0">
                <a:solidFill>
                  <a:srgbClr val="FF0000"/>
                </a:solidFill>
              </a:rPr>
              <a:t>Footprints of Functional Classes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24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2590800" y="1066800"/>
            <a:ext cx="5943600" cy="3276600"/>
          </a:xfrm>
          <a:prstGeom prst="parallelogram">
            <a:avLst>
              <a:gd name="adj" fmla="val 60994"/>
            </a:avLst>
          </a:prstGeom>
          <a:gradFill rotWithShape="0">
            <a:gsLst>
              <a:gs pos="0">
                <a:schemeClr val="accent1"/>
              </a:gs>
              <a:gs pos="100000">
                <a:srgbClr val="CC66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 rot="7296498">
            <a:off x="192881" y="2186782"/>
            <a:ext cx="4725987" cy="882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535600"/>
              </a:gs>
              <a:gs pos="100000">
                <a:srgbClr val="B3B9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rot="3523702">
            <a:off x="477838" y="4219575"/>
            <a:ext cx="2546350" cy="1104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98 w 21600"/>
              <a:gd name="T13" fmla="*/ 3998 h 21600"/>
              <a:gd name="T14" fmla="*/ 17602 w 21600"/>
              <a:gd name="T15" fmla="*/ 1760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95" y="21600"/>
                </a:lnTo>
                <a:lnTo>
                  <a:pt x="1720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10800000">
            <a:off x="1668463" y="4745038"/>
            <a:ext cx="4991100" cy="958850"/>
          </a:xfrm>
          <a:prstGeom prst="parallelogram">
            <a:avLst>
              <a:gd name="adj" fmla="val 74489"/>
            </a:avLst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30313" y="3894138"/>
            <a:ext cx="787400" cy="133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030413" y="5237163"/>
            <a:ext cx="42576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201863" y="4999038"/>
            <a:ext cx="427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858963" y="5465763"/>
            <a:ext cx="427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4335463" y="4751388"/>
            <a:ext cx="7143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2954338" y="4760913"/>
            <a:ext cx="7143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1878013" y="2332038"/>
            <a:ext cx="137160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223963" y="458311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590675" y="416401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916113" y="309721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747963" y="170656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1</a:t>
            </a:r>
            <a:endParaRPr lang="en-US" sz="2400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157413" y="540226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333625" y="517366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474913" y="4945063"/>
            <a:ext cx="520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Ca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471863" y="540226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648075" y="517366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789363" y="4945063"/>
            <a:ext cx="520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Ca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944938" y="4716463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Om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957763" y="540226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133975" y="517366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5275263" y="4945063"/>
            <a:ext cx="520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Ca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5430838" y="4716463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Om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2487613" y="4551363"/>
            <a:ext cx="3109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2344738" y="2239963"/>
            <a:ext cx="1292225" cy="211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715000" y="609600"/>
            <a:ext cx="1098550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Enriched</a:t>
            </a:r>
            <a:endParaRPr lang="en-US" sz="2400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315200" y="2895600"/>
            <a:ext cx="1250950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Structured</a:t>
            </a:r>
            <a:endParaRPr lang="en-US" sz="2400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2239963" y="4275138"/>
            <a:ext cx="768350" cy="3794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Basal</a:t>
            </a:r>
            <a:endParaRPr lang="en-US" sz="2400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0" y="4781550"/>
            <a:ext cx="13271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/>
              <a:t>Basal</a:t>
            </a:r>
          </a:p>
          <a:p>
            <a:pPr algn="ctr" eaLnBrk="0" hangingPunct="0"/>
            <a:r>
              <a:rPr lang="en-US" sz="2000" b="1"/>
              <a:t>condition</a:t>
            </a:r>
            <a:endParaRPr lang="en-US" sz="2400"/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663700" y="5772150"/>
            <a:ext cx="25384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/>
              <a:t>Structure trajectory</a:t>
            </a:r>
            <a:endParaRPr lang="en-US" sz="2400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 rot="-3481245">
            <a:off x="619919" y="2034381"/>
            <a:ext cx="2909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/>
              <a:t>Enrichment trajectory</a:t>
            </a:r>
            <a:endParaRPr lang="en-US" sz="2400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2887663" y="788988"/>
            <a:ext cx="152400" cy="228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4183063" y="6008688"/>
            <a:ext cx="20955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V="1">
            <a:off x="3749675" y="2286000"/>
            <a:ext cx="3184525" cy="635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V="1">
            <a:off x="5616575" y="2286000"/>
            <a:ext cx="1317625" cy="212725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AutoShape 40"/>
          <p:cNvSpPr>
            <a:spLocks noChangeArrowheads="1"/>
          </p:cNvSpPr>
          <p:nvPr/>
        </p:nvSpPr>
        <p:spPr bwMode="auto">
          <a:xfrm>
            <a:off x="6915150" y="2209800"/>
            <a:ext cx="95250" cy="95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6540500" y="4732338"/>
            <a:ext cx="927100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omnivores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6353175" y="4962525"/>
            <a:ext cx="947738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carnivores</a:t>
            </a: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6218238" y="5191125"/>
            <a:ext cx="936625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fungivores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6048375" y="5419725"/>
            <a:ext cx="1076325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bacterivores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439738" y="3514725"/>
            <a:ext cx="93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fungivores</a:t>
            </a: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3175" y="3997325"/>
            <a:ext cx="1076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bacterivores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 rot="-3333818">
            <a:off x="2741612" y="1082676"/>
            <a:ext cx="936625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fungivores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 rot="-3329394">
            <a:off x="3194050" y="844551"/>
            <a:ext cx="1076325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bacterivores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0" y="76200"/>
            <a:ext cx="4419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/>
              <a:t>Nematode Faunal Profiles</a:t>
            </a:r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152400" y="1447800"/>
            <a:ext cx="1778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1200"/>
              <a:t>Enrichment index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/>
              <a:t>100 (w1.cp1 + w2.Fu2) 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/>
              <a:t>/ (w1.cp1 + w2.cp2 )</a:t>
            </a: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3352800" y="6400800"/>
            <a:ext cx="411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1200" dirty="0"/>
              <a:t>Structure Index = 100 w</a:t>
            </a:r>
            <a:r>
              <a:rPr lang="en-US" sz="1200" baseline="-25000" dirty="0"/>
              <a:t>i</a:t>
            </a:r>
            <a:r>
              <a:rPr lang="en-US" sz="1200" dirty="0"/>
              <a:t>.cp</a:t>
            </a:r>
            <a:r>
              <a:rPr lang="en-US" sz="1200" baseline="-25000" dirty="0"/>
              <a:t>i</a:t>
            </a:r>
            <a:r>
              <a:rPr lang="en-US" sz="1200" dirty="0"/>
              <a:t> / (w</a:t>
            </a:r>
            <a:r>
              <a:rPr lang="en-US" sz="1200" baseline="-25000" dirty="0"/>
              <a:t>i</a:t>
            </a:r>
            <a:r>
              <a:rPr lang="en-US" sz="1200" dirty="0"/>
              <a:t>.cp</a:t>
            </a:r>
            <a:r>
              <a:rPr lang="en-US" sz="1200" baseline="-25000" dirty="0"/>
              <a:t>i</a:t>
            </a:r>
            <a:r>
              <a:rPr lang="en-US" sz="1200" dirty="0"/>
              <a:t> + w</a:t>
            </a:r>
            <a:r>
              <a:rPr lang="en-US" sz="1200" baseline="-25000" dirty="0"/>
              <a:t>2</a:t>
            </a:r>
            <a:r>
              <a:rPr lang="en-US" sz="1200" dirty="0"/>
              <a:t>.cp</a:t>
            </a:r>
            <a:r>
              <a:rPr lang="en-US" sz="1200" baseline="-25000" dirty="0"/>
              <a:t>2</a:t>
            </a:r>
            <a:r>
              <a:rPr lang="en-US" sz="1200" dirty="0"/>
              <a:t> ) for </a:t>
            </a:r>
            <a:r>
              <a:rPr lang="en-US" sz="1200" dirty="0" err="1"/>
              <a:t>i</a:t>
            </a:r>
            <a:r>
              <a:rPr lang="en-US" sz="1200" dirty="0"/>
              <a:t> = 3-5</a:t>
            </a: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152400" y="6498223"/>
            <a:ext cx="17526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Ferris, 2010</a:t>
            </a:r>
            <a:endParaRPr lang="en-US" sz="1600" dirty="0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 flipH="1">
            <a:off x="4419600" y="1066800"/>
            <a:ext cx="198120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3581400" y="2743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Parallelogram 54"/>
          <p:cNvSpPr/>
          <p:nvPr/>
        </p:nvSpPr>
        <p:spPr>
          <a:xfrm rot="20280129">
            <a:off x="6305480" y="1730229"/>
            <a:ext cx="1288126" cy="962001"/>
          </a:xfrm>
          <a:prstGeom prst="parallelogram">
            <a:avLst>
              <a:gd name="adj" fmla="val 1192"/>
            </a:avLst>
          </a:prstGeom>
          <a:solidFill>
            <a:srgbClr val="FFFF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3810000" y="76200"/>
            <a:ext cx="49530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 dirty="0"/>
              <a:t>and </a:t>
            </a:r>
            <a:r>
              <a:rPr lang="en-US" sz="2800" dirty="0" smtClean="0"/>
              <a:t>Metabolic Footprints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6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10966</TotalTime>
  <Words>1292</Words>
  <Application>Microsoft Office PowerPoint</Application>
  <PresentationFormat>On-screen Show (4:3)</PresentationFormat>
  <Paragraphs>620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Management of soil health in sustainable systems requires: • maintaining the flow of energy to each trophic level • providing a favorable environment for the higher trophic levels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Howard Ferris</cp:lastModifiedBy>
  <cp:revision>423</cp:revision>
  <dcterms:created xsi:type="dcterms:W3CDTF">2013-04-16T23:13:42Z</dcterms:created>
  <dcterms:modified xsi:type="dcterms:W3CDTF">2017-11-09T23:52:02Z</dcterms:modified>
</cp:coreProperties>
</file>