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tiff" ContentType="image/tiff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520" r:id="rId2"/>
    <p:sldId id="529" r:id="rId3"/>
    <p:sldId id="579" r:id="rId4"/>
    <p:sldId id="530" r:id="rId5"/>
    <p:sldId id="527" r:id="rId6"/>
    <p:sldId id="587" r:id="rId7"/>
    <p:sldId id="472" r:id="rId8"/>
    <p:sldId id="473" r:id="rId9"/>
    <p:sldId id="474" r:id="rId10"/>
    <p:sldId id="475" r:id="rId11"/>
    <p:sldId id="471" r:id="rId12"/>
    <p:sldId id="470" r:id="rId13"/>
    <p:sldId id="580" r:id="rId14"/>
    <p:sldId id="581" r:id="rId15"/>
    <p:sldId id="582" r:id="rId16"/>
    <p:sldId id="583" r:id="rId17"/>
    <p:sldId id="535" r:id="rId18"/>
    <p:sldId id="536" r:id="rId19"/>
    <p:sldId id="528" r:id="rId20"/>
    <p:sldId id="537" r:id="rId21"/>
    <p:sldId id="525" r:id="rId22"/>
    <p:sldId id="542" r:id="rId23"/>
    <p:sldId id="543" r:id="rId24"/>
    <p:sldId id="544" r:id="rId25"/>
    <p:sldId id="545" r:id="rId26"/>
    <p:sldId id="546" r:id="rId27"/>
    <p:sldId id="547" r:id="rId28"/>
    <p:sldId id="548" r:id="rId29"/>
    <p:sldId id="521" r:id="rId30"/>
    <p:sldId id="522" r:id="rId31"/>
    <p:sldId id="572" r:id="rId32"/>
    <p:sldId id="573" r:id="rId33"/>
    <p:sldId id="574" r:id="rId34"/>
    <p:sldId id="576" r:id="rId35"/>
    <p:sldId id="538" r:id="rId36"/>
    <p:sldId id="585" r:id="rId37"/>
    <p:sldId id="540" r:id="rId38"/>
    <p:sldId id="541" r:id="rId39"/>
    <p:sldId id="586" r:id="rId40"/>
    <p:sldId id="584" r:id="rId41"/>
    <p:sldId id="554" r:id="rId42"/>
    <p:sldId id="558" r:id="rId43"/>
    <p:sldId id="555" r:id="rId44"/>
    <p:sldId id="556" r:id="rId45"/>
    <p:sldId id="557" r:id="rId46"/>
    <p:sldId id="559" r:id="rId47"/>
    <p:sldId id="560" r:id="rId48"/>
    <p:sldId id="561" r:id="rId49"/>
    <p:sldId id="575" r:id="rId50"/>
    <p:sldId id="517" r:id="rId51"/>
    <p:sldId id="285" r:id="rId52"/>
    <p:sldId id="392" r:id="rId53"/>
    <p:sldId id="334" r:id="rId54"/>
    <p:sldId id="518" r:id="rId55"/>
    <p:sldId id="577" r:id="rId56"/>
    <p:sldId id="519" r:id="rId57"/>
    <p:sldId id="524" r:id="rId58"/>
    <p:sldId id="570" r:id="rId59"/>
    <p:sldId id="571" r:id="rId6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2606" autoAdjust="0"/>
    <p:restoredTop sz="94556" autoAdjust="0"/>
  </p:normalViewPr>
  <p:slideViewPr>
    <p:cSldViewPr>
      <p:cViewPr varScale="1">
        <p:scale>
          <a:sx n="107" d="100"/>
          <a:sy n="107" d="100"/>
        </p:scale>
        <p:origin x="-100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t" anchorCtr="0" compatLnSpc="1">
            <a:prstTxWarp prst="textNoShape">
              <a:avLst/>
            </a:prstTxWarp>
          </a:bodyPr>
          <a:lstStyle>
            <a:lvl1pPr defTabSz="966662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6" y="1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t" anchorCtr="0" compatLnSpc="1">
            <a:prstTxWarp prst="textNoShape">
              <a:avLst/>
            </a:prstTxWarp>
          </a:bodyPr>
          <a:lstStyle>
            <a:lvl1pPr algn="r" defTabSz="966662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89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b" anchorCtr="0" compatLnSpc="1">
            <a:prstTxWarp prst="textNoShape">
              <a:avLst/>
            </a:prstTxWarp>
          </a:bodyPr>
          <a:lstStyle>
            <a:lvl1pPr defTabSz="966662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6" y="9120189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b" anchorCtr="0" compatLnSpc="1">
            <a:prstTxWarp prst="textNoShape">
              <a:avLst/>
            </a:prstTxWarp>
          </a:bodyPr>
          <a:lstStyle>
            <a:lvl1pPr algn="r" defTabSz="966662">
              <a:defRPr sz="1300">
                <a:latin typeface="Times New Roman" pitchFamily="18" charset="0"/>
              </a:defRPr>
            </a:lvl1pPr>
          </a:lstStyle>
          <a:p>
            <a:fld id="{9EA3A395-7337-45D3-9CFA-C24A881420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848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t" anchorCtr="0" compatLnSpc="1">
            <a:prstTxWarp prst="textNoShape">
              <a:avLst/>
            </a:prstTxWarp>
          </a:bodyPr>
          <a:lstStyle>
            <a:lvl1pPr defTabSz="966662">
              <a:defRPr sz="1300" i="1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4" y="1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t" anchorCtr="0" compatLnSpc="1">
            <a:prstTxWarp prst="textNoShape">
              <a:avLst/>
            </a:prstTxWarp>
          </a:bodyPr>
          <a:lstStyle>
            <a:lvl1pPr algn="r" defTabSz="966662">
              <a:defRPr sz="1300" i="1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6" y="4560889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1776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b" anchorCtr="0" compatLnSpc="1">
            <a:prstTxWarp prst="textNoShape">
              <a:avLst/>
            </a:prstTxWarp>
          </a:bodyPr>
          <a:lstStyle>
            <a:lvl1pPr defTabSz="966662">
              <a:defRPr sz="1300" i="1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4" y="9121776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b" anchorCtr="0" compatLnSpc="1">
            <a:prstTxWarp prst="textNoShape">
              <a:avLst/>
            </a:prstTxWarp>
          </a:bodyPr>
          <a:lstStyle>
            <a:lvl1pPr algn="r" defTabSz="966662">
              <a:defRPr sz="1300" i="1">
                <a:latin typeface="Times New Roman" pitchFamily="18" charset="0"/>
              </a:defRPr>
            </a:lvl1pPr>
          </a:lstStyle>
          <a:p>
            <a:fld id="{D751FAC3-051C-4B46-9324-2F1213800A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051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5AA195-E3E5-4EB6-9AAE-0B724AC7E2E4}" type="slidenum">
              <a:rPr lang="en-US"/>
              <a:pPr/>
              <a:t>1</a:t>
            </a:fld>
            <a:endParaRPr lang="en-US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1FAC3-051C-4B46-9324-2F1213800A5A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74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05ECCC-94C3-417E-B0FA-C6A87BFCB7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07280-E598-4BBF-A40A-00562E0656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B3A30-5336-408A-87E2-8BE20C1AFC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E3285E7-1883-4C41-9BF8-1FDAAEC337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DB5C7-039E-420E-83F3-004999FF5E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C3F2F1-A08D-415D-8E7F-87D2C038B3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1C459-B233-4E14-A848-717034BD66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C2225-0167-4238-A2B4-EED330C998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7653B-D971-4B66-B915-E923CD339C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308972-A1A3-486D-A0C5-86C2AC827D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565F8-294C-4672-A81D-EE2F465929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4B780-D52C-465E-B8C0-7A01C4FC0A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9A6129D9-ADC0-4B96-87A7-E4C7A287F68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0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oleObject" Target="../embeddings/Microsoft_Word_97_-_2003_Document2.doc"/><Relationship Id="rId7" Type="http://schemas.openxmlformats.org/officeDocument/2006/relationships/oleObject" Target="../embeddings/Microsoft_Word_97_-_2003_Document4.doc"/><Relationship Id="rId12" Type="http://schemas.openxmlformats.org/officeDocument/2006/relationships/image" Target="../media/image5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5.wmf"/><Relationship Id="rId11" Type="http://schemas.openxmlformats.org/officeDocument/2006/relationships/oleObject" Target="../embeddings/Microsoft_Word_97_-_2003_Document6.doc"/><Relationship Id="rId5" Type="http://schemas.openxmlformats.org/officeDocument/2006/relationships/oleObject" Target="../embeddings/Microsoft_Word_97_-_2003_Document3.doc"/><Relationship Id="rId10" Type="http://schemas.openxmlformats.org/officeDocument/2006/relationships/image" Target="../media/image57.wmf"/><Relationship Id="rId4" Type="http://schemas.openxmlformats.org/officeDocument/2006/relationships/image" Target="../media/image54.wmf"/><Relationship Id="rId9" Type="http://schemas.openxmlformats.org/officeDocument/2006/relationships/oleObject" Target="../embeddings/Microsoft_Word_97_-_2003_Document5.doc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hferris@ucdavis.edu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mailto:hferris@ucdavis.edu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8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8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7.doc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9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lickr.com/photos/microagua/3147721449/in/gallery-59690065@N08-72157626091212640/" TargetMode="External"/><Relationship Id="rId13" Type="http://schemas.openxmlformats.org/officeDocument/2006/relationships/image" Target="../media/image108.jpeg"/><Relationship Id="rId18" Type="http://schemas.openxmlformats.org/officeDocument/2006/relationships/image" Target="../media/image113.jpeg"/><Relationship Id="rId3" Type="http://schemas.openxmlformats.org/officeDocument/2006/relationships/image" Target="../media/image101.jpeg"/><Relationship Id="rId21" Type="http://schemas.openxmlformats.org/officeDocument/2006/relationships/image" Target="../media/image116.jpeg"/><Relationship Id="rId7" Type="http://schemas.openxmlformats.org/officeDocument/2006/relationships/image" Target="../media/image104.jpeg"/><Relationship Id="rId12" Type="http://schemas.openxmlformats.org/officeDocument/2006/relationships/image" Target="../media/image107.jpeg"/><Relationship Id="rId17" Type="http://schemas.openxmlformats.org/officeDocument/2006/relationships/image" Target="../media/image112.jpeg"/><Relationship Id="rId2" Type="http://schemas.openxmlformats.org/officeDocument/2006/relationships/image" Target="../media/image100.jpeg"/><Relationship Id="rId16" Type="http://schemas.openxmlformats.org/officeDocument/2006/relationships/image" Target="../media/image111.jpeg"/><Relationship Id="rId20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news.wisc.edu/newsphotos/images/Petri_dish96_10.jpg" TargetMode="External"/><Relationship Id="rId11" Type="http://schemas.openxmlformats.org/officeDocument/2006/relationships/image" Target="../media/image106.jpeg"/><Relationship Id="rId5" Type="http://schemas.openxmlformats.org/officeDocument/2006/relationships/image" Target="../media/image103.jpeg"/><Relationship Id="rId15" Type="http://schemas.openxmlformats.org/officeDocument/2006/relationships/image" Target="../media/image110.jpeg"/><Relationship Id="rId23" Type="http://schemas.openxmlformats.org/officeDocument/2006/relationships/image" Target="../media/image118.jpeg"/><Relationship Id="rId10" Type="http://schemas.openxmlformats.org/officeDocument/2006/relationships/hyperlink" Target="http://www.flickr.com/photos/microcosmo/3970610639/in/gallery-59690065@N08-72157626091212640/" TargetMode="External"/><Relationship Id="rId19" Type="http://schemas.openxmlformats.org/officeDocument/2006/relationships/image" Target="../media/image114.jpeg"/><Relationship Id="rId4" Type="http://schemas.openxmlformats.org/officeDocument/2006/relationships/image" Target="../media/image102.jpeg"/><Relationship Id="rId9" Type="http://schemas.openxmlformats.org/officeDocument/2006/relationships/image" Target="../media/image105.jpeg"/><Relationship Id="rId14" Type="http://schemas.openxmlformats.org/officeDocument/2006/relationships/image" Target="../media/image109.jpeg"/><Relationship Id="rId22" Type="http://schemas.openxmlformats.org/officeDocument/2006/relationships/image" Target="../media/image11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wmf"/><Relationship Id="rId4" Type="http://schemas.openxmlformats.org/officeDocument/2006/relationships/image" Target="../media/image121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13" Type="http://schemas.openxmlformats.org/officeDocument/2006/relationships/image" Target="../media/image133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28.jpe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7.jpeg"/><Relationship Id="rId11" Type="http://schemas.openxmlformats.org/officeDocument/2006/relationships/image" Target="../media/image132.jpeg"/><Relationship Id="rId5" Type="http://schemas.openxmlformats.org/officeDocument/2006/relationships/image" Target="../media/image126.jpeg"/><Relationship Id="rId15" Type="http://schemas.openxmlformats.org/officeDocument/2006/relationships/image" Target="../media/image134.jpeg"/><Relationship Id="rId10" Type="http://schemas.openxmlformats.org/officeDocument/2006/relationships/image" Target="../media/image131.jpeg"/><Relationship Id="rId4" Type="http://schemas.openxmlformats.org/officeDocument/2006/relationships/image" Target="../media/image125.wmf"/><Relationship Id="rId9" Type="http://schemas.openxmlformats.org/officeDocument/2006/relationships/image" Target="../media/image130.jpeg"/><Relationship Id="rId14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png"/><Relationship Id="rId4" Type="http://schemas.openxmlformats.org/officeDocument/2006/relationships/image" Target="../media/image14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mononchus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09601" y="3505200"/>
            <a:ext cx="2012951" cy="3048000"/>
          </a:xfrm>
          <a:prstGeom prst="rect">
            <a:avLst/>
          </a:prstGeom>
          <a:noFill/>
        </p:spPr>
      </p:pic>
      <p:pic>
        <p:nvPicPr>
          <p:cNvPr id="182275" name="Picture 3" descr="aphelenchus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248400" y="3276601"/>
            <a:ext cx="2895600" cy="1920875"/>
          </a:xfrm>
          <a:prstGeom prst="rect">
            <a:avLst/>
          </a:prstGeom>
          <a:noFill/>
        </p:spPr>
      </p:pic>
      <p:pic>
        <p:nvPicPr>
          <p:cNvPr id="182276" name="Picture 4" descr="cruznema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34200" y="685800"/>
            <a:ext cx="1416051" cy="2362200"/>
          </a:xfrm>
          <a:prstGeom prst="rect">
            <a:avLst/>
          </a:prstGeom>
          <a:noFill/>
        </p:spPr>
      </p:pic>
      <p:pic>
        <p:nvPicPr>
          <p:cNvPr id="182277" name="Picture 5" descr="Slide_2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</a:blip>
          <a:srcRect l="-23" r="885" b="893"/>
          <a:stretch>
            <a:fillRect/>
          </a:stretch>
        </p:blipFill>
        <p:spPr bwMode="auto">
          <a:xfrm>
            <a:off x="3429001" y="914400"/>
            <a:ext cx="2135188" cy="2362200"/>
          </a:xfrm>
          <a:prstGeom prst="rect">
            <a:avLst/>
          </a:prstGeom>
          <a:noFill/>
        </p:spPr>
      </p:pic>
      <p:pic>
        <p:nvPicPr>
          <p:cNvPr id="182278" name="Picture 6" descr="eudorylaimus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895602" y="4038601"/>
            <a:ext cx="3167063" cy="2087563"/>
          </a:xfrm>
          <a:prstGeom prst="rect">
            <a:avLst/>
          </a:prstGeom>
          <a:noFill/>
        </p:spPr>
      </p:pic>
      <p:sp>
        <p:nvSpPr>
          <p:cNvPr id="182281" name="Rectangle 9"/>
          <p:cNvSpPr>
            <a:spLocks noChangeArrowheads="1"/>
          </p:cNvSpPr>
          <p:nvPr/>
        </p:nvSpPr>
        <p:spPr bwMode="auto">
          <a:xfrm>
            <a:off x="-75407" y="1143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Nematodes and </a:t>
            </a:r>
            <a:r>
              <a:rPr lang="en-US" sz="4000" dirty="0" smtClean="0">
                <a:solidFill>
                  <a:schemeClr val="tx2"/>
                </a:solidFill>
              </a:rPr>
              <a:t>Grapevines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182282" name="Rectangle 10"/>
          <p:cNvSpPr>
            <a:spLocks noChangeArrowheads="1"/>
          </p:cNvSpPr>
          <p:nvPr/>
        </p:nvSpPr>
        <p:spPr bwMode="auto">
          <a:xfrm>
            <a:off x="572295" y="2971800"/>
            <a:ext cx="7848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200" dirty="0"/>
              <a:t>Howard </a:t>
            </a:r>
            <a:r>
              <a:rPr lang="en-US" sz="3200" dirty="0" smtClean="0"/>
              <a:t>Ferris</a:t>
            </a:r>
          </a:p>
          <a:p>
            <a:pPr marL="342900" indent="-342900" algn="ctr">
              <a:spcBef>
                <a:spcPct val="20000"/>
              </a:spcBef>
            </a:pPr>
            <a:endParaRPr lang="en-US" sz="2000" dirty="0"/>
          </a:p>
          <a:p>
            <a:pPr marL="342900" indent="-342900" algn="ctr">
              <a:spcBef>
                <a:spcPct val="20000"/>
              </a:spcBef>
            </a:pPr>
            <a:r>
              <a:rPr lang="en-US" sz="2800" dirty="0"/>
              <a:t>Department of </a:t>
            </a:r>
            <a:r>
              <a:rPr lang="en-US" sz="2800" dirty="0" smtClean="0"/>
              <a:t>Entomology and </a:t>
            </a:r>
            <a:r>
              <a:rPr lang="en-US" sz="2800" dirty="0" err="1" smtClean="0"/>
              <a:t>Nematology</a:t>
            </a:r>
            <a:endParaRPr lang="en-US" sz="2800" dirty="0"/>
          </a:p>
          <a:p>
            <a:pPr marL="342900" indent="-342900" algn="ctr">
              <a:spcBef>
                <a:spcPct val="20000"/>
              </a:spcBef>
            </a:pPr>
            <a:r>
              <a:rPr lang="en-US" sz="2800" dirty="0"/>
              <a:t>University of California, Davis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2800" dirty="0"/>
              <a:t>hferris@ucdavis.edu</a:t>
            </a:r>
          </a:p>
          <a:p>
            <a:pPr marL="342900" indent="-342900" algn="ctr">
              <a:spcBef>
                <a:spcPct val="20000"/>
              </a:spcBef>
            </a:pPr>
            <a:endParaRPr lang="en-US" sz="2000" dirty="0"/>
          </a:p>
          <a:p>
            <a:pPr marL="342900" indent="-342900" algn="ctr">
              <a:spcBef>
                <a:spcPct val="20000"/>
              </a:spcBef>
            </a:pPr>
            <a:r>
              <a:rPr lang="en-US" sz="2800" dirty="0" smtClean="0"/>
              <a:t>November 12, 2015</a:t>
            </a:r>
            <a:endParaRPr lang="en-U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412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066800"/>
            <a:ext cx="3200400" cy="198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971800"/>
            <a:ext cx="3198813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228602" y="304800"/>
            <a:ext cx="5147243" cy="7899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r>
              <a:rPr lang="en-US" i="1" dirty="0"/>
              <a:t>Xiphinema index </a:t>
            </a:r>
            <a:r>
              <a:rPr lang="en-US" dirty="0"/>
              <a:t>- Dagger </a:t>
            </a:r>
            <a:r>
              <a:rPr lang="en-US" dirty="0" smtClean="0"/>
              <a:t>nematode</a:t>
            </a:r>
            <a:endParaRPr lang="en-US" i="1" dirty="0"/>
          </a:p>
          <a:p>
            <a:r>
              <a:rPr lang="en-US" dirty="0"/>
              <a:t>Vector of Grapevine </a:t>
            </a:r>
            <a:r>
              <a:rPr lang="en-US" dirty="0" err="1"/>
              <a:t>Fanleaf</a:t>
            </a:r>
            <a:r>
              <a:rPr lang="en-US" dirty="0"/>
              <a:t> Virus</a:t>
            </a: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609600" y="1371601"/>
            <a:ext cx="4800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Symptoms:</a:t>
            </a:r>
          </a:p>
          <a:p>
            <a:pPr>
              <a:buFontTx/>
              <a:buChar char="–"/>
            </a:pPr>
            <a:r>
              <a:rPr lang="en-US" sz="1600"/>
              <a:t>leaf malformations</a:t>
            </a:r>
          </a:p>
          <a:p>
            <a:pPr>
              <a:buFontTx/>
              <a:buChar char="–"/>
            </a:pPr>
            <a:r>
              <a:rPr lang="en-US" sz="1600"/>
              <a:t>yellow mosaic of leaves and shoots</a:t>
            </a:r>
          </a:p>
          <a:p>
            <a:pPr>
              <a:buFontTx/>
              <a:buChar char="–"/>
            </a:pPr>
            <a:r>
              <a:rPr lang="en-US" sz="1600"/>
              <a:t>veinbanding</a:t>
            </a:r>
          </a:p>
          <a:p>
            <a:pPr>
              <a:buFontTx/>
              <a:buChar char="–"/>
            </a:pPr>
            <a:r>
              <a:rPr lang="en-US" sz="1600"/>
              <a:t>abnormal shoot branching</a:t>
            </a:r>
          </a:p>
          <a:p>
            <a:pPr>
              <a:buFontTx/>
              <a:buChar char="–"/>
            </a:pPr>
            <a:r>
              <a:rPr lang="en-US" sz="1600"/>
              <a:t>small bunches, poor fruit set, irregular ripening</a:t>
            </a:r>
          </a:p>
        </p:txBody>
      </p:sp>
      <p:pic>
        <p:nvPicPr>
          <p:cNvPr id="17416" name="Picture 8"/>
          <p:cNvPicPr>
            <a:picLocks noChangeArrowheads="1"/>
          </p:cNvPicPr>
          <p:nvPr/>
        </p:nvPicPr>
        <p:blipFill>
          <a:blip r:embed="rId4" cstate="print"/>
          <a:srcRect b="62184"/>
          <a:stretch>
            <a:fillRect/>
          </a:stretch>
        </p:blipFill>
        <p:spPr bwMode="auto">
          <a:xfrm>
            <a:off x="533401" y="5105400"/>
            <a:ext cx="36703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417" name="Picture 9"/>
          <p:cNvPicPr>
            <a:picLocks noChangeArrowheads="1"/>
          </p:cNvPicPr>
          <p:nvPr/>
        </p:nvPicPr>
        <p:blipFill>
          <a:blip r:embed="rId5" cstate="print"/>
          <a:srcRect t="19148"/>
          <a:stretch>
            <a:fillRect/>
          </a:stretch>
        </p:blipFill>
        <p:spPr bwMode="auto">
          <a:xfrm>
            <a:off x="533400" y="3200401"/>
            <a:ext cx="3657600" cy="193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31800" y="228600"/>
            <a:ext cx="3657600" cy="1143000"/>
          </a:xfrm>
        </p:spPr>
        <p:txBody>
          <a:bodyPr/>
          <a:lstStyle/>
          <a:p>
            <a:r>
              <a:rPr lang="en-US" sz="3600" i="1" dirty="0" err="1" smtClean="0">
                <a:latin typeface="Arial" pitchFamily="34" charset="0"/>
                <a:ea typeface="ＭＳ Ｐゴシック" pitchFamily="-110" charset="-128"/>
                <a:cs typeface="Arial" pitchFamily="34" charset="0"/>
              </a:rPr>
              <a:t>Mesocriconema</a:t>
            </a:r>
            <a:r>
              <a:rPr lang="en-US" sz="3600" i="1" dirty="0" smtClean="0"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xenoplax</a:t>
            </a: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685800" y="2057400"/>
            <a:ext cx="2286000" cy="43434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 rot="5400000">
            <a:off x="4419600" y="1143000"/>
            <a:ext cx="2209800" cy="43434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 rot="5400000">
            <a:off x="4991100" y="2857500"/>
            <a:ext cx="2286000" cy="55626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342" name="Picture 6" descr="Cxenopl"/>
          <p:cNvPicPr>
            <a:picLocks noChangeAspect="1" noChangeArrowheads="1"/>
          </p:cNvPicPr>
          <p:nvPr/>
        </p:nvPicPr>
        <p:blipFill>
          <a:blip r:embed="rId2" cstate="print"/>
          <a:srcRect r="2945"/>
          <a:stretch>
            <a:fillRect/>
          </a:stretch>
        </p:blipFill>
        <p:spPr bwMode="auto">
          <a:xfrm>
            <a:off x="723900" y="2895601"/>
            <a:ext cx="220980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Rectangle 11"/>
          <p:cNvSpPr>
            <a:spLocks noChangeArrowheads="1"/>
          </p:cNvSpPr>
          <p:nvPr/>
        </p:nvSpPr>
        <p:spPr bwMode="auto">
          <a:xfrm rot="5400000">
            <a:off x="5791200" y="-1066800"/>
            <a:ext cx="2057400" cy="43434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344" name="Picture 2" descr="Slide_2"/>
          <p:cNvPicPr>
            <a:picLocks noChangeAspect="1" noChangeArrowheads="1"/>
          </p:cNvPicPr>
          <p:nvPr/>
        </p:nvPicPr>
        <p:blipFill>
          <a:blip r:embed="rId3" cstate="print"/>
          <a:srcRect l="893" t="6639" b="13409"/>
          <a:stretch>
            <a:fillRect/>
          </a:stretch>
        </p:blipFill>
        <p:spPr bwMode="auto">
          <a:xfrm>
            <a:off x="5562601" y="228600"/>
            <a:ext cx="250983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3" descr="SLIDE165"/>
          <p:cNvPicPr>
            <a:picLocks noChangeAspect="1" noChangeArrowheads="1"/>
          </p:cNvPicPr>
          <p:nvPr/>
        </p:nvPicPr>
        <p:blipFill>
          <a:blip r:embed="rId4" cstate="print"/>
          <a:srcRect t="5914" r="4300"/>
          <a:stretch>
            <a:fillRect/>
          </a:stretch>
        </p:blipFill>
        <p:spPr bwMode="auto">
          <a:xfrm>
            <a:off x="3429000" y="2247900"/>
            <a:ext cx="4191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9"/>
          <p:cNvPicPr>
            <a:picLocks noChangeAspect="1" noChangeArrowheads="1"/>
          </p:cNvPicPr>
          <p:nvPr/>
        </p:nvPicPr>
        <p:blipFill>
          <a:blip r:embed="rId5" cstate="print"/>
          <a:srcRect l="15916"/>
          <a:stretch>
            <a:fillRect/>
          </a:stretch>
        </p:blipFill>
        <p:spPr bwMode="auto">
          <a:xfrm>
            <a:off x="3429000" y="4495801"/>
            <a:ext cx="2817813" cy="2259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347" name="Picture 10"/>
          <p:cNvPicPr>
            <a:picLocks noChangeAspect="1" noChangeArrowheads="1"/>
          </p:cNvPicPr>
          <p:nvPr/>
        </p:nvPicPr>
        <p:blipFill>
          <a:blip r:embed="rId6" cstate="print"/>
          <a:srcRect l="22493"/>
          <a:stretch>
            <a:fillRect/>
          </a:stretch>
        </p:blipFill>
        <p:spPr bwMode="auto">
          <a:xfrm>
            <a:off x="6324600" y="4495801"/>
            <a:ext cx="2590800" cy="2259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348" name="Diamond 16"/>
          <p:cNvSpPr>
            <a:spLocks noChangeArrowheads="1"/>
          </p:cNvSpPr>
          <p:nvPr/>
        </p:nvSpPr>
        <p:spPr bwMode="auto">
          <a:xfrm>
            <a:off x="3581400" y="5976938"/>
            <a:ext cx="609600" cy="685800"/>
          </a:xfrm>
          <a:prstGeom prst="diamond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5400"/>
          </a:p>
        </p:txBody>
      </p:sp>
      <p:sp>
        <p:nvSpPr>
          <p:cNvPr id="14349" name="TextBox 17"/>
          <p:cNvSpPr txBox="1">
            <a:spLocks noChangeArrowheads="1"/>
          </p:cNvSpPr>
          <p:nvPr/>
        </p:nvSpPr>
        <p:spPr bwMode="auto">
          <a:xfrm>
            <a:off x="3733800" y="5921376"/>
            <a:ext cx="3561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-</a:t>
            </a:r>
          </a:p>
        </p:txBody>
      </p:sp>
      <p:sp>
        <p:nvSpPr>
          <p:cNvPr id="14350" name="Diamond 18"/>
          <p:cNvSpPr>
            <a:spLocks noChangeArrowheads="1"/>
          </p:cNvSpPr>
          <p:nvPr/>
        </p:nvSpPr>
        <p:spPr bwMode="auto">
          <a:xfrm>
            <a:off x="6629400" y="5976938"/>
            <a:ext cx="609600" cy="685800"/>
          </a:xfrm>
          <a:prstGeom prst="diamond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5400"/>
          </a:p>
        </p:txBody>
      </p:sp>
      <p:sp>
        <p:nvSpPr>
          <p:cNvPr id="14351" name="TextBox 19"/>
          <p:cNvSpPr txBox="1">
            <a:spLocks noChangeArrowheads="1"/>
          </p:cNvSpPr>
          <p:nvPr/>
        </p:nvSpPr>
        <p:spPr bwMode="auto">
          <a:xfrm>
            <a:off x="6705601" y="5943601"/>
            <a:ext cx="4844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9801" y="1447801"/>
            <a:ext cx="215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ring nematode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3600" i="1" dirty="0" smtClean="0">
                <a:latin typeface="Arial" pitchFamily="34" charset="0"/>
                <a:ea typeface="ＭＳ Ｐゴシック" pitchFamily="-110" charset="-128"/>
                <a:cs typeface="Arial" pitchFamily="34" charset="0"/>
              </a:rPr>
              <a:t>Pratylenchus vulnus</a:t>
            </a:r>
          </a:p>
        </p:txBody>
      </p:sp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685800" y="2057400"/>
            <a:ext cx="2286000" cy="43434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3429000" y="2057400"/>
            <a:ext cx="2286000" cy="43434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6172200" y="2057400"/>
            <a:ext cx="2286000" cy="43434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3318" name="Picture 9" descr="pvuln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325" y="2638426"/>
            <a:ext cx="22764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029"/>
          <p:cNvPicPr>
            <a:picLocks noChangeAspect="1" noChangeArrowheads="1"/>
          </p:cNvPicPr>
          <p:nvPr/>
        </p:nvPicPr>
        <p:blipFill>
          <a:blip r:embed="rId3" cstate="print"/>
          <a:srcRect l="3146"/>
          <a:stretch>
            <a:fillRect/>
          </a:stretch>
        </p:blipFill>
        <p:spPr bwMode="auto">
          <a:xfrm>
            <a:off x="3468689" y="2209801"/>
            <a:ext cx="2206625" cy="4017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320" name="Picture 1028" descr="#929"/>
          <p:cNvPicPr>
            <a:picLocks noChangeAspect="1" noChangeArrowheads="1"/>
          </p:cNvPicPr>
          <p:nvPr/>
        </p:nvPicPr>
        <p:blipFill>
          <a:blip r:embed="rId4" cstate="print"/>
          <a:srcRect l="4442" t="4445" r="2771" b="2698"/>
          <a:stretch>
            <a:fillRect/>
          </a:stretch>
        </p:blipFill>
        <p:spPr bwMode="auto">
          <a:xfrm>
            <a:off x="6172201" y="2743200"/>
            <a:ext cx="227647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495801" y="1216968"/>
            <a:ext cx="3062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root lesion nematode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278257" y="1828800"/>
            <a:ext cx="48101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000" b="1" dirty="0" err="1"/>
              <a:t>Perineal</a:t>
            </a:r>
            <a:r>
              <a:rPr lang="en-US" sz="2000" b="1" dirty="0"/>
              <a:t> </a:t>
            </a:r>
            <a:r>
              <a:rPr lang="en-US" sz="2000" b="1" dirty="0" smtClean="0"/>
              <a:t>patterns </a:t>
            </a:r>
            <a:r>
              <a:rPr lang="en-US" sz="2000" b="1" dirty="0"/>
              <a:t>for species </a:t>
            </a:r>
            <a:r>
              <a:rPr lang="en-US" sz="2000" b="1" dirty="0" smtClean="0"/>
              <a:t>identification used since 1949</a:t>
            </a:r>
          </a:p>
          <a:p>
            <a:pPr eaLnBrk="0" hangingPunct="0"/>
            <a:endParaRPr lang="en-US" sz="2000" b="1" dirty="0"/>
          </a:p>
          <a:p>
            <a:pPr eaLnBrk="0" hangingPunct="0"/>
            <a:r>
              <a:rPr lang="en-US" sz="2000" b="1" dirty="0"/>
              <a:t>Requires adult female nematodes and skilled experts; interpretation is subjective.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49300"/>
            <a:ext cx="2792413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3581400"/>
            <a:ext cx="2965450" cy="2909888"/>
          </a:xfrm>
          <a:prstGeom prst="rect">
            <a:avLst/>
          </a:prstGeom>
          <a:noFill/>
          <a:ln w="9525">
            <a:solidFill>
              <a:srgbClr val="08181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50825" y="212725"/>
            <a:ext cx="49641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00FF"/>
                </a:solidFill>
              </a:rPr>
              <a:t>Nematode Identification:</a:t>
            </a:r>
          </a:p>
          <a:p>
            <a:pPr eaLnBrk="1" hangingPunct="1"/>
            <a:endParaRPr lang="en-US" sz="2800" b="1" dirty="0" smtClean="0">
              <a:solidFill>
                <a:srgbClr val="0000FF"/>
              </a:solidFill>
            </a:endParaRPr>
          </a:p>
          <a:p>
            <a:pPr marL="514350" indent="-514350" eaLnBrk="1" hangingPunct="1">
              <a:buAutoNum type="arabicPeriod"/>
            </a:pPr>
            <a:r>
              <a:rPr lang="en-US" b="1" dirty="0" smtClean="0"/>
              <a:t>Morphological identification</a:t>
            </a:r>
          </a:p>
          <a:p>
            <a:pPr eaLnBrk="1" hangingPunct="1"/>
            <a:r>
              <a:rPr lang="en-US" b="1" dirty="0" smtClean="0"/>
              <a:t>Example: root-knot nematodes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410200" y="5036344"/>
            <a:ext cx="3658374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Why do we need to</a:t>
            </a:r>
          </a:p>
          <a:p>
            <a:r>
              <a:rPr lang="en-US" dirty="0" smtClean="0"/>
              <a:t>identify them to species?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72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35"/>
          <a:stretch>
            <a:fillRect/>
          </a:stretch>
        </p:blipFill>
        <p:spPr bwMode="auto">
          <a:xfrm>
            <a:off x="5108575" y="2670175"/>
            <a:ext cx="3654425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66688" y="5380038"/>
            <a:ext cx="596830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 u="sng" dirty="0">
                <a:solidFill>
                  <a:srgbClr val="008000"/>
                </a:solidFill>
              </a:rPr>
              <a:t>Limitations</a:t>
            </a:r>
            <a:r>
              <a:rPr lang="en-US" sz="1800" b="1" dirty="0">
                <a:solidFill>
                  <a:srgbClr val="008000"/>
                </a:solidFill>
              </a:rPr>
              <a:t>:</a:t>
            </a:r>
            <a:r>
              <a:rPr lang="en-US" sz="1800" b="1" dirty="0"/>
              <a:t> </a:t>
            </a:r>
          </a:p>
          <a:p>
            <a:pPr eaLnBrk="1" hangingPunct="1"/>
            <a:r>
              <a:rPr lang="en-US" sz="1800" b="1" dirty="0">
                <a:solidFill>
                  <a:srgbClr val="008000"/>
                </a:solidFill>
              </a:rPr>
              <a:t>Requires live, healthy adult females (not J2s)</a:t>
            </a:r>
          </a:p>
          <a:p>
            <a:pPr eaLnBrk="1" hangingPunct="1"/>
            <a:r>
              <a:rPr lang="en-US" sz="1800" b="1" dirty="0">
                <a:solidFill>
                  <a:srgbClr val="008000"/>
                </a:solidFill>
              </a:rPr>
              <a:t>Within species </a:t>
            </a:r>
            <a:r>
              <a:rPr lang="en-US" sz="1800" b="1" dirty="0" smtClean="0">
                <a:solidFill>
                  <a:srgbClr val="008000"/>
                </a:solidFill>
              </a:rPr>
              <a:t>variability</a:t>
            </a:r>
            <a:endParaRPr lang="en-US" sz="1800" b="1" dirty="0">
              <a:solidFill>
                <a:srgbClr val="008000"/>
              </a:solidFill>
            </a:endParaRPr>
          </a:p>
          <a:p>
            <a:pPr eaLnBrk="1" hangingPunct="1"/>
            <a:r>
              <a:rPr lang="en-US" sz="1800" b="1" dirty="0" smtClean="0">
                <a:solidFill>
                  <a:srgbClr val="008000"/>
                </a:solidFill>
              </a:rPr>
              <a:t>Patterns </a:t>
            </a:r>
            <a:r>
              <a:rPr lang="en-US" sz="1800" b="1" dirty="0">
                <a:solidFill>
                  <a:srgbClr val="008000"/>
                </a:solidFill>
              </a:rPr>
              <a:t>available for only limited </a:t>
            </a:r>
            <a:r>
              <a:rPr lang="en-US" sz="1800" b="1" dirty="0" smtClean="0">
                <a:solidFill>
                  <a:srgbClr val="008000"/>
                </a:solidFill>
              </a:rPr>
              <a:t>number of species</a:t>
            </a:r>
            <a:endParaRPr lang="en-US" sz="1800" b="1" dirty="0">
              <a:solidFill>
                <a:srgbClr val="008000"/>
              </a:solidFill>
            </a:endParaRPr>
          </a:p>
        </p:txBody>
      </p:sp>
      <p:sp>
        <p:nvSpPr>
          <p:cNvPr id="15366" name="TextBox 5"/>
          <p:cNvSpPr txBox="1">
            <a:spLocks noChangeArrowheads="1"/>
          </p:cNvSpPr>
          <p:nvPr/>
        </p:nvSpPr>
        <p:spPr bwMode="auto">
          <a:xfrm>
            <a:off x="6135688" y="2209800"/>
            <a:ext cx="1876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Identification Key:</a:t>
            </a:r>
          </a:p>
        </p:txBody>
      </p:sp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304800" y="115431"/>
            <a:ext cx="845819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 dirty="0" smtClean="0"/>
              <a:t>2. Biochemical identification</a:t>
            </a:r>
          </a:p>
          <a:p>
            <a:pPr eaLnBrk="1" hangingPunct="1"/>
            <a:endParaRPr lang="en-US" b="1" dirty="0"/>
          </a:p>
          <a:p>
            <a:pPr eaLnBrk="1" hangingPunct="1"/>
            <a:r>
              <a:rPr lang="en-US" b="1" dirty="0" err="1" smtClean="0"/>
              <a:t>Isozyme</a:t>
            </a:r>
            <a:r>
              <a:rPr lang="en-US" b="1" dirty="0" smtClean="0"/>
              <a:t> </a:t>
            </a:r>
            <a:r>
              <a:rPr lang="en-US" b="1" dirty="0"/>
              <a:t>electrophoresis</a:t>
            </a:r>
            <a:r>
              <a:rPr lang="en-US" b="1" dirty="0" smtClean="0"/>
              <a:t>:   </a:t>
            </a:r>
          </a:p>
          <a:p>
            <a:pPr eaLnBrk="1" hangingPunct="1"/>
            <a:r>
              <a:rPr lang="en-US" b="1" dirty="0" smtClean="0"/>
              <a:t>Females </a:t>
            </a:r>
            <a:r>
              <a:rPr lang="en-US" b="1" dirty="0"/>
              <a:t>are dissected from roots, squashed and run on a gel. </a:t>
            </a:r>
            <a:endParaRPr lang="en-US" b="1" dirty="0" smtClean="0"/>
          </a:p>
          <a:p>
            <a:pPr eaLnBrk="1" hangingPunct="1"/>
            <a:r>
              <a:rPr lang="en-US" b="1" dirty="0" smtClean="0"/>
              <a:t>Gels </a:t>
            </a:r>
            <a:r>
              <a:rPr lang="en-US" b="1" dirty="0"/>
              <a:t>are stained to determine migration of activity bands of </a:t>
            </a:r>
            <a:r>
              <a:rPr lang="en-US" b="1" dirty="0" smtClean="0"/>
              <a:t>malate </a:t>
            </a:r>
            <a:r>
              <a:rPr lang="en-US" b="1" dirty="0"/>
              <a:t>dehydrogenase and esterase then compared to a key with known species</a:t>
            </a:r>
            <a:r>
              <a:rPr lang="en-US" b="1" dirty="0" smtClean="0"/>
              <a:t>.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6200" y="2438400"/>
            <a:ext cx="3886200" cy="2692400"/>
            <a:chOff x="50800" y="2794000"/>
            <a:chExt cx="3886200" cy="2692400"/>
          </a:xfrm>
        </p:grpSpPr>
        <p:grpSp>
          <p:nvGrpSpPr>
            <p:cNvPr id="2" name="Group 1"/>
            <p:cNvGrpSpPr/>
            <p:nvPr/>
          </p:nvGrpSpPr>
          <p:grpSpPr>
            <a:xfrm>
              <a:off x="50800" y="2794000"/>
              <a:ext cx="3886200" cy="2692400"/>
              <a:chOff x="50800" y="2805113"/>
              <a:chExt cx="3886200" cy="2692400"/>
            </a:xfrm>
          </p:grpSpPr>
          <p:pic>
            <p:nvPicPr>
              <p:cNvPr id="1536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3648"/>
              <a:stretch>
                <a:fillRect/>
              </a:stretch>
            </p:blipFill>
            <p:spPr bwMode="auto">
              <a:xfrm>
                <a:off x="1533525" y="3271838"/>
                <a:ext cx="2403475" cy="2225675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367" name="TextBox 6"/>
              <p:cNvSpPr txBox="1">
                <a:spLocks noChangeArrowheads="1"/>
              </p:cNvSpPr>
              <p:nvPr/>
            </p:nvSpPr>
            <p:spPr bwMode="auto">
              <a:xfrm>
                <a:off x="1533525" y="2805113"/>
                <a:ext cx="160972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/>
                  <a:t>Example of gel:</a:t>
                </a:r>
              </a:p>
            </p:txBody>
          </p:sp>
          <p:sp>
            <p:nvSpPr>
              <p:cNvPr id="15369" name="TextBox 8"/>
              <p:cNvSpPr txBox="1">
                <a:spLocks noChangeArrowheads="1"/>
              </p:cNvSpPr>
              <p:nvPr/>
            </p:nvSpPr>
            <p:spPr bwMode="auto">
              <a:xfrm>
                <a:off x="50800" y="4186893"/>
                <a:ext cx="141737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400" dirty="0" smtClean="0"/>
                  <a:t>malate</a:t>
                </a:r>
              </a:p>
              <a:p>
                <a:pPr eaLnBrk="1" hangingPunct="1"/>
                <a:r>
                  <a:rPr lang="en-US" sz="1400" dirty="0" smtClean="0"/>
                  <a:t>dehydrogenase</a:t>
                </a:r>
                <a:endParaRPr lang="en-US" sz="1400" dirty="0"/>
              </a:p>
            </p:txBody>
          </p:sp>
          <p:sp>
            <p:nvSpPr>
              <p:cNvPr id="15370" name="TextBox 9"/>
              <p:cNvSpPr txBox="1">
                <a:spLocks noChangeArrowheads="1"/>
              </p:cNvSpPr>
              <p:nvPr/>
            </p:nvSpPr>
            <p:spPr bwMode="auto">
              <a:xfrm>
                <a:off x="355600" y="4783336"/>
                <a:ext cx="87075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400" dirty="0"/>
                  <a:t>esterase</a:t>
                </a:r>
              </a:p>
            </p:txBody>
          </p:sp>
        </p:grpSp>
        <p:sp>
          <p:nvSpPr>
            <p:cNvPr id="11" name="Left Brace 10"/>
            <p:cNvSpPr/>
            <p:nvPr/>
          </p:nvSpPr>
          <p:spPr>
            <a:xfrm>
              <a:off x="1314450" y="4232275"/>
              <a:ext cx="219075" cy="406400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Left Brace 11"/>
            <p:cNvSpPr/>
            <p:nvPr/>
          </p:nvSpPr>
          <p:spPr>
            <a:xfrm>
              <a:off x="1308100" y="4727575"/>
              <a:ext cx="217488" cy="406400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695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228600" y="169863"/>
            <a:ext cx="81216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 dirty="0" smtClean="0"/>
              <a:t>Molecular Identification</a:t>
            </a:r>
          </a:p>
          <a:p>
            <a:pPr eaLnBrk="1" hangingPunct="1"/>
            <a:endParaRPr lang="en-US" b="1" dirty="0"/>
          </a:p>
          <a:p>
            <a:pPr eaLnBrk="1" hangingPunct="1">
              <a:spcBef>
                <a:spcPts val="0"/>
              </a:spcBef>
            </a:pPr>
            <a:r>
              <a:rPr lang="en-US" b="1" dirty="0" smtClean="0"/>
              <a:t>Species </a:t>
            </a:r>
            <a:r>
              <a:rPr lang="en-US" b="1" dirty="0"/>
              <a:t>specific primers</a:t>
            </a:r>
          </a:p>
          <a:p>
            <a:pPr eaLnBrk="1" hangingPunct="1">
              <a:spcBef>
                <a:spcPts val="0"/>
              </a:spcBef>
            </a:pPr>
            <a:r>
              <a:rPr lang="en-US" b="1" dirty="0" smtClean="0"/>
              <a:t>Mitochondrial </a:t>
            </a:r>
            <a:r>
              <a:rPr lang="en-US" b="1" dirty="0"/>
              <a:t>DNA polymorphisms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53536" y="2446212"/>
            <a:ext cx="47518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 u="sng" dirty="0">
                <a:solidFill>
                  <a:schemeClr val="tx2"/>
                </a:solidFill>
              </a:rPr>
              <a:t>Step 1:</a:t>
            </a:r>
            <a:r>
              <a:rPr lang="en-US" sz="1800" b="1" dirty="0">
                <a:solidFill>
                  <a:schemeClr val="tx2"/>
                </a:solidFill>
              </a:rPr>
              <a:t> Put nematodes into a PCR </a:t>
            </a:r>
            <a:r>
              <a:rPr lang="en-US" sz="1800" b="1" dirty="0" smtClean="0">
                <a:solidFill>
                  <a:schemeClr val="tx2"/>
                </a:solidFill>
              </a:rPr>
              <a:t>tube</a:t>
            </a:r>
            <a:endParaRPr lang="en-US" sz="1800" b="1" dirty="0">
              <a:solidFill>
                <a:schemeClr val="tx2"/>
              </a:solidFill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24050"/>
            <a:ext cx="32766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327025" y="2870994"/>
            <a:ext cx="4778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 u="sng" dirty="0">
                <a:solidFill>
                  <a:schemeClr val="tx2"/>
                </a:solidFill>
              </a:rPr>
              <a:t>Step </a:t>
            </a:r>
            <a:r>
              <a:rPr lang="en-US" sz="1800" b="1" u="sng" dirty="0" smtClean="0">
                <a:solidFill>
                  <a:schemeClr val="tx2"/>
                </a:solidFill>
              </a:rPr>
              <a:t>2:</a:t>
            </a:r>
            <a:r>
              <a:rPr lang="en-US" sz="1800" b="1" dirty="0" smtClean="0">
                <a:solidFill>
                  <a:schemeClr val="tx2"/>
                </a:solidFill>
              </a:rPr>
              <a:t> Dissolve </a:t>
            </a:r>
            <a:r>
              <a:rPr lang="en-US" sz="1800" b="1" dirty="0">
                <a:solidFill>
                  <a:schemeClr val="tx2"/>
                </a:solidFill>
              </a:rPr>
              <a:t>or disrupt the nematodes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323056" y="3280735"/>
            <a:ext cx="730091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u="sng" dirty="0">
                <a:solidFill>
                  <a:schemeClr val="tx2"/>
                </a:solidFill>
              </a:rPr>
              <a:t>Step 3:</a:t>
            </a:r>
            <a:r>
              <a:rPr lang="en-US" sz="1800" b="1" dirty="0">
                <a:solidFill>
                  <a:schemeClr val="tx2"/>
                </a:solidFill>
              </a:rPr>
              <a:t> Add specific primers </a:t>
            </a:r>
            <a:r>
              <a:rPr lang="en-US" sz="1800" b="1" dirty="0" smtClean="0">
                <a:solidFill>
                  <a:schemeClr val="tx2"/>
                </a:solidFill>
              </a:rPr>
              <a:t>and </a:t>
            </a:r>
            <a:r>
              <a:rPr lang="en-US" sz="1800" b="1" dirty="0">
                <a:solidFill>
                  <a:schemeClr val="tx2"/>
                </a:solidFill>
              </a:rPr>
              <a:t>amplify </a:t>
            </a:r>
            <a:endParaRPr lang="en-US" sz="1800" b="1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800" b="1" dirty="0">
                <a:solidFill>
                  <a:schemeClr val="tx2"/>
                </a:solidFill>
              </a:rPr>
              <a:t> </a:t>
            </a:r>
            <a:r>
              <a:rPr lang="en-US" sz="1800" b="1" dirty="0" smtClean="0">
                <a:solidFill>
                  <a:schemeClr val="tx2"/>
                </a:solidFill>
              </a:rPr>
              <a:t>DNA </a:t>
            </a:r>
            <a:r>
              <a:rPr lang="en-US" sz="1800" b="1" dirty="0">
                <a:solidFill>
                  <a:schemeClr val="tx2"/>
                </a:solidFill>
              </a:rPr>
              <a:t>in PCR </a:t>
            </a:r>
            <a:r>
              <a:rPr lang="en-US" sz="1800" b="1" dirty="0" smtClean="0">
                <a:solidFill>
                  <a:schemeClr val="tx2"/>
                </a:solidFill>
              </a:rPr>
              <a:t>machine</a:t>
            </a:r>
            <a:endParaRPr lang="en-US" sz="1800" b="1" dirty="0">
              <a:solidFill>
                <a:schemeClr val="tx2"/>
              </a:solidFill>
            </a:endParaRP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631825" y="5089525"/>
            <a:ext cx="490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323056" y="4098791"/>
            <a:ext cx="624998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u="sng" dirty="0">
                <a:solidFill>
                  <a:schemeClr val="tx2"/>
                </a:solidFill>
              </a:rPr>
              <a:t>Step 4:</a:t>
            </a:r>
            <a:r>
              <a:rPr lang="en-US" sz="1800" b="1" dirty="0">
                <a:solidFill>
                  <a:schemeClr val="tx2"/>
                </a:solidFill>
              </a:rPr>
              <a:t> Fractionate the amplified DNA in a </a:t>
            </a:r>
            <a:endParaRPr lang="en-US" sz="1800" b="1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800" b="1" dirty="0" smtClean="0">
                <a:solidFill>
                  <a:schemeClr val="tx2"/>
                </a:solidFill>
              </a:rPr>
              <a:t>gel </a:t>
            </a:r>
            <a:r>
              <a:rPr lang="en-US" sz="1800" b="1" dirty="0">
                <a:solidFill>
                  <a:schemeClr val="tx2"/>
                </a:solidFill>
              </a:rPr>
              <a:t>and examine pattern to determine </a:t>
            </a:r>
            <a:r>
              <a:rPr lang="en-US" sz="1800" b="1" dirty="0" smtClean="0">
                <a:solidFill>
                  <a:schemeClr val="tx2"/>
                </a:solidFill>
              </a:rPr>
              <a:t>species</a:t>
            </a:r>
            <a:endParaRPr lang="en-US" sz="1800" b="1" dirty="0">
              <a:solidFill>
                <a:schemeClr val="tx2"/>
              </a:solidFill>
            </a:endParaRP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324642" y="1961452"/>
            <a:ext cx="5079208" cy="3128073"/>
          </a:xfrm>
          <a:prstGeom prst="rect">
            <a:avLst/>
          </a:prstGeom>
          <a:noFill/>
          <a:ln w="25400">
            <a:solidFill>
              <a:srgbClr val="F7EB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457200" y="5845314"/>
            <a:ext cx="47259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tx2"/>
                </a:solidFill>
              </a:rPr>
              <a:t>vmwilliamson@ucdavis.edu</a:t>
            </a:r>
          </a:p>
          <a:p>
            <a:pPr eaLnBrk="1" hangingPunct="1"/>
            <a:r>
              <a:rPr lang="en-US" dirty="0" smtClean="0">
                <a:solidFill>
                  <a:schemeClr val="tx2"/>
                </a:solidFill>
              </a:rPr>
              <a:t>http</a:t>
            </a:r>
            <a:r>
              <a:rPr lang="en-US" dirty="0">
                <a:solidFill>
                  <a:schemeClr val="tx2"/>
                </a:solidFill>
              </a:rPr>
              <a:t>://nematode.unl.edu/diagnostics.htm</a:t>
            </a:r>
          </a:p>
        </p:txBody>
      </p:sp>
      <p:sp>
        <p:nvSpPr>
          <p:cNvPr id="16395" name="TextBox 10"/>
          <p:cNvSpPr txBox="1">
            <a:spLocks noChangeArrowheads="1"/>
          </p:cNvSpPr>
          <p:nvPr/>
        </p:nvSpPr>
        <p:spPr bwMode="auto">
          <a:xfrm>
            <a:off x="324643" y="1943354"/>
            <a:ext cx="308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Isolation of nematode DNA</a:t>
            </a:r>
          </a:p>
        </p:txBody>
      </p:sp>
    </p:spTree>
    <p:extLst>
      <p:ext uri="{BB962C8B-B14F-4D97-AF65-F5344CB8AC3E}">
        <p14:creationId xmlns:p14="http://schemas.microsoft.com/office/powerpoint/2010/main" val="239274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2" name="Picture 4" descr="http://embryo.asu.edu/sites/default/files/styles/hps_supplemental/adaptive-image/public/dspaced/mbl_album20120page2038_474.web.jpg?itok=JNEKadD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1"/>
          <a:stretch/>
        </p:blipFill>
        <p:spPr bwMode="auto">
          <a:xfrm>
            <a:off x="304800" y="25400"/>
            <a:ext cx="2712957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3019221" y="5537200"/>
            <a:ext cx="6096001" cy="10922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1400" b="1" kern="0" dirty="0" smtClean="0">
                <a:solidFill>
                  <a:srgbClr val="DC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Molecular Barcoding</a:t>
            </a:r>
            <a:br>
              <a:rPr lang="en-US" sz="1400" b="1" kern="0" dirty="0" smtClean="0">
                <a:solidFill>
                  <a:srgbClr val="DC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</a:br>
            <a:r>
              <a:rPr lang="en-US" sz="1400" b="1" kern="0" dirty="0" smtClean="0">
                <a:solidFill>
                  <a:schemeClr val="accent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Identification based on sequence of a specific DNA fragment from an organism</a:t>
            </a:r>
            <a:r>
              <a:rPr lang="en-US" sz="1400" b="1" kern="0" dirty="0" smtClean="0">
                <a:solidFill>
                  <a:srgbClr val="DC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/>
            </a:r>
            <a:br>
              <a:rPr lang="en-US" sz="1400" b="1" kern="0" dirty="0" smtClean="0">
                <a:solidFill>
                  <a:srgbClr val="DC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</a:br>
            <a:r>
              <a:rPr lang="en-US" sz="1200" b="1" kern="0" dirty="0" smtClean="0">
                <a:solidFill>
                  <a:srgbClr val="DC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rDNA regions: 18S, D-loop, ITS</a:t>
            </a:r>
            <a:br>
              <a:rPr lang="en-US" sz="1200" b="1" kern="0" dirty="0" smtClean="0">
                <a:solidFill>
                  <a:srgbClr val="DC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</a:br>
            <a:r>
              <a:rPr lang="en-US" sz="1200" b="1" kern="0" dirty="0" smtClean="0">
                <a:solidFill>
                  <a:srgbClr val="DC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Mitochondrial DNA regions </a:t>
            </a:r>
            <a:br>
              <a:rPr lang="en-US" sz="1200" b="1" kern="0" dirty="0" smtClean="0">
                <a:solidFill>
                  <a:srgbClr val="DC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</a:br>
            <a:r>
              <a:rPr lang="en-US" sz="1200" b="1" kern="0" dirty="0" smtClean="0">
                <a:solidFill>
                  <a:srgbClr val="DC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Specific protein-coding genes </a:t>
            </a:r>
            <a:r>
              <a:rPr lang="en-US" sz="1400" b="1" kern="0" dirty="0" smtClean="0">
                <a:solidFill>
                  <a:srgbClr val="DC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/>
            </a:r>
            <a:br>
              <a:rPr lang="en-US" sz="1400" b="1" kern="0" dirty="0" smtClean="0">
                <a:solidFill>
                  <a:srgbClr val="DC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</a:br>
            <a:endParaRPr lang="en-US" sz="1400" kern="0" dirty="0"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60587" y="4814634"/>
            <a:ext cx="44842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008000"/>
                </a:solidFill>
              </a:rPr>
              <a:t>“Ultimately, rapid and inexpensive DNA barcoding will replace PCR/RFLP as a preferred diagnostic </a:t>
            </a:r>
            <a:r>
              <a:rPr lang="en-US" sz="1400" b="1" dirty="0" smtClean="0">
                <a:solidFill>
                  <a:srgbClr val="008000"/>
                </a:solidFill>
              </a:rPr>
              <a:t>method” Powers </a:t>
            </a:r>
            <a:r>
              <a:rPr lang="en-US" sz="1400" b="1" dirty="0">
                <a:solidFill>
                  <a:srgbClr val="008000"/>
                </a:solidFill>
              </a:rPr>
              <a:t>(2005)</a:t>
            </a:r>
          </a:p>
          <a:p>
            <a:pPr eaLnBrk="1" hangingPunct="1"/>
            <a:endParaRPr lang="en-US" sz="1400" dirty="0"/>
          </a:p>
        </p:txBody>
      </p:sp>
      <p:pic>
        <p:nvPicPr>
          <p:cNvPr id="196616" name="Picture 8" descr="http://nematode.unl.edu/microsco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849" y="139465"/>
            <a:ext cx="3432218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744849" y="3106911"/>
            <a:ext cx="4243750" cy="2418937"/>
            <a:chOff x="4647756" y="1346296"/>
            <a:chExt cx="9143988" cy="5146675"/>
          </a:xfrm>
        </p:grpSpPr>
        <p:pic>
          <p:nvPicPr>
            <p:cNvPr id="8" name="Picture 2" descr="Ppenetran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7756" y="1346296"/>
              <a:ext cx="9143988" cy="5146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barcode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380160">
              <a:off x="8648249" y="3354883"/>
              <a:ext cx="1142999" cy="509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9817112" y="4424361"/>
              <a:ext cx="3281368" cy="1085850"/>
              <a:chOff x="6232" y="2787"/>
              <a:chExt cx="2067" cy="684"/>
            </a:xfrm>
          </p:grpSpPr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6307" y="2835"/>
                <a:ext cx="1776" cy="288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3" name="Line 8"/>
              <p:cNvSpPr>
                <a:spLocks noChangeShapeType="1"/>
              </p:cNvSpPr>
              <p:nvPr/>
            </p:nvSpPr>
            <p:spPr bwMode="auto">
              <a:xfrm flipV="1">
                <a:off x="6307" y="2787"/>
                <a:ext cx="1776" cy="288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4" name="Text Box 9"/>
              <p:cNvSpPr txBox="1">
                <a:spLocks noChangeArrowheads="1"/>
              </p:cNvSpPr>
              <p:nvPr/>
            </p:nvSpPr>
            <p:spPr bwMode="auto">
              <a:xfrm>
                <a:off x="6232" y="3141"/>
                <a:ext cx="2067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i="1" dirty="0"/>
                  <a:t>Pratylenchus </a:t>
                </a:r>
                <a:r>
                  <a:rPr lang="en-US" sz="1000" i="1" dirty="0" err="1"/>
                  <a:t>penetrans</a:t>
                </a:r>
                <a:endParaRPr lang="en-US" sz="1000" i="1" dirty="0"/>
              </a:p>
            </p:txBody>
          </p:sp>
        </p:grp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9080794" y="4354979"/>
              <a:ext cx="3841520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 i="1" dirty="0" err="1"/>
                <a:t>Helicotylenchus</a:t>
              </a:r>
              <a:r>
                <a:rPr lang="en-US" sz="1000" i="1" dirty="0"/>
                <a:t> </a:t>
              </a:r>
              <a:r>
                <a:rPr lang="en-US" sz="1000" i="1" dirty="0" err="1"/>
                <a:t>multicinctus</a:t>
              </a:r>
              <a:endParaRPr lang="en-US" sz="1000" i="1" dirty="0"/>
            </a:p>
          </p:txBody>
        </p:sp>
      </p:grpSp>
      <p:pic>
        <p:nvPicPr>
          <p:cNvPr id="196614" name="Picture 6" descr="http://nematode.unl.edu/its_id/its_var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6" t="27299" r="3825" b="4071"/>
          <a:stretch/>
        </p:blipFill>
        <p:spPr bwMode="auto">
          <a:xfrm>
            <a:off x="4576890" y="272271"/>
            <a:ext cx="4005943" cy="256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98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algn="l"/>
            <a:r>
              <a:rPr lang="en-US" sz="3600">
                <a:latin typeface="Arial" charset="0"/>
              </a:rPr>
              <a:t>Plant-feeding nematodes……..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382000" cy="4724400"/>
          </a:xfrm>
        </p:spPr>
        <p:txBody>
          <a:bodyPr/>
          <a:lstStyle/>
          <a:p>
            <a:r>
              <a:rPr lang="en-US" sz="2800" dirty="0">
                <a:latin typeface="Arial" charset="0"/>
              </a:rPr>
              <a:t>Cause mechanical injury to cells and tissues</a:t>
            </a:r>
          </a:p>
          <a:p>
            <a:r>
              <a:rPr lang="en-US" sz="2800" dirty="0">
                <a:latin typeface="Arial" charset="0"/>
              </a:rPr>
              <a:t>Cause cell </a:t>
            </a:r>
            <a:r>
              <a:rPr lang="en-US" sz="2800" dirty="0" smtClean="0">
                <a:latin typeface="Arial" charset="0"/>
              </a:rPr>
              <a:t>death</a:t>
            </a:r>
            <a:endParaRPr lang="en-US" sz="2800" dirty="0">
              <a:latin typeface="Arial" charset="0"/>
            </a:endParaRPr>
          </a:p>
          <a:p>
            <a:r>
              <a:rPr lang="en-US" sz="2800" dirty="0">
                <a:latin typeface="Arial" charset="0"/>
              </a:rPr>
              <a:t>Modify cell development</a:t>
            </a:r>
          </a:p>
          <a:p>
            <a:r>
              <a:rPr lang="en-US" sz="2800" dirty="0">
                <a:latin typeface="Arial" charset="0"/>
              </a:rPr>
              <a:t>Modify cell function</a:t>
            </a:r>
          </a:p>
          <a:p>
            <a:r>
              <a:rPr lang="en-US" sz="2800" dirty="0">
                <a:latin typeface="Arial" charset="0"/>
              </a:rPr>
              <a:t>Disrupt uptake of water and nutrients</a:t>
            </a:r>
          </a:p>
          <a:p>
            <a:r>
              <a:rPr lang="en-US" sz="2800" dirty="0">
                <a:latin typeface="Arial" charset="0"/>
              </a:rPr>
              <a:t>Alter </a:t>
            </a:r>
            <a:r>
              <a:rPr lang="en-US" sz="2800" dirty="0" err="1">
                <a:latin typeface="Arial" charset="0"/>
              </a:rPr>
              <a:t>photosynthate</a:t>
            </a:r>
            <a:r>
              <a:rPr lang="en-US" sz="2800" dirty="0">
                <a:latin typeface="Arial" charset="0"/>
              </a:rPr>
              <a:t> partitioning</a:t>
            </a:r>
          </a:p>
          <a:p>
            <a:r>
              <a:rPr lang="en-US" sz="2800" dirty="0">
                <a:latin typeface="Arial" charset="0"/>
              </a:rPr>
              <a:t>Create avenues of ingress</a:t>
            </a:r>
          </a:p>
          <a:p>
            <a:r>
              <a:rPr lang="en-US" sz="2800" dirty="0">
                <a:latin typeface="Arial" charset="0"/>
              </a:rPr>
              <a:t>Predispose plants to </a:t>
            </a:r>
            <a:r>
              <a:rPr lang="en-US" sz="2800" dirty="0" smtClean="0">
                <a:latin typeface="Arial" charset="0"/>
              </a:rPr>
              <a:t>diseases and other </a:t>
            </a:r>
            <a:r>
              <a:rPr lang="en-US" sz="2800" dirty="0">
                <a:latin typeface="Arial" charset="0"/>
              </a:rPr>
              <a:t>stresses</a:t>
            </a:r>
          </a:p>
          <a:p>
            <a:r>
              <a:rPr lang="en-US" sz="2800" dirty="0" smtClean="0">
                <a:latin typeface="Arial" charset="0"/>
              </a:rPr>
              <a:t>Some </a:t>
            </a:r>
            <a:r>
              <a:rPr lang="en-US" sz="2800" dirty="0">
                <a:latin typeface="Arial" charset="0"/>
              </a:rPr>
              <a:t>vector plant viruses</a:t>
            </a:r>
          </a:p>
        </p:txBody>
      </p:sp>
    </p:spTree>
    <p:extLst>
      <p:ext uri="{BB962C8B-B14F-4D97-AF65-F5344CB8AC3E}">
        <p14:creationId xmlns:p14="http://schemas.microsoft.com/office/powerpoint/2010/main" val="209250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214438"/>
          </a:xfrm>
        </p:spPr>
        <p:txBody>
          <a:bodyPr/>
          <a:lstStyle/>
          <a:p>
            <a:pPr algn="l"/>
            <a:r>
              <a:rPr lang="en-US" sz="3600">
                <a:latin typeface="Arial" charset="0"/>
              </a:rPr>
              <a:t>Signs and symptoms…..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696200" cy="5181600"/>
          </a:xfrm>
        </p:spPr>
        <p:txBody>
          <a:bodyPr/>
          <a:lstStyle/>
          <a:p>
            <a:r>
              <a:rPr lang="en-US" sz="2800" dirty="0">
                <a:latin typeface="Arial" charset="0"/>
              </a:rPr>
              <a:t>Stunting, slow growth, dieback</a:t>
            </a:r>
          </a:p>
          <a:p>
            <a:r>
              <a:rPr lang="en-US" sz="2800" dirty="0" err="1">
                <a:latin typeface="Arial" charset="0"/>
              </a:rPr>
              <a:t>Chlorosis</a:t>
            </a:r>
            <a:r>
              <a:rPr lang="en-US" sz="2800" dirty="0">
                <a:latin typeface="Arial" charset="0"/>
              </a:rPr>
              <a:t> and nutrient deficiencies</a:t>
            </a:r>
          </a:p>
          <a:p>
            <a:r>
              <a:rPr lang="en-US" sz="2800" dirty="0">
                <a:latin typeface="Arial" charset="0"/>
              </a:rPr>
              <a:t>Wilting</a:t>
            </a:r>
          </a:p>
          <a:p>
            <a:r>
              <a:rPr lang="en-US" sz="2800" dirty="0">
                <a:latin typeface="Arial" charset="0"/>
              </a:rPr>
              <a:t>Reduced yield</a:t>
            </a:r>
          </a:p>
          <a:p>
            <a:r>
              <a:rPr lang="en-US" sz="2800" dirty="0">
                <a:latin typeface="Arial" charset="0"/>
              </a:rPr>
              <a:t>Lack of response to other treatments</a:t>
            </a:r>
          </a:p>
          <a:p>
            <a:r>
              <a:rPr lang="en-US" sz="2800" dirty="0">
                <a:latin typeface="Arial" charset="0"/>
              </a:rPr>
              <a:t>Root symptoms</a:t>
            </a:r>
          </a:p>
          <a:p>
            <a:pPr lvl="1"/>
            <a:r>
              <a:rPr lang="en-US" dirty="0">
                <a:latin typeface="Arial" charset="0"/>
              </a:rPr>
              <a:t>Root </a:t>
            </a:r>
            <a:r>
              <a:rPr lang="en-US" dirty="0" smtClean="0">
                <a:latin typeface="Arial" charset="0"/>
              </a:rPr>
              <a:t>stunting</a:t>
            </a:r>
          </a:p>
          <a:p>
            <a:pPr lvl="1"/>
            <a:r>
              <a:rPr lang="en-US" dirty="0" smtClean="0">
                <a:latin typeface="Arial" charset="0"/>
              </a:rPr>
              <a:t>Root branching and proliferation</a:t>
            </a:r>
            <a:endParaRPr lang="en-US" dirty="0">
              <a:latin typeface="Arial" charset="0"/>
            </a:endParaRPr>
          </a:p>
          <a:p>
            <a:pPr lvl="1"/>
            <a:r>
              <a:rPr lang="en-US" dirty="0">
                <a:latin typeface="Arial" charset="0"/>
              </a:rPr>
              <a:t>Galls at root </a:t>
            </a:r>
            <a:r>
              <a:rPr lang="en-US" dirty="0" smtClean="0">
                <a:latin typeface="Arial" charset="0"/>
              </a:rPr>
              <a:t>tips </a:t>
            </a:r>
            <a:r>
              <a:rPr lang="en-US" dirty="0">
                <a:latin typeface="Arial" charset="0"/>
              </a:rPr>
              <a:t>or along roots</a:t>
            </a:r>
          </a:p>
          <a:p>
            <a:pPr lvl="1"/>
            <a:r>
              <a:rPr lang="en-US" dirty="0">
                <a:latin typeface="Arial" charset="0"/>
              </a:rPr>
              <a:t>Lesions on roots</a:t>
            </a:r>
          </a:p>
        </p:txBody>
      </p:sp>
    </p:spTree>
    <p:extLst>
      <p:ext uri="{BB962C8B-B14F-4D97-AF65-F5344CB8AC3E}">
        <p14:creationId xmlns:p14="http://schemas.microsoft.com/office/powerpoint/2010/main" val="203982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41388"/>
            <a:ext cx="4983163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3"/>
          <p:cNvSpPr>
            <a:spLocks noChangeArrowheads="1"/>
          </p:cNvSpPr>
          <p:nvPr/>
        </p:nvSpPr>
        <p:spPr bwMode="auto">
          <a:xfrm rot="-1236237">
            <a:off x="2078038" y="2089150"/>
            <a:ext cx="900112" cy="2055813"/>
          </a:xfrm>
          <a:prstGeom prst="ellipse">
            <a:avLst/>
          </a:prstGeom>
          <a:noFill/>
          <a:ln w="4445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 rot="-2229720">
            <a:off x="3255963" y="3824288"/>
            <a:ext cx="660400" cy="2314575"/>
          </a:xfrm>
          <a:prstGeom prst="ellipse">
            <a:avLst/>
          </a:prstGeom>
          <a:noFill/>
          <a:ln w="44450">
            <a:solidFill>
              <a:srgbClr val="080808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>
            <a:off x="3078163" y="2867025"/>
            <a:ext cx="2832100" cy="1822450"/>
          </a:xfrm>
          <a:custGeom>
            <a:avLst/>
            <a:gdLst>
              <a:gd name="T0" fmla="*/ 2147483647 w 1784"/>
              <a:gd name="T1" fmla="*/ 2147483647 h 1148"/>
              <a:gd name="T2" fmla="*/ 2147483647 w 1784"/>
              <a:gd name="T3" fmla="*/ 2147483647 h 1148"/>
              <a:gd name="T4" fmla="*/ 2147483647 w 1784"/>
              <a:gd name="T5" fmla="*/ 2147483647 h 1148"/>
              <a:gd name="T6" fmla="*/ 2147483647 w 1784"/>
              <a:gd name="T7" fmla="*/ 2147483647 h 1148"/>
              <a:gd name="T8" fmla="*/ 2147483647 w 1784"/>
              <a:gd name="T9" fmla="*/ 2147483647 h 1148"/>
              <a:gd name="T10" fmla="*/ 2147483647 w 1784"/>
              <a:gd name="T11" fmla="*/ 2147483647 h 1148"/>
              <a:gd name="T12" fmla="*/ 2147483647 w 1784"/>
              <a:gd name="T13" fmla="*/ 2147483647 h 1148"/>
              <a:gd name="T14" fmla="*/ 2147483647 w 1784"/>
              <a:gd name="T15" fmla="*/ 2147483647 h 1148"/>
              <a:gd name="T16" fmla="*/ 2147483647 w 1784"/>
              <a:gd name="T17" fmla="*/ 2147483647 h 1148"/>
              <a:gd name="T18" fmla="*/ 2147483647 w 1784"/>
              <a:gd name="T19" fmla="*/ 2147483647 h 1148"/>
              <a:gd name="T20" fmla="*/ 2147483647 w 1784"/>
              <a:gd name="T21" fmla="*/ 2147483647 h 1148"/>
              <a:gd name="T22" fmla="*/ 2147483647 w 1784"/>
              <a:gd name="T23" fmla="*/ 2147483647 h 1148"/>
              <a:gd name="T24" fmla="*/ 2147483647 w 1784"/>
              <a:gd name="T25" fmla="*/ 2147483647 h 1148"/>
              <a:gd name="T26" fmla="*/ 2147483647 w 1784"/>
              <a:gd name="T27" fmla="*/ 2147483647 h 1148"/>
              <a:gd name="T28" fmla="*/ 2147483647 w 1784"/>
              <a:gd name="T29" fmla="*/ 2147483647 h 1148"/>
              <a:gd name="T30" fmla="*/ 2147483647 w 1784"/>
              <a:gd name="T31" fmla="*/ 2147483647 h 1148"/>
              <a:gd name="T32" fmla="*/ 2147483647 w 1784"/>
              <a:gd name="T33" fmla="*/ 2147483647 h 1148"/>
              <a:gd name="T34" fmla="*/ 2147483647 w 1784"/>
              <a:gd name="T35" fmla="*/ 2147483647 h 1148"/>
              <a:gd name="T36" fmla="*/ 2147483647 w 1784"/>
              <a:gd name="T37" fmla="*/ 2147483647 h 1148"/>
              <a:gd name="T38" fmla="*/ 2147483647 w 1784"/>
              <a:gd name="T39" fmla="*/ 2147483647 h 1148"/>
              <a:gd name="T40" fmla="*/ 2147483647 w 1784"/>
              <a:gd name="T41" fmla="*/ 0 h 1148"/>
              <a:gd name="T42" fmla="*/ 2147483647 w 1784"/>
              <a:gd name="T43" fmla="*/ 2147483647 h 1148"/>
              <a:gd name="T44" fmla="*/ 2147483647 w 1784"/>
              <a:gd name="T45" fmla="*/ 2147483647 h 1148"/>
              <a:gd name="T46" fmla="*/ 2147483647 w 1784"/>
              <a:gd name="T47" fmla="*/ 2147483647 h 1148"/>
              <a:gd name="T48" fmla="*/ 2147483647 w 1784"/>
              <a:gd name="T49" fmla="*/ 2147483647 h 1148"/>
              <a:gd name="T50" fmla="*/ 2147483647 w 1784"/>
              <a:gd name="T51" fmla="*/ 2147483647 h 1148"/>
              <a:gd name="T52" fmla="*/ 2147483647 w 1784"/>
              <a:gd name="T53" fmla="*/ 2147483647 h 1148"/>
              <a:gd name="T54" fmla="*/ 2147483647 w 1784"/>
              <a:gd name="T55" fmla="*/ 2147483647 h 1148"/>
              <a:gd name="T56" fmla="*/ 2147483647 w 1784"/>
              <a:gd name="T57" fmla="*/ 2147483647 h 1148"/>
              <a:gd name="T58" fmla="*/ 2147483647 w 1784"/>
              <a:gd name="T59" fmla="*/ 2147483647 h 1148"/>
              <a:gd name="T60" fmla="*/ 2147483647 w 1784"/>
              <a:gd name="T61" fmla="*/ 2147483647 h 1148"/>
              <a:gd name="T62" fmla="*/ 2147483647 w 1784"/>
              <a:gd name="T63" fmla="*/ 2147483647 h 1148"/>
              <a:gd name="T64" fmla="*/ 2147483647 w 1784"/>
              <a:gd name="T65" fmla="*/ 2147483647 h 1148"/>
              <a:gd name="T66" fmla="*/ 2147483647 w 1784"/>
              <a:gd name="T67" fmla="*/ 2147483647 h 1148"/>
              <a:gd name="T68" fmla="*/ 2147483647 w 1784"/>
              <a:gd name="T69" fmla="*/ 2147483647 h 1148"/>
              <a:gd name="T70" fmla="*/ 2147483647 w 1784"/>
              <a:gd name="T71" fmla="*/ 2147483647 h 1148"/>
              <a:gd name="T72" fmla="*/ 2147483647 w 1784"/>
              <a:gd name="T73" fmla="*/ 2147483647 h 1148"/>
              <a:gd name="T74" fmla="*/ 2147483647 w 1784"/>
              <a:gd name="T75" fmla="*/ 2147483647 h 1148"/>
              <a:gd name="T76" fmla="*/ 2147483647 w 1784"/>
              <a:gd name="T77" fmla="*/ 2147483647 h 1148"/>
              <a:gd name="T78" fmla="*/ 2147483647 w 1784"/>
              <a:gd name="T79" fmla="*/ 2147483647 h 1148"/>
              <a:gd name="T80" fmla="*/ 2147483647 w 1784"/>
              <a:gd name="T81" fmla="*/ 2147483647 h 1148"/>
              <a:gd name="T82" fmla="*/ 2147483647 w 1784"/>
              <a:gd name="T83" fmla="*/ 2147483647 h 1148"/>
              <a:gd name="T84" fmla="*/ 2147483647 w 1784"/>
              <a:gd name="T85" fmla="*/ 2147483647 h 1148"/>
              <a:gd name="T86" fmla="*/ 2147483647 w 1784"/>
              <a:gd name="T87" fmla="*/ 2147483647 h 1148"/>
              <a:gd name="T88" fmla="*/ 2147483647 w 1784"/>
              <a:gd name="T89" fmla="*/ 2147483647 h 1148"/>
              <a:gd name="T90" fmla="*/ 2147483647 w 1784"/>
              <a:gd name="T91" fmla="*/ 2147483647 h 1148"/>
              <a:gd name="T92" fmla="*/ 2147483647 w 1784"/>
              <a:gd name="T93" fmla="*/ 2147483647 h 1148"/>
              <a:gd name="T94" fmla="*/ 2147483647 w 1784"/>
              <a:gd name="T95" fmla="*/ 2147483647 h 1148"/>
              <a:gd name="T96" fmla="*/ 2147483647 w 1784"/>
              <a:gd name="T97" fmla="*/ 2147483647 h 1148"/>
              <a:gd name="T98" fmla="*/ 2147483647 w 1784"/>
              <a:gd name="T99" fmla="*/ 2147483647 h 1148"/>
              <a:gd name="T100" fmla="*/ 2147483647 w 1784"/>
              <a:gd name="T101" fmla="*/ 2147483647 h 1148"/>
              <a:gd name="T102" fmla="*/ 2147483647 w 1784"/>
              <a:gd name="T103" fmla="*/ 2147483647 h 1148"/>
              <a:gd name="T104" fmla="*/ 2147483647 w 1784"/>
              <a:gd name="T105" fmla="*/ 2147483647 h 1148"/>
              <a:gd name="T106" fmla="*/ 2147483647 w 1784"/>
              <a:gd name="T107" fmla="*/ 2147483647 h 1148"/>
              <a:gd name="T108" fmla="*/ 2147483647 w 1784"/>
              <a:gd name="T109" fmla="*/ 2147483647 h 1148"/>
              <a:gd name="T110" fmla="*/ 2147483647 w 1784"/>
              <a:gd name="T111" fmla="*/ 2147483647 h 1148"/>
              <a:gd name="T112" fmla="*/ 2147483647 w 1784"/>
              <a:gd name="T113" fmla="*/ 2147483647 h 1148"/>
              <a:gd name="T114" fmla="*/ 2147483647 w 1784"/>
              <a:gd name="T115" fmla="*/ 2147483647 h 1148"/>
              <a:gd name="T116" fmla="*/ 2147483647 w 1784"/>
              <a:gd name="T117" fmla="*/ 2147483647 h 1148"/>
              <a:gd name="T118" fmla="*/ 2147483647 w 1784"/>
              <a:gd name="T119" fmla="*/ 2147483647 h 1148"/>
              <a:gd name="T120" fmla="*/ 2147483647 w 1784"/>
              <a:gd name="T121" fmla="*/ 2147483647 h 1148"/>
              <a:gd name="T122" fmla="*/ 2147483647 w 1784"/>
              <a:gd name="T123" fmla="*/ 2147483647 h 114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784"/>
              <a:gd name="T187" fmla="*/ 0 h 1148"/>
              <a:gd name="T188" fmla="*/ 1784 w 1784"/>
              <a:gd name="T189" fmla="*/ 1148 h 114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784" h="1148">
                <a:moveTo>
                  <a:pt x="69" y="111"/>
                </a:moveTo>
                <a:cubicBezTo>
                  <a:pt x="79" y="108"/>
                  <a:pt x="90" y="104"/>
                  <a:pt x="100" y="101"/>
                </a:cubicBezTo>
                <a:cubicBezTo>
                  <a:pt x="105" y="99"/>
                  <a:pt x="115" y="96"/>
                  <a:pt x="115" y="96"/>
                </a:cubicBezTo>
                <a:cubicBezTo>
                  <a:pt x="151" y="100"/>
                  <a:pt x="157" y="99"/>
                  <a:pt x="181" y="121"/>
                </a:cubicBezTo>
                <a:cubicBezTo>
                  <a:pt x="192" y="155"/>
                  <a:pt x="209" y="192"/>
                  <a:pt x="216" y="227"/>
                </a:cubicBezTo>
                <a:cubicBezTo>
                  <a:pt x="228" y="285"/>
                  <a:pt x="231" y="347"/>
                  <a:pt x="277" y="389"/>
                </a:cubicBezTo>
                <a:cubicBezTo>
                  <a:pt x="286" y="417"/>
                  <a:pt x="331" y="468"/>
                  <a:pt x="357" y="485"/>
                </a:cubicBezTo>
                <a:cubicBezTo>
                  <a:pt x="363" y="504"/>
                  <a:pt x="371" y="509"/>
                  <a:pt x="388" y="520"/>
                </a:cubicBezTo>
                <a:cubicBezTo>
                  <a:pt x="400" y="539"/>
                  <a:pt x="418" y="554"/>
                  <a:pt x="433" y="571"/>
                </a:cubicBezTo>
                <a:cubicBezTo>
                  <a:pt x="440" y="592"/>
                  <a:pt x="449" y="595"/>
                  <a:pt x="469" y="601"/>
                </a:cubicBezTo>
                <a:cubicBezTo>
                  <a:pt x="469" y="601"/>
                  <a:pt x="508" y="596"/>
                  <a:pt x="514" y="591"/>
                </a:cubicBezTo>
                <a:cubicBezTo>
                  <a:pt x="537" y="573"/>
                  <a:pt x="548" y="539"/>
                  <a:pt x="570" y="520"/>
                </a:cubicBezTo>
                <a:cubicBezTo>
                  <a:pt x="590" y="502"/>
                  <a:pt x="619" y="484"/>
                  <a:pt x="645" y="475"/>
                </a:cubicBezTo>
                <a:cubicBezTo>
                  <a:pt x="658" y="462"/>
                  <a:pt x="671" y="459"/>
                  <a:pt x="686" y="449"/>
                </a:cubicBezTo>
                <a:cubicBezTo>
                  <a:pt x="695" y="435"/>
                  <a:pt x="706" y="404"/>
                  <a:pt x="706" y="404"/>
                </a:cubicBezTo>
                <a:cubicBezTo>
                  <a:pt x="714" y="315"/>
                  <a:pt x="707" y="261"/>
                  <a:pt x="640" y="202"/>
                </a:cubicBezTo>
                <a:cubicBezTo>
                  <a:pt x="609" y="175"/>
                  <a:pt x="577" y="164"/>
                  <a:pt x="539" y="151"/>
                </a:cubicBezTo>
                <a:cubicBezTo>
                  <a:pt x="529" y="148"/>
                  <a:pt x="519" y="144"/>
                  <a:pt x="509" y="141"/>
                </a:cubicBezTo>
                <a:cubicBezTo>
                  <a:pt x="504" y="139"/>
                  <a:pt x="494" y="136"/>
                  <a:pt x="494" y="136"/>
                </a:cubicBezTo>
                <a:cubicBezTo>
                  <a:pt x="467" y="109"/>
                  <a:pt x="458" y="58"/>
                  <a:pt x="484" y="25"/>
                </a:cubicBezTo>
                <a:cubicBezTo>
                  <a:pt x="498" y="8"/>
                  <a:pt x="529" y="5"/>
                  <a:pt x="549" y="0"/>
                </a:cubicBezTo>
                <a:cubicBezTo>
                  <a:pt x="589" y="9"/>
                  <a:pt x="610" y="43"/>
                  <a:pt x="645" y="55"/>
                </a:cubicBezTo>
                <a:cubicBezTo>
                  <a:pt x="656" y="65"/>
                  <a:pt x="669" y="77"/>
                  <a:pt x="681" y="86"/>
                </a:cubicBezTo>
                <a:cubicBezTo>
                  <a:pt x="690" y="93"/>
                  <a:pt x="711" y="106"/>
                  <a:pt x="711" y="106"/>
                </a:cubicBezTo>
                <a:cubicBezTo>
                  <a:pt x="752" y="167"/>
                  <a:pt x="837" y="217"/>
                  <a:pt x="893" y="267"/>
                </a:cubicBezTo>
                <a:cubicBezTo>
                  <a:pt x="926" y="297"/>
                  <a:pt x="956" y="329"/>
                  <a:pt x="989" y="358"/>
                </a:cubicBezTo>
                <a:cubicBezTo>
                  <a:pt x="1016" y="381"/>
                  <a:pt x="1035" y="414"/>
                  <a:pt x="1065" y="434"/>
                </a:cubicBezTo>
                <a:cubicBezTo>
                  <a:pt x="1087" y="467"/>
                  <a:pt x="1121" y="490"/>
                  <a:pt x="1151" y="515"/>
                </a:cubicBezTo>
                <a:cubicBezTo>
                  <a:pt x="1189" y="546"/>
                  <a:pt x="1221" y="579"/>
                  <a:pt x="1262" y="606"/>
                </a:cubicBezTo>
                <a:cubicBezTo>
                  <a:pt x="1309" y="637"/>
                  <a:pt x="1344" y="692"/>
                  <a:pt x="1388" y="722"/>
                </a:cubicBezTo>
                <a:cubicBezTo>
                  <a:pt x="1402" y="763"/>
                  <a:pt x="1470" y="813"/>
                  <a:pt x="1499" y="843"/>
                </a:cubicBezTo>
                <a:cubicBezTo>
                  <a:pt x="1511" y="855"/>
                  <a:pt x="1540" y="874"/>
                  <a:pt x="1540" y="874"/>
                </a:cubicBezTo>
                <a:cubicBezTo>
                  <a:pt x="1557" y="899"/>
                  <a:pt x="1582" y="920"/>
                  <a:pt x="1605" y="939"/>
                </a:cubicBezTo>
                <a:cubicBezTo>
                  <a:pt x="1620" y="951"/>
                  <a:pt x="1625" y="964"/>
                  <a:pt x="1641" y="975"/>
                </a:cubicBezTo>
                <a:cubicBezTo>
                  <a:pt x="1651" y="990"/>
                  <a:pt x="1681" y="1010"/>
                  <a:pt x="1681" y="1010"/>
                </a:cubicBezTo>
                <a:cubicBezTo>
                  <a:pt x="1699" y="1037"/>
                  <a:pt x="1735" y="1063"/>
                  <a:pt x="1762" y="1081"/>
                </a:cubicBezTo>
                <a:cubicBezTo>
                  <a:pt x="1775" y="1101"/>
                  <a:pt x="1784" y="1106"/>
                  <a:pt x="1762" y="1121"/>
                </a:cubicBezTo>
                <a:cubicBezTo>
                  <a:pt x="1649" y="1109"/>
                  <a:pt x="1701" y="1109"/>
                  <a:pt x="1605" y="1116"/>
                </a:cubicBezTo>
                <a:cubicBezTo>
                  <a:pt x="1444" y="1148"/>
                  <a:pt x="1295" y="1129"/>
                  <a:pt x="1120" y="1131"/>
                </a:cubicBezTo>
                <a:cubicBezTo>
                  <a:pt x="1061" y="1126"/>
                  <a:pt x="1055" y="1140"/>
                  <a:pt x="1040" y="1096"/>
                </a:cubicBezTo>
                <a:cubicBezTo>
                  <a:pt x="1038" y="1066"/>
                  <a:pt x="1051" y="1027"/>
                  <a:pt x="1029" y="1005"/>
                </a:cubicBezTo>
                <a:cubicBezTo>
                  <a:pt x="998" y="974"/>
                  <a:pt x="922" y="973"/>
                  <a:pt x="883" y="970"/>
                </a:cubicBezTo>
                <a:cubicBezTo>
                  <a:pt x="789" y="964"/>
                  <a:pt x="694" y="957"/>
                  <a:pt x="600" y="950"/>
                </a:cubicBezTo>
                <a:cubicBezTo>
                  <a:pt x="508" y="956"/>
                  <a:pt x="545" y="946"/>
                  <a:pt x="489" y="965"/>
                </a:cubicBezTo>
                <a:cubicBezTo>
                  <a:pt x="472" y="971"/>
                  <a:pt x="443" y="990"/>
                  <a:pt x="443" y="990"/>
                </a:cubicBezTo>
                <a:cubicBezTo>
                  <a:pt x="420" y="1025"/>
                  <a:pt x="433" y="1013"/>
                  <a:pt x="408" y="1030"/>
                </a:cubicBezTo>
                <a:cubicBezTo>
                  <a:pt x="396" y="1049"/>
                  <a:pt x="391" y="1059"/>
                  <a:pt x="368" y="1051"/>
                </a:cubicBezTo>
                <a:cubicBezTo>
                  <a:pt x="352" y="1035"/>
                  <a:pt x="336" y="1013"/>
                  <a:pt x="317" y="1000"/>
                </a:cubicBezTo>
                <a:cubicBezTo>
                  <a:pt x="301" y="977"/>
                  <a:pt x="308" y="990"/>
                  <a:pt x="297" y="955"/>
                </a:cubicBezTo>
                <a:cubicBezTo>
                  <a:pt x="295" y="950"/>
                  <a:pt x="292" y="939"/>
                  <a:pt x="292" y="939"/>
                </a:cubicBezTo>
                <a:cubicBezTo>
                  <a:pt x="302" y="863"/>
                  <a:pt x="280" y="768"/>
                  <a:pt x="211" y="722"/>
                </a:cubicBezTo>
                <a:cubicBezTo>
                  <a:pt x="209" y="717"/>
                  <a:pt x="210" y="711"/>
                  <a:pt x="206" y="707"/>
                </a:cubicBezTo>
                <a:cubicBezTo>
                  <a:pt x="192" y="693"/>
                  <a:pt x="142" y="657"/>
                  <a:pt x="125" y="646"/>
                </a:cubicBezTo>
                <a:cubicBezTo>
                  <a:pt x="122" y="641"/>
                  <a:pt x="119" y="635"/>
                  <a:pt x="115" y="631"/>
                </a:cubicBezTo>
                <a:cubicBezTo>
                  <a:pt x="111" y="627"/>
                  <a:pt x="104" y="626"/>
                  <a:pt x="100" y="621"/>
                </a:cubicBezTo>
                <a:cubicBezTo>
                  <a:pt x="87" y="606"/>
                  <a:pt x="72" y="579"/>
                  <a:pt x="64" y="560"/>
                </a:cubicBezTo>
                <a:cubicBezTo>
                  <a:pt x="60" y="550"/>
                  <a:pt x="57" y="540"/>
                  <a:pt x="54" y="530"/>
                </a:cubicBezTo>
                <a:cubicBezTo>
                  <a:pt x="52" y="525"/>
                  <a:pt x="49" y="515"/>
                  <a:pt x="49" y="515"/>
                </a:cubicBezTo>
                <a:cubicBezTo>
                  <a:pt x="41" y="439"/>
                  <a:pt x="20" y="368"/>
                  <a:pt x="9" y="293"/>
                </a:cubicBezTo>
                <a:cubicBezTo>
                  <a:pt x="11" y="248"/>
                  <a:pt x="0" y="208"/>
                  <a:pt x="29" y="176"/>
                </a:cubicBezTo>
                <a:cubicBezTo>
                  <a:pt x="32" y="166"/>
                  <a:pt x="35" y="153"/>
                  <a:pt x="44" y="146"/>
                </a:cubicBezTo>
                <a:cubicBezTo>
                  <a:pt x="65" y="129"/>
                  <a:pt x="79" y="152"/>
                  <a:pt x="69" y="111"/>
                </a:cubicBezTo>
                <a:close/>
              </a:path>
            </a:pathLst>
          </a:custGeom>
          <a:noFill/>
          <a:ln w="4445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3810000" y="4446588"/>
            <a:ext cx="2917825" cy="2162175"/>
          </a:xfrm>
          <a:custGeom>
            <a:avLst/>
            <a:gdLst>
              <a:gd name="T0" fmla="*/ 2147483647 w 1838"/>
              <a:gd name="T1" fmla="*/ 2147483647 h 1362"/>
              <a:gd name="T2" fmla="*/ 2147483647 w 1838"/>
              <a:gd name="T3" fmla="*/ 2147483647 h 1362"/>
              <a:gd name="T4" fmla="*/ 2147483647 w 1838"/>
              <a:gd name="T5" fmla="*/ 2147483647 h 1362"/>
              <a:gd name="T6" fmla="*/ 2147483647 w 1838"/>
              <a:gd name="T7" fmla="*/ 2147483647 h 1362"/>
              <a:gd name="T8" fmla="*/ 2147483647 w 1838"/>
              <a:gd name="T9" fmla="*/ 2147483647 h 1362"/>
              <a:gd name="T10" fmla="*/ 2147483647 w 1838"/>
              <a:gd name="T11" fmla="*/ 2147483647 h 1362"/>
              <a:gd name="T12" fmla="*/ 2147483647 w 1838"/>
              <a:gd name="T13" fmla="*/ 2147483647 h 1362"/>
              <a:gd name="T14" fmla="*/ 2147483647 w 1838"/>
              <a:gd name="T15" fmla="*/ 2147483647 h 1362"/>
              <a:gd name="T16" fmla="*/ 0 w 1838"/>
              <a:gd name="T17" fmla="*/ 2147483647 h 1362"/>
              <a:gd name="T18" fmla="*/ 2147483647 w 1838"/>
              <a:gd name="T19" fmla="*/ 2147483647 h 1362"/>
              <a:gd name="T20" fmla="*/ 2147483647 w 1838"/>
              <a:gd name="T21" fmla="*/ 2147483647 h 1362"/>
              <a:gd name="T22" fmla="*/ 2147483647 w 1838"/>
              <a:gd name="T23" fmla="*/ 0 h 1362"/>
              <a:gd name="T24" fmla="*/ 2147483647 w 1838"/>
              <a:gd name="T25" fmla="*/ 2147483647 h 1362"/>
              <a:gd name="T26" fmla="*/ 2147483647 w 1838"/>
              <a:gd name="T27" fmla="*/ 2147483647 h 1362"/>
              <a:gd name="T28" fmla="*/ 2147483647 w 1838"/>
              <a:gd name="T29" fmla="*/ 2147483647 h 1362"/>
              <a:gd name="T30" fmla="*/ 2147483647 w 1838"/>
              <a:gd name="T31" fmla="*/ 2147483647 h 1362"/>
              <a:gd name="T32" fmla="*/ 2147483647 w 1838"/>
              <a:gd name="T33" fmla="*/ 2147483647 h 1362"/>
              <a:gd name="T34" fmla="*/ 2147483647 w 1838"/>
              <a:gd name="T35" fmla="*/ 2147483647 h 1362"/>
              <a:gd name="T36" fmla="*/ 2147483647 w 1838"/>
              <a:gd name="T37" fmla="*/ 2147483647 h 1362"/>
              <a:gd name="T38" fmla="*/ 2147483647 w 1838"/>
              <a:gd name="T39" fmla="*/ 2147483647 h 1362"/>
              <a:gd name="T40" fmla="*/ 2147483647 w 1838"/>
              <a:gd name="T41" fmla="*/ 2147483647 h 1362"/>
              <a:gd name="T42" fmla="*/ 2147483647 w 1838"/>
              <a:gd name="T43" fmla="*/ 2147483647 h 1362"/>
              <a:gd name="T44" fmla="*/ 2147483647 w 1838"/>
              <a:gd name="T45" fmla="*/ 2147483647 h 1362"/>
              <a:gd name="T46" fmla="*/ 2147483647 w 1838"/>
              <a:gd name="T47" fmla="*/ 2147483647 h 1362"/>
              <a:gd name="T48" fmla="*/ 2147483647 w 1838"/>
              <a:gd name="T49" fmla="*/ 2147483647 h 1362"/>
              <a:gd name="T50" fmla="*/ 2147483647 w 1838"/>
              <a:gd name="T51" fmla="*/ 2147483647 h 1362"/>
              <a:gd name="T52" fmla="*/ 2147483647 w 1838"/>
              <a:gd name="T53" fmla="*/ 2147483647 h 1362"/>
              <a:gd name="T54" fmla="*/ 2147483647 w 1838"/>
              <a:gd name="T55" fmla="*/ 2147483647 h 1362"/>
              <a:gd name="T56" fmla="*/ 2147483647 w 1838"/>
              <a:gd name="T57" fmla="*/ 2147483647 h 1362"/>
              <a:gd name="T58" fmla="*/ 2147483647 w 1838"/>
              <a:gd name="T59" fmla="*/ 2147483647 h 1362"/>
              <a:gd name="T60" fmla="*/ 2147483647 w 1838"/>
              <a:gd name="T61" fmla="*/ 2147483647 h 1362"/>
              <a:gd name="T62" fmla="*/ 2147483647 w 1838"/>
              <a:gd name="T63" fmla="*/ 2147483647 h 1362"/>
              <a:gd name="T64" fmla="*/ 2147483647 w 1838"/>
              <a:gd name="T65" fmla="*/ 2147483647 h 1362"/>
              <a:gd name="T66" fmla="*/ 2147483647 w 1838"/>
              <a:gd name="T67" fmla="*/ 2147483647 h 1362"/>
              <a:gd name="T68" fmla="*/ 2147483647 w 1838"/>
              <a:gd name="T69" fmla="*/ 2147483647 h 1362"/>
              <a:gd name="T70" fmla="*/ 2147483647 w 1838"/>
              <a:gd name="T71" fmla="*/ 2147483647 h 1362"/>
              <a:gd name="T72" fmla="*/ 2147483647 w 1838"/>
              <a:gd name="T73" fmla="*/ 2147483647 h 1362"/>
              <a:gd name="T74" fmla="*/ 2147483647 w 1838"/>
              <a:gd name="T75" fmla="*/ 2147483647 h 1362"/>
              <a:gd name="T76" fmla="*/ 2147483647 w 1838"/>
              <a:gd name="T77" fmla="*/ 2147483647 h 1362"/>
              <a:gd name="T78" fmla="*/ 2147483647 w 1838"/>
              <a:gd name="T79" fmla="*/ 2147483647 h 1362"/>
              <a:gd name="T80" fmla="*/ 2147483647 w 1838"/>
              <a:gd name="T81" fmla="*/ 2147483647 h 1362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838"/>
              <a:gd name="T124" fmla="*/ 0 h 1362"/>
              <a:gd name="T125" fmla="*/ 1838 w 1838"/>
              <a:gd name="T126" fmla="*/ 1362 h 1362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838" h="1362">
                <a:moveTo>
                  <a:pt x="450" y="839"/>
                </a:moveTo>
                <a:cubicBezTo>
                  <a:pt x="425" y="765"/>
                  <a:pt x="450" y="844"/>
                  <a:pt x="440" y="642"/>
                </a:cubicBezTo>
                <a:cubicBezTo>
                  <a:pt x="438" y="596"/>
                  <a:pt x="403" y="552"/>
                  <a:pt x="379" y="516"/>
                </a:cubicBezTo>
                <a:cubicBezTo>
                  <a:pt x="358" y="485"/>
                  <a:pt x="345" y="502"/>
                  <a:pt x="319" y="485"/>
                </a:cubicBezTo>
                <a:cubicBezTo>
                  <a:pt x="271" y="453"/>
                  <a:pt x="189" y="444"/>
                  <a:pt x="167" y="379"/>
                </a:cubicBezTo>
                <a:cubicBezTo>
                  <a:pt x="157" y="348"/>
                  <a:pt x="140" y="318"/>
                  <a:pt x="127" y="288"/>
                </a:cubicBezTo>
                <a:cubicBezTo>
                  <a:pt x="108" y="246"/>
                  <a:pt x="97" y="209"/>
                  <a:pt x="76" y="167"/>
                </a:cubicBezTo>
                <a:cubicBezTo>
                  <a:pt x="63" y="140"/>
                  <a:pt x="51" y="116"/>
                  <a:pt x="21" y="106"/>
                </a:cubicBezTo>
                <a:cubicBezTo>
                  <a:pt x="10" y="96"/>
                  <a:pt x="0" y="66"/>
                  <a:pt x="0" y="66"/>
                </a:cubicBezTo>
                <a:cubicBezTo>
                  <a:pt x="5" y="27"/>
                  <a:pt x="4" y="29"/>
                  <a:pt x="36" y="15"/>
                </a:cubicBezTo>
                <a:cubicBezTo>
                  <a:pt x="46" y="11"/>
                  <a:pt x="56" y="8"/>
                  <a:pt x="66" y="5"/>
                </a:cubicBezTo>
                <a:cubicBezTo>
                  <a:pt x="71" y="3"/>
                  <a:pt x="81" y="0"/>
                  <a:pt x="81" y="0"/>
                </a:cubicBezTo>
                <a:cubicBezTo>
                  <a:pt x="152" y="2"/>
                  <a:pt x="222" y="2"/>
                  <a:pt x="293" y="5"/>
                </a:cubicBezTo>
                <a:cubicBezTo>
                  <a:pt x="324" y="6"/>
                  <a:pt x="415" y="41"/>
                  <a:pt x="450" y="51"/>
                </a:cubicBezTo>
                <a:cubicBezTo>
                  <a:pt x="490" y="63"/>
                  <a:pt x="525" y="76"/>
                  <a:pt x="561" y="96"/>
                </a:cubicBezTo>
                <a:cubicBezTo>
                  <a:pt x="572" y="102"/>
                  <a:pt x="582" y="109"/>
                  <a:pt x="592" y="116"/>
                </a:cubicBezTo>
                <a:cubicBezTo>
                  <a:pt x="601" y="122"/>
                  <a:pt x="622" y="126"/>
                  <a:pt x="622" y="126"/>
                </a:cubicBezTo>
                <a:cubicBezTo>
                  <a:pt x="639" y="145"/>
                  <a:pt x="627" y="135"/>
                  <a:pt x="662" y="147"/>
                </a:cubicBezTo>
                <a:cubicBezTo>
                  <a:pt x="667" y="149"/>
                  <a:pt x="677" y="152"/>
                  <a:pt x="677" y="152"/>
                </a:cubicBezTo>
                <a:cubicBezTo>
                  <a:pt x="716" y="188"/>
                  <a:pt x="816" y="180"/>
                  <a:pt x="854" y="182"/>
                </a:cubicBezTo>
                <a:cubicBezTo>
                  <a:pt x="992" y="179"/>
                  <a:pt x="1126" y="173"/>
                  <a:pt x="1264" y="167"/>
                </a:cubicBezTo>
                <a:cubicBezTo>
                  <a:pt x="1308" y="169"/>
                  <a:pt x="1360" y="171"/>
                  <a:pt x="1405" y="177"/>
                </a:cubicBezTo>
                <a:cubicBezTo>
                  <a:pt x="1424" y="180"/>
                  <a:pt x="1461" y="192"/>
                  <a:pt x="1461" y="192"/>
                </a:cubicBezTo>
                <a:cubicBezTo>
                  <a:pt x="1487" y="209"/>
                  <a:pt x="1500" y="241"/>
                  <a:pt x="1526" y="258"/>
                </a:cubicBezTo>
                <a:cubicBezTo>
                  <a:pt x="1543" y="269"/>
                  <a:pt x="1548" y="279"/>
                  <a:pt x="1562" y="293"/>
                </a:cubicBezTo>
                <a:cubicBezTo>
                  <a:pt x="1592" y="323"/>
                  <a:pt x="1627" y="350"/>
                  <a:pt x="1653" y="384"/>
                </a:cubicBezTo>
                <a:cubicBezTo>
                  <a:pt x="1708" y="455"/>
                  <a:pt x="1755" y="532"/>
                  <a:pt x="1804" y="606"/>
                </a:cubicBezTo>
                <a:cubicBezTo>
                  <a:pt x="1816" y="642"/>
                  <a:pt x="1811" y="627"/>
                  <a:pt x="1819" y="652"/>
                </a:cubicBezTo>
                <a:cubicBezTo>
                  <a:pt x="1821" y="657"/>
                  <a:pt x="1824" y="667"/>
                  <a:pt x="1824" y="667"/>
                </a:cubicBezTo>
                <a:cubicBezTo>
                  <a:pt x="1838" y="788"/>
                  <a:pt x="1838" y="905"/>
                  <a:pt x="1789" y="1016"/>
                </a:cubicBezTo>
                <a:cubicBezTo>
                  <a:pt x="1769" y="1061"/>
                  <a:pt x="1762" y="1112"/>
                  <a:pt x="1733" y="1152"/>
                </a:cubicBezTo>
                <a:cubicBezTo>
                  <a:pt x="1711" y="1219"/>
                  <a:pt x="1671" y="1321"/>
                  <a:pt x="1587" y="1324"/>
                </a:cubicBezTo>
                <a:cubicBezTo>
                  <a:pt x="1509" y="1327"/>
                  <a:pt x="1432" y="1327"/>
                  <a:pt x="1354" y="1329"/>
                </a:cubicBezTo>
                <a:cubicBezTo>
                  <a:pt x="1229" y="1347"/>
                  <a:pt x="1091" y="1345"/>
                  <a:pt x="965" y="1349"/>
                </a:cubicBezTo>
                <a:cubicBezTo>
                  <a:pt x="923" y="1347"/>
                  <a:pt x="874" y="1362"/>
                  <a:pt x="839" y="1339"/>
                </a:cubicBezTo>
                <a:cubicBezTo>
                  <a:pt x="810" y="1319"/>
                  <a:pt x="795" y="1280"/>
                  <a:pt x="784" y="1248"/>
                </a:cubicBezTo>
                <a:cubicBezTo>
                  <a:pt x="764" y="1188"/>
                  <a:pt x="741" y="1122"/>
                  <a:pt x="713" y="1066"/>
                </a:cubicBezTo>
                <a:cubicBezTo>
                  <a:pt x="698" y="1036"/>
                  <a:pt x="676" y="991"/>
                  <a:pt x="642" y="980"/>
                </a:cubicBezTo>
                <a:cubicBezTo>
                  <a:pt x="627" y="965"/>
                  <a:pt x="617" y="957"/>
                  <a:pt x="597" y="950"/>
                </a:cubicBezTo>
                <a:cubicBezTo>
                  <a:pt x="574" y="929"/>
                  <a:pt x="531" y="894"/>
                  <a:pt x="501" y="884"/>
                </a:cubicBezTo>
                <a:cubicBezTo>
                  <a:pt x="484" y="869"/>
                  <a:pt x="466" y="855"/>
                  <a:pt x="450" y="839"/>
                </a:cubicBezTo>
                <a:close/>
              </a:path>
            </a:pathLst>
          </a:cu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1712913" y="914400"/>
            <a:ext cx="2397125" cy="2754313"/>
          </a:xfrm>
          <a:custGeom>
            <a:avLst/>
            <a:gdLst>
              <a:gd name="T0" fmla="*/ 2147483647 w 1510"/>
              <a:gd name="T1" fmla="*/ 2147483647 h 1735"/>
              <a:gd name="T2" fmla="*/ 2147483647 w 1510"/>
              <a:gd name="T3" fmla="*/ 2147483647 h 1735"/>
              <a:gd name="T4" fmla="*/ 2147483647 w 1510"/>
              <a:gd name="T5" fmla="*/ 2147483647 h 1735"/>
              <a:gd name="T6" fmla="*/ 2147483647 w 1510"/>
              <a:gd name="T7" fmla="*/ 2147483647 h 1735"/>
              <a:gd name="T8" fmla="*/ 2147483647 w 1510"/>
              <a:gd name="T9" fmla="*/ 2147483647 h 1735"/>
              <a:gd name="T10" fmla="*/ 2147483647 w 1510"/>
              <a:gd name="T11" fmla="*/ 2147483647 h 1735"/>
              <a:gd name="T12" fmla="*/ 2147483647 w 1510"/>
              <a:gd name="T13" fmla="*/ 2147483647 h 1735"/>
              <a:gd name="T14" fmla="*/ 2147483647 w 1510"/>
              <a:gd name="T15" fmla="*/ 2147483647 h 1735"/>
              <a:gd name="T16" fmla="*/ 2147483647 w 1510"/>
              <a:gd name="T17" fmla="*/ 2147483647 h 1735"/>
              <a:gd name="T18" fmla="*/ 2147483647 w 1510"/>
              <a:gd name="T19" fmla="*/ 2147483647 h 1735"/>
              <a:gd name="T20" fmla="*/ 2147483647 w 1510"/>
              <a:gd name="T21" fmla="*/ 2147483647 h 1735"/>
              <a:gd name="T22" fmla="*/ 2147483647 w 1510"/>
              <a:gd name="T23" fmla="*/ 2147483647 h 1735"/>
              <a:gd name="T24" fmla="*/ 2147483647 w 1510"/>
              <a:gd name="T25" fmla="*/ 2147483647 h 1735"/>
              <a:gd name="T26" fmla="*/ 2147483647 w 1510"/>
              <a:gd name="T27" fmla="*/ 2147483647 h 1735"/>
              <a:gd name="T28" fmla="*/ 2147483647 w 1510"/>
              <a:gd name="T29" fmla="*/ 2147483647 h 1735"/>
              <a:gd name="T30" fmla="*/ 2147483647 w 1510"/>
              <a:gd name="T31" fmla="*/ 2147483647 h 1735"/>
              <a:gd name="T32" fmla="*/ 2147483647 w 1510"/>
              <a:gd name="T33" fmla="*/ 2147483647 h 1735"/>
              <a:gd name="T34" fmla="*/ 2147483647 w 1510"/>
              <a:gd name="T35" fmla="*/ 2147483647 h 1735"/>
              <a:gd name="T36" fmla="*/ 2147483647 w 1510"/>
              <a:gd name="T37" fmla="*/ 2147483647 h 1735"/>
              <a:gd name="T38" fmla="*/ 2147483647 w 1510"/>
              <a:gd name="T39" fmla="*/ 2147483647 h 1735"/>
              <a:gd name="T40" fmla="*/ 2147483647 w 1510"/>
              <a:gd name="T41" fmla="*/ 2147483647 h 1735"/>
              <a:gd name="T42" fmla="*/ 2147483647 w 1510"/>
              <a:gd name="T43" fmla="*/ 2147483647 h 1735"/>
              <a:gd name="T44" fmla="*/ 2147483647 w 1510"/>
              <a:gd name="T45" fmla="*/ 2147483647 h 1735"/>
              <a:gd name="T46" fmla="*/ 2147483647 w 1510"/>
              <a:gd name="T47" fmla="*/ 2147483647 h 1735"/>
              <a:gd name="T48" fmla="*/ 2147483647 w 1510"/>
              <a:gd name="T49" fmla="*/ 2147483647 h 1735"/>
              <a:gd name="T50" fmla="*/ 2147483647 w 1510"/>
              <a:gd name="T51" fmla="*/ 2147483647 h 1735"/>
              <a:gd name="T52" fmla="*/ 2147483647 w 1510"/>
              <a:gd name="T53" fmla="*/ 2147483647 h 1735"/>
              <a:gd name="T54" fmla="*/ 2147483647 w 1510"/>
              <a:gd name="T55" fmla="*/ 2147483647 h 1735"/>
              <a:gd name="T56" fmla="*/ 2147483647 w 1510"/>
              <a:gd name="T57" fmla="*/ 2147483647 h 1735"/>
              <a:gd name="T58" fmla="*/ 2147483647 w 1510"/>
              <a:gd name="T59" fmla="*/ 2147483647 h 1735"/>
              <a:gd name="T60" fmla="*/ 2147483647 w 1510"/>
              <a:gd name="T61" fmla="*/ 2147483647 h 1735"/>
              <a:gd name="T62" fmla="*/ 2147483647 w 1510"/>
              <a:gd name="T63" fmla="*/ 2147483647 h 1735"/>
              <a:gd name="T64" fmla="*/ 2147483647 w 1510"/>
              <a:gd name="T65" fmla="*/ 2147483647 h 1735"/>
              <a:gd name="T66" fmla="*/ 2147483647 w 1510"/>
              <a:gd name="T67" fmla="*/ 2147483647 h 1735"/>
              <a:gd name="T68" fmla="*/ 2147483647 w 1510"/>
              <a:gd name="T69" fmla="*/ 2147483647 h 1735"/>
              <a:gd name="T70" fmla="*/ 2147483647 w 1510"/>
              <a:gd name="T71" fmla="*/ 2147483647 h 1735"/>
              <a:gd name="T72" fmla="*/ 2147483647 w 1510"/>
              <a:gd name="T73" fmla="*/ 2147483647 h 1735"/>
              <a:gd name="T74" fmla="*/ 2147483647 w 1510"/>
              <a:gd name="T75" fmla="*/ 2147483647 h 1735"/>
              <a:gd name="T76" fmla="*/ 0 w 1510"/>
              <a:gd name="T77" fmla="*/ 2147483647 h 1735"/>
              <a:gd name="T78" fmla="*/ 2147483647 w 1510"/>
              <a:gd name="T79" fmla="*/ 2147483647 h 1735"/>
              <a:gd name="T80" fmla="*/ 2147483647 w 1510"/>
              <a:gd name="T81" fmla="*/ 2147483647 h 1735"/>
              <a:gd name="T82" fmla="*/ 2147483647 w 1510"/>
              <a:gd name="T83" fmla="*/ 2147483647 h 1735"/>
              <a:gd name="T84" fmla="*/ 2147483647 w 1510"/>
              <a:gd name="T85" fmla="*/ 2147483647 h 1735"/>
              <a:gd name="T86" fmla="*/ 2147483647 w 1510"/>
              <a:gd name="T87" fmla="*/ 2147483647 h 1735"/>
              <a:gd name="T88" fmla="*/ 2147483647 w 1510"/>
              <a:gd name="T89" fmla="*/ 2147483647 h 1735"/>
              <a:gd name="T90" fmla="*/ 2147483647 w 1510"/>
              <a:gd name="T91" fmla="*/ 2147483647 h 1735"/>
              <a:gd name="T92" fmla="*/ 2147483647 w 1510"/>
              <a:gd name="T93" fmla="*/ 2147483647 h 1735"/>
              <a:gd name="T94" fmla="*/ 2147483647 w 1510"/>
              <a:gd name="T95" fmla="*/ 2147483647 h 1735"/>
              <a:gd name="T96" fmla="*/ 2147483647 w 1510"/>
              <a:gd name="T97" fmla="*/ 2147483647 h 1735"/>
              <a:gd name="T98" fmla="*/ 2147483647 w 1510"/>
              <a:gd name="T99" fmla="*/ 2147483647 h 1735"/>
              <a:gd name="T100" fmla="*/ 2147483647 w 1510"/>
              <a:gd name="T101" fmla="*/ 2147483647 h 1735"/>
              <a:gd name="T102" fmla="*/ 2147483647 w 1510"/>
              <a:gd name="T103" fmla="*/ 2147483647 h 1735"/>
              <a:gd name="T104" fmla="*/ 2147483647 w 1510"/>
              <a:gd name="T105" fmla="*/ 2147483647 h 1735"/>
              <a:gd name="T106" fmla="*/ 2147483647 w 1510"/>
              <a:gd name="T107" fmla="*/ 2147483647 h 1735"/>
              <a:gd name="T108" fmla="*/ 2147483647 w 1510"/>
              <a:gd name="T109" fmla="*/ 2147483647 h 1735"/>
              <a:gd name="T110" fmla="*/ 2147483647 w 1510"/>
              <a:gd name="T111" fmla="*/ 2147483647 h 1735"/>
              <a:gd name="T112" fmla="*/ 2147483647 w 1510"/>
              <a:gd name="T113" fmla="*/ 2147483647 h 173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510"/>
              <a:gd name="T172" fmla="*/ 0 h 1735"/>
              <a:gd name="T173" fmla="*/ 1510 w 1510"/>
              <a:gd name="T174" fmla="*/ 1735 h 173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510" h="1735">
                <a:moveTo>
                  <a:pt x="1404" y="1199"/>
                </a:moveTo>
                <a:cubicBezTo>
                  <a:pt x="1377" y="1202"/>
                  <a:pt x="1355" y="1205"/>
                  <a:pt x="1329" y="1214"/>
                </a:cubicBezTo>
                <a:cubicBezTo>
                  <a:pt x="1317" y="1226"/>
                  <a:pt x="1298" y="1255"/>
                  <a:pt x="1298" y="1255"/>
                </a:cubicBezTo>
                <a:cubicBezTo>
                  <a:pt x="1302" y="1301"/>
                  <a:pt x="1309" y="1339"/>
                  <a:pt x="1324" y="1381"/>
                </a:cubicBezTo>
                <a:cubicBezTo>
                  <a:pt x="1330" y="1399"/>
                  <a:pt x="1336" y="1430"/>
                  <a:pt x="1354" y="1442"/>
                </a:cubicBezTo>
                <a:cubicBezTo>
                  <a:pt x="1374" y="1455"/>
                  <a:pt x="1394" y="1469"/>
                  <a:pt x="1414" y="1482"/>
                </a:cubicBezTo>
                <a:cubicBezTo>
                  <a:pt x="1423" y="1488"/>
                  <a:pt x="1445" y="1492"/>
                  <a:pt x="1445" y="1492"/>
                </a:cubicBezTo>
                <a:cubicBezTo>
                  <a:pt x="1448" y="1497"/>
                  <a:pt x="1451" y="1503"/>
                  <a:pt x="1455" y="1508"/>
                </a:cubicBezTo>
                <a:cubicBezTo>
                  <a:pt x="1459" y="1512"/>
                  <a:pt x="1466" y="1513"/>
                  <a:pt x="1470" y="1518"/>
                </a:cubicBezTo>
                <a:cubicBezTo>
                  <a:pt x="1473" y="1522"/>
                  <a:pt x="1472" y="1528"/>
                  <a:pt x="1475" y="1533"/>
                </a:cubicBezTo>
                <a:cubicBezTo>
                  <a:pt x="1487" y="1555"/>
                  <a:pt x="1502" y="1569"/>
                  <a:pt x="1510" y="1593"/>
                </a:cubicBezTo>
                <a:cubicBezTo>
                  <a:pt x="1502" y="1666"/>
                  <a:pt x="1492" y="1675"/>
                  <a:pt x="1430" y="1705"/>
                </a:cubicBezTo>
                <a:cubicBezTo>
                  <a:pt x="1382" y="1728"/>
                  <a:pt x="1459" y="1700"/>
                  <a:pt x="1384" y="1725"/>
                </a:cubicBezTo>
                <a:cubicBezTo>
                  <a:pt x="1374" y="1728"/>
                  <a:pt x="1354" y="1735"/>
                  <a:pt x="1354" y="1735"/>
                </a:cubicBezTo>
                <a:cubicBezTo>
                  <a:pt x="1325" y="1733"/>
                  <a:pt x="1297" y="1733"/>
                  <a:pt x="1268" y="1730"/>
                </a:cubicBezTo>
                <a:cubicBezTo>
                  <a:pt x="1243" y="1727"/>
                  <a:pt x="1240" y="1685"/>
                  <a:pt x="1222" y="1669"/>
                </a:cubicBezTo>
                <a:cubicBezTo>
                  <a:pt x="1214" y="1644"/>
                  <a:pt x="1200" y="1618"/>
                  <a:pt x="1182" y="1598"/>
                </a:cubicBezTo>
                <a:cubicBezTo>
                  <a:pt x="1163" y="1542"/>
                  <a:pt x="1137" y="1489"/>
                  <a:pt x="1121" y="1432"/>
                </a:cubicBezTo>
                <a:cubicBezTo>
                  <a:pt x="1114" y="1408"/>
                  <a:pt x="1110" y="1373"/>
                  <a:pt x="1096" y="1351"/>
                </a:cubicBezTo>
                <a:cubicBezTo>
                  <a:pt x="1079" y="1326"/>
                  <a:pt x="1076" y="1301"/>
                  <a:pt x="1041" y="1290"/>
                </a:cubicBezTo>
                <a:cubicBezTo>
                  <a:pt x="1031" y="1287"/>
                  <a:pt x="1010" y="1280"/>
                  <a:pt x="1010" y="1280"/>
                </a:cubicBezTo>
                <a:cubicBezTo>
                  <a:pt x="988" y="1282"/>
                  <a:pt x="966" y="1282"/>
                  <a:pt x="945" y="1285"/>
                </a:cubicBezTo>
                <a:cubicBezTo>
                  <a:pt x="934" y="1287"/>
                  <a:pt x="914" y="1295"/>
                  <a:pt x="914" y="1295"/>
                </a:cubicBezTo>
                <a:cubicBezTo>
                  <a:pt x="908" y="1304"/>
                  <a:pt x="899" y="1312"/>
                  <a:pt x="894" y="1321"/>
                </a:cubicBezTo>
                <a:cubicBezTo>
                  <a:pt x="876" y="1352"/>
                  <a:pt x="895" y="1367"/>
                  <a:pt x="859" y="1391"/>
                </a:cubicBezTo>
                <a:cubicBezTo>
                  <a:pt x="837" y="1358"/>
                  <a:pt x="829" y="1318"/>
                  <a:pt x="818" y="1280"/>
                </a:cubicBezTo>
                <a:cubicBezTo>
                  <a:pt x="804" y="1233"/>
                  <a:pt x="787" y="1188"/>
                  <a:pt x="768" y="1144"/>
                </a:cubicBezTo>
                <a:cubicBezTo>
                  <a:pt x="757" y="1119"/>
                  <a:pt x="761" y="1105"/>
                  <a:pt x="742" y="1088"/>
                </a:cubicBezTo>
                <a:cubicBezTo>
                  <a:pt x="729" y="1049"/>
                  <a:pt x="703" y="1033"/>
                  <a:pt x="682" y="1002"/>
                </a:cubicBezTo>
                <a:cubicBezTo>
                  <a:pt x="669" y="982"/>
                  <a:pt x="659" y="963"/>
                  <a:pt x="641" y="947"/>
                </a:cubicBezTo>
                <a:cubicBezTo>
                  <a:pt x="632" y="921"/>
                  <a:pt x="614" y="896"/>
                  <a:pt x="591" y="881"/>
                </a:cubicBezTo>
                <a:cubicBezTo>
                  <a:pt x="573" y="855"/>
                  <a:pt x="549" y="840"/>
                  <a:pt x="525" y="820"/>
                </a:cubicBezTo>
                <a:cubicBezTo>
                  <a:pt x="497" y="796"/>
                  <a:pt x="460" y="763"/>
                  <a:pt x="424" y="750"/>
                </a:cubicBezTo>
                <a:cubicBezTo>
                  <a:pt x="405" y="743"/>
                  <a:pt x="384" y="739"/>
                  <a:pt x="364" y="734"/>
                </a:cubicBezTo>
                <a:cubicBezTo>
                  <a:pt x="347" y="730"/>
                  <a:pt x="313" y="724"/>
                  <a:pt x="313" y="724"/>
                </a:cubicBezTo>
                <a:cubicBezTo>
                  <a:pt x="268" y="730"/>
                  <a:pt x="226" y="741"/>
                  <a:pt x="182" y="750"/>
                </a:cubicBezTo>
                <a:cubicBezTo>
                  <a:pt x="136" y="748"/>
                  <a:pt x="84" y="765"/>
                  <a:pt x="45" y="740"/>
                </a:cubicBezTo>
                <a:cubicBezTo>
                  <a:pt x="31" y="731"/>
                  <a:pt x="24" y="713"/>
                  <a:pt x="15" y="699"/>
                </a:cubicBezTo>
                <a:cubicBezTo>
                  <a:pt x="6" y="686"/>
                  <a:pt x="0" y="654"/>
                  <a:pt x="0" y="654"/>
                </a:cubicBezTo>
                <a:cubicBezTo>
                  <a:pt x="5" y="570"/>
                  <a:pt x="13" y="485"/>
                  <a:pt x="25" y="401"/>
                </a:cubicBezTo>
                <a:cubicBezTo>
                  <a:pt x="29" y="375"/>
                  <a:pt x="35" y="345"/>
                  <a:pt x="40" y="320"/>
                </a:cubicBezTo>
                <a:cubicBezTo>
                  <a:pt x="44" y="300"/>
                  <a:pt x="50" y="260"/>
                  <a:pt x="50" y="260"/>
                </a:cubicBezTo>
                <a:cubicBezTo>
                  <a:pt x="54" y="205"/>
                  <a:pt x="55" y="200"/>
                  <a:pt x="60" y="148"/>
                </a:cubicBezTo>
                <a:cubicBezTo>
                  <a:pt x="62" y="125"/>
                  <a:pt x="62" y="73"/>
                  <a:pt x="76" y="52"/>
                </a:cubicBezTo>
                <a:cubicBezTo>
                  <a:pt x="83" y="42"/>
                  <a:pt x="115" y="34"/>
                  <a:pt x="121" y="32"/>
                </a:cubicBezTo>
                <a:cubicBezTo>
                  <a:pt x="218" y="0"/>
                  <a:pt x="326" y="29"/>
                  <a:pt x="429" y="27"/>
                </a:cubicBezTo>
                <a:cubicBezTo>
                  <a:pt x="669" y="11"/>
                  <a:pt x="908" y="35"/>
                  <a:pt x="1147" y="47"/>
                </a:cubicBezTo>
                <a:cubicBezTo>
                  <a:pt x="1203" y="58"/>
                  <a:pt x="1264" y="65"/>
                  <a:pt x="1318" y="83"/>
                </a:cubicBezTo>
                <a:cubicBezTo>
                  <a:pt x="1328" y="96"/>
                  <a:pt x="1339" y="128"/>
                  <a:pt x="1339" y="128"/>
                </a:cubicBezTo>
                <a:cubicBezTo>
                  <a:pt x="1348" y="193"/>
                  <a:pt x="1351" y="256"/>
                  <a:pt x="1364" y="320"/>
                </a:cubicBezTo>
                <a:cubicBezTo>
                  <a:pt x="1374" y="428"/>
                  <a:pt x="1380" y="536"/>
                  <a:pt x="1384" y="644"/>
                </a:cubicBezTo>
                <a:cubicBezTo>
                  <a:pt x="1378" y="712"/>
                  <a:pt x="1374" y="778"/>
                  <a:pt x="1369" y="846"/>
                </a:cubicBezTo>
                <a:cubicBezTo>
                  <a:pt x="1366" y="885"/>
                  <a:pt x="1362" y="923"/>
                  <a:pt x="1359" y="962"/>
                </a:cubicBezTo>
                <a:cubicBezTo>
                  <a:pt x="1357" y="982"/>
                  <a:pt x="1354" y="1022"/>
                  <a:pt x="1354" y="1022"/>
                </a:cubicBezTo>
                <a:cubicBezTo>
                  <a:pt x="1359" y="1127"/>
                  <a:pt x="1349" y="1088"/>
                  <a:pt x="1369" y="1149"/>
                </a:cubicBezTo>
                <a:cubicBezTo>
                  <a:pt x="1370" y="1154"/>
                  <a:pt x="1380" y="1193"/>
                  <a:pt x="1384" y="1194"/>
                </a:cubicBezTo>
                <a:cubicBezTo>
                  <a:pt x="1391" y="1196"/>
                  <a:pt x="1397" y="1197"/>
                  <a:pt x="1404" y="1199"/>
                </a:cubicBezTo>
                <a:close/>
              </a:path>
            </a:pathLst>
          </a:cu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2438400"/>
            <a:ext cx="2509020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North Coast</a:t>
            </a:r>
          </a:p>
          <a:p>
            <a:pPr eaLnBrk="1" hangingPunct="1">
              <a:defRPr/>
            </a:pPr>
            <a:r>
              <a:rPr lang="en-US" sz="16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Xiphinema index</a:t>
            </a:r>
          </a:p>
          <a:p>
            <a:pPr eaLnBrk="1" hangingPunct="1">
              <a:defRPr/>
            </a:pPr>
            <a:r>
              <a:rPr lang="en-US" sz="16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Mesocriconema</a:t>
            </a:r>
            <a:r>
              <a:rPr lang="en-US" sz="16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xenoplax</a:t>
            </a:r>
          </a:p>
          <a:p>
            <a:pPr eaLnBrk="1" hangingPunct="1">
              <a:defRPr/>
            </a:pPr>
            <a:r>
              <a:rPr lang="en-US" sz="16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Pratylenchus vulnus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81000" y="4038600"/>
            <a:ext cx="2509020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Central Coast</a:t>
            </a:r>
          </a:p>
          <a:p>
            <a:pPr eaLnBrk="1" hangingPunct="1">
              <a:defRPr/>
            </a:pPr>
            <a:r>
              <a:rPr lang="en-US" sz="16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Meloidogyne spp.</a:t>
            </a:r>
          </a:p>
          <a:p>
            <a:pPr eaLnBrk="1" hangingPunct="1">
              <a:defRPr/>
            </a:pPr>
            <a:r>
              <a:rPr lang="en-US" sz="16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Xiphinema index</a:t>
            </a:r>
          </a:p>
          <a:p>
            <a:pPr eaLnBrk="1" hangingPunct="1">
              <a:defRPr/>
            </a:pPr>
            <a:r>
              <a:rPr lang="en-US" sz="16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Mesocriconema</a:t>
            </a:r>
            <a:r>
              <a:rPr lang="en-US" sz="16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xenoplax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241800" y="1295400"/>
            <a:ext cx="2730500" cy="830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Northern Interior/Foothills</a:t>
            </a:r>
          </a:p>
          <a:p>
            <a:pPr eaLnBrk="1" hangingPunct="1">
              <a:defRPr/>
            </a:pPr>
            <a:r>
              <a:rPr lang="en-US" sz="16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Mesocriconema</a:t>
            </a:r>
            <a:r>
              <a:rPr lang="en-US" sz="16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xenoplax</a:t>
            </a:r>
          </a:p>
          <a:p>
            <a:pPr eaLnBrk="1" hangingPunct="1">
              <a:defRPr/>
            </a:pPr>
            <a:r>
              <a:rPr lang="en-US" sz="16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Pratylenchus vulnus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208588" y="2362200"/>
            <a:ext cx="2663825" cy="1570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Central Interior</a:t>
            </a:r>
          </a:p>
          <a:p>
            <a:pPr eaLnBrk="1" hangingPunct="1">
              <a:defRPr/>
            </a:pPr>
            <a:r>
              <a:rPr lang="en-US" sz="16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Meloidogyne spp.</a:t>
            </a:r>
          </a:p>
          <a:p>
            <a:pPr eaLnBrk="1" hangingPunct="1">
              <a:defRPr/>
            </a:pPr>
            <a:r>
              <a:rPr lang="en-US" sz="16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Xiphinema </a:t>
            </a:r>
            <a:r>
              <a:rPr lang="en-US" sz="1600" i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americanum</a:t>
            </a:r>
            <a:endParaRPr lang="en-US" sz="16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16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Tylenchulus semipenetrans</a:t>
            </a:r>
          </a:p>
          <a:p>
            <a:pPr eaLnBrk="1" hangingPunct="1">
              <a:defRPr/>
            </a:pPr>
            <a:r>
              <a:rPr lang="en-US" sz="16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Mesocriconema</a:t>
            </a:r>
            <a:r>
              <a:rPr lang="en-US" sz="16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xenoplax</a:t>
            </a:r>
          </a:p>
          <a:p>
            <a:pPr eaLnBrk="1" hangingPunct="1">
              <a:defRPr/>
            </a:pPr>
            <a:r>
              <a:rPr lang="en-US" sz="16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Pratylenchus vulnus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710363" y="4800600"/>
            <a:ext cx="2357437" cy="18158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Southern Interior</a:t>
            </a:r>
          </a:p>
          <a:p>
            <a:pPr eaLnBrk="1" hangingPunct="1">
              <a:defRPr/>
            </a:pPr>
            <a:r>
              <a:rPr lang="en-US" sz="16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Meloidogyne spp.</a:t>
            </a:r>
          </a:p>
          <a:p>
            <a:pPr eaLnBrk="1" hangingPunct="1">
              <a:defRPr/>
            </a:pPr>
            <a:r>
              <a:rPr lang="en-US" sz="16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Xiphinema </a:t>
            </a:r>
            <a:r>
              <a:rPr lang="en-US" sz="1600" i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americanum</a:t>
            </a:r>
            <a:endParaRPr lang="en-US" sz="16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16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Tylenchulus semipenetrans</a:t>
            </a:r>
          </a:p>
          <a:p>
            <a:pPr eaLnBrk="1" hangingPunct="1">
              <a:defRPr/>
            </a:pPr>
            <a:r>
              <a:rPr lang="en-US" sz="16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Mesocriconema</a:t>
            </a:r>
            <a:r>
              <a:rPr lang="en-US" sz="16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xenoplax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52400" y="76200"/>
            <a:ext cx="89835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California Grapes: Co-distribution of 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Nematode species</a:t>
            </a:r>
            <a:endParaRPr lang="en-US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410200" y="5791200"/>
            <a:ext cx="914400" cy="304800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 rot="-2346500">
            <a:off x="4014788" y="3524250"/>
            <a:ext cx="625475" cy="1593850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3810000" y="3886200"/>
            <a:ext cx="685800" cy="304800"/>
          </a:xfrm>
          <a:prstGeom prst="ellipse">
            <a:avLst/>
          </a:prstGeom>
          <a:solidFill>
            <a:srgbClr val="FF9933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cxnSp>
        <p:nvCxnSpPr>
          <p:cNvPr id="17" name="Straight Arrow Connector 19"/>
          <p:cNvCxnSpPr>
            <a:cxnSpLocks noChangeShapeType="1"/>
          </p:cNvCxnSpPr>
          <p:nvPr/>
        </p:nvCxnSpPr>
        <p:spPr bwMode="auto">
          <a:xfrm>
            <a:off x="2286000" y="3429000"/>
            <a:ext cx="2286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21"/>
          <p:cNvCxnSpPr>
            <a:cxnSpLocks noChangeShapeType="1"/>
            <a:stCxn id="9" idx="3"/>
          </p:cNvCxnSpPr>
          <p:nvPr/>
        </p:nvCxnSpPr>
        <p:spPr bwMode="auto">
          <a:xfrm>
            <a:off x="2890020" y="4577209"/>
            <a:ext cx="310380" cy="223391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23"/>
          <p:cNvCxnSpPr>
            <a:cxnSpLocks noChangeShapeType="1"/>
            <a:stCxn id="10" idx="1"/>
          </p:cNvCxnSpPr>
          <p:nvPr/>
        </p:nvCxnSpPr>
        <p:spPr bwMode="auto">
          <a:xfrm flipH="1">
            <a:off x="3962400" y="1711325"/>
            <a:ext cx="279400" cy="412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Arrow Connector 25"/>
          <p:cNvCxnSpPr>
            <a:cxnSpLocks noChangeShapeType="1"/>
            <a:stCxn id="11" idx="1"/>
          </p:cNvCxnSpPr>
          <p:nvPr/>
        </p:nvCxnSpPr>
        <p:spPr bwMode="auto">
          <a:xfrm flipH="1">
            <a:off x="4724400" y="3146425"/>
            <a:ext cx="484188" cy="3587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27"/>
          <p:cNvCxnSpPr>
            <a:cxnSpLocks noChangeShapeType="1"/>
          </p:cNvCxnSpPr>
          <p:nvPr/>
        </p:nvCxnSpPr>
        <p:spPr bwMode="auto">
          <a:xfrm rot="5400000">
            <a:off x="6477000" y="5029200"/>
            <a:ext cx="228600" cy="228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383135" y="833735"/>
            <a:ext cx="8225329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Many of these are not native species.  Why are they there?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35534" y="1723517"/>
            <a:ext cx="8443337" cy="430887"/>
          </a:xfrm>
          <a:prstGeom prst="rect">
            <a:avLst/>
          </a:prstGeom>
          <a:solidFill>
            <a:srgbClr val="FFFF99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/>
              <a:t>…..the importance of nursery certification and clean planting stock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204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9600"/>
            <a:ext cx="9172575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2060"/>
                </a:solidFill>
              </a:rPr>
              <a:t>Nematodes, </a:t>
            </a:r>
            <a:r>
              <a:rPr lang="en-US" dirty="0">
                <a:solidFill>
                  <a:srgbClr val="002060"/>
                </a:solidFill>
              </a:rPr>
              <a:t>the most abundant multi-cellular animals on the </a:t>
            </a:r>
            <a:r>
              <a:rPr lang="en-US" dirty="0" smtClean="0">
                <a:solidFill>
                  <a:srgbClr val="002060"/>
                </a:solidFill>
              </a:rPr>
              <a:t>planet, </a:t>
            </a:r>
            <a:r>
              <a:rPr lang="en-US" dirty="0">
                <a:solidFill>
                  <a:srgbClr val="002060"/>
                </a:solidFill>
              </a:rPr>
              <a:t>are </a:t>
            </a:r>
            <a:r>
              <a:rPr lang="en-US" dirty="0" err="1">
                <a:solidFill>
                  <a:srgbClr val="002060"/>
                </a:solidFill>
              </a:rPr>
              <a:t>unsegmented</a:t>
            </a:r>
            <a:r>
              <a:rPr lang="en-US" dirty="0">
                <a:solidFill>
                  <a:srgbClr val="002060"/>
                </a:solidFill>
              </a:rPr>
              <a:t> roundworms that inhabit </a:t>
            </a:r>
            <a:r>
              <a:rPr lang="en-US" dirty="0" smtClean="0">
                <a:solidFill>
                  <a:srgbClr val="002060"/>
                </a:solidFill>
              </a:rPr>
              <a:t>soil, </a:t>
            </a:r>
            <a:r>
              <a:rPr lang="en-US" dirty="0">
                <a:solidFill>
                  <a:srgbClr val="002060"/>
                </a:solidFill>
              </a:rPr>
              <a:t>freshwater and marine environments</a:t>
            </a:r>
            <a:r>
              <a:rPr lang="en-US" dirty="0" smtClean="0">
                <a:solidFill>
                  <a:srgbClr val="002060"/>
                </a:solidFill>
              </a:rPr>
              <a:t>.</a:t>
            </a:r>
            <a:endParaRPr lang="en-US" dirty="0">
              <a:solidFill>
                <a:srgbClr val="002060"/>
              </a:solidFill>
            </a:endParaRPr>
          </a:p>
          <a:p>
            <a:pPr>
              <a:defRPr/>
            </a:pPr>
            <a:endParaRPr lang="en-US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002060"/>
                </a:solidFill>
              </a:rPr>
              <a:t>Most </a:t>
            </a:r>
            <a:r>
              <a:rPr lang="en-US" dirty="0">
                <a:solidFill>
                  <a:srgbClr val="002060"/>
                </a:solidFill>
              </a:rPr>
              <a:t>are </a:t>
            </a:r>
            <a:r>
              <a:rPr lang="en-US" dirty="0" smtClean="0">
                <a:solidFill>
                  <a:srgbClr val="002060"/>
                </a:solidFill>
              </a:rPr>
              <a:t>microscopic</a:t>
            </a:r>
            <a:r>
              <a:rPr lang="en-US" dirty="0">
                <a:solidFill>
                  <a:srgbClr val="002060"/>
                </a:solidFill>
              </a:rPr>
              <a:t>.  </a:t>
            </a:r>
          </a:p>
          <a:p>
            <a:pPr>
              <a:defRPr/>
            </a:pPr>
            <a:endParaRPr lang="en-US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2060"/>
                </a:solidFill>
              </a:rPr>
              <a:t>Many feed on micro-organisms while some are important parasites of </a:t>
            </a:r>
            <a:r>
              <a:rPr lang="en-US" dirty="0" smtClean="0">
                <a:solidFill>
                  <a:srgbClr val="002060"/>
                </a:solidFill>
              </a:rPr>
              <a:t>humans, </a:t>
            </a:r>
            <a:r>
              <a:rPr lang="en-US" dirty="0">
                <a:solidFill>
                  <a:srgbClr val="002060"/>
                </a:solidFill>
              </a:rPr>
              <a:t>animals or plants.</a:t>
            </a:r>
          </a:p>
          <a:p>
            <a:pPr>
              <a:defRPr/>
            </a:pPr>
            <a:endParaRPr lang="en-US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2060"/>
                </a:solidFill>
              </a:rPr>
              <a:t>Most soil forms are 1 mm or less in length.  They live in water films around soil particles.</a:t>
            </a:r>
          </a:p>
          <a:p>
            <a:pPr>
              <a:defRPr/>
            </a:pPr>
            <a:endParaRPr lang="en-US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002060"/>
                </a:solidFill>
              </a:rPr>
              <a:t>Species </a:t>
            </a:r>
            <a:r>
              <a:rPr lang="en-US" dirty="0">
                <a:solidFill>
                  <a:srgbClr val="002060"/>
                </a:solidFill>
              </a:rPr>
              <a:t>that are parasites of plants may feed externally or internally in roots or other tissues</a:t>
            </a:r>
            <a:r>
              <a:rPr lang="en-US" dirty="0" smtClean="0">
                <a:solidFill>
                  <a:srgbClr val="002060"/>
                </a:solidFill>
              </a:rPr>
              <a:t>.</a:t>
            </a:r>
          </a:p>
          <a:p>
            <a:pPr>
              <a:defRPr/>
            </a:pP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752599"/>
            <a:ext cx="4274510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599"/>
            <a:ext cx="4923692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716" y="95303"/>
            <a:ext cx="4378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Introducing Nematodes……….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86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algn="l"/>
            <a:r>
              <a:rPr lang="en-US" sz="4000" dirty="0">
                <a:latin typeface="Arial" charset="0"/>
              </a:rPr>
              <a:t>Management </a:t>
            </a:r>
            <a:r>
              <a:rPr lang="en-US" sz="4000" dirty="0" smtClean="0">
                <a:latin typeface="Arial" charset="0"/>
              </a:rPr>
              <a:t>strategies for plant-parasitic nematodes….</a:t>
            </a:r>
            <a:endParaRPr lang="en-US" sz="4000" dirty="0">
              <a:latin typeface="Arial" charset="0"/>
            </a:endParaRP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382000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Preplant management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Planting site selection, non-host rotation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Deal with replant problem issues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Preplant soil disinfestation, </a:t>
            </a:r>
            <a:r>
              <a:rPr lang="en-US" sz="2400" dirty="0" err="1" smtClean="0">
                <a:latin typeface="Arial" charset="0"/>
              </a:rPr>
              <a:t>nematicides</a:t>
            </a:r>
            <a:r>
              <a:rPr lang="en-US" sz="2400" dirty="0" smtClean="0">
                <a:latin typeface="Arial" charset="0"/>
              </a:rPr>
              <a:t>, </a:t>
            </a:r>
            <a:r>
              <a:rPr lang="en-US" sz="2400" dirty="0" err="1" smtClean="0">
                <a:latin typeface="Arial" charset="0"/>
              </a:rPr>
              <a:t>biofumigation</a:t>
            </a:r>
            <a:endParaRPr lang="en-US" sz="2400" dirty="0">
              <a:latin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Clean equipment, water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Certified planting stock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Rootstock selection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Biological antagonists and soil food web health</a:t>
            </a:r>
          </a:p>
          <a:p>
            <a:pPr>
              <a:lnSpc>
                <a:spcPct val="90000"/>
              </a:lnSpc>
            </a:pPr>
            <a:r>
              <a:rPr lang="en-US" sz="2800" dirty="0" err="1">
                <a:latin typeface="Arial" charset="0"/>
              </a:rPr>
              <a:t>Postplant</a:t>
            </a:r>
            <a:r>
              <a:rPr lang="en-US" sz="2800" dirty="0">
                <a:latin typeface="Arial" charset="0"/>
              </a:rPr>
              <a:t> management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Arial" charset="0"/>
              </a:rPr>
              <a:t>Amendments</a:t>
            </a:r>
          </a:p>
          <a:p>
            <a:pPr lvl="1">
              <a:lnSpc>
                <a:spcPct val="80000"/>
              </a:lnSpc>
            </a:pPr>
            <a:r>
              <a:rPr lang="en-US" sz="2400" dirty="0" err="1">
                <a:latin typeface="Arial" charset="0"/>
              </a:rPr>
              <a:t>Nematicides</a:t>
            </a:r>
            <a:endParaRPr lang="en-US" sz="2400" dirty="0">
              <a:latin typeface="Arial" charset="0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Arial" charset="0"/>
              </a:rPr>
              <a:t>Cover crops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Biological antagonists and soil food web health</a:t>
            </a:r>
            <a:endParaRPr lang="en-US" dirty="0">
              <a:latin typeface="Arial" charset="0"/>
            </a:endParaRPr>
          </a:p>
          <a:p>
            <a:pPr>
              <a:lnSpc>
                <a:spcPct val="90000"/>
              </a:lnSpc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05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52400"/>
            <a:ext cx="89154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Nematode Management Cost Estimates: Grapevines</a:t>
            </a:r>
            <a:endParaRPr lang="en-US" sz="1800" dirty="0"/>
          </a:p>
          <a:p>
            <a:r>
              <a:rPr lang="en-US" sz="1800" b="1" dirty="0"/>
              <a:t> </a:t>
            </a:r>
            <a:endParaRPr lang="en-US" sz="1800" dirty="0"/>
          </a:p>
          <a:p>
            <a:r>
              <a:rPr lang="en-US" sz="1800" b="1" dirty="0" smtClean="0"/>
              <a:t>Consider </a:t>
            </a:r>
            <a:r>
              <a:rPr lang="en-US" sz="1800" b="1" dirty="0"/>
              <a:t>Two Management Approaches</a:t>
            </a:r>
            <a:r>
              <a:rPr lang="en-US" sz="1800" b="1" dirty="0" smtClean="0"/>
              <a:t>:</a:t>
            </a:r>
          </a:p>
          <a:p>
            <a:endParaRPr lang="en-US" sz="1800" dirty="0"/>
          </a:p>
          <a:p>
            <a:pPr lvl="0"/>
            <a:r>
              <a:rPr lang="en-US" sz="1800" b="1" dirty="0"/>
              <a:t>Preplant </a:t>
            </a:r>
            <a:r>
              <a:rPr lang="en-US" sz="1800" b="1" dirty="0" err="1"/>
              <a:t>Nematicide</a:t>
            </a:r>
            <a:r>
              <a:rPr lang="en-US" sz="1800" b="1" dirty="0"/>
              <a:t> Treatment</a:t>
            </a:r>
            <a:r>
              <a:rPr lang="en-US" sz="1800" dirty="0"/>
              <a:t>:  </a:t>
            </a:r>
            <a:r>
              <a:rPr lang="en-US" sz="1800" dirty="0" err="1"/>
              <a:t>Telone</a:t>
            </a:r>
            <a:r>
              <a:rPr lang="en-US" sz="1800" dirty="0"/>
              <a:t> II  - material and </a:t>
            </a:r>
            <a:r>
              <a:rPr lang="en-US" sz="1800" dirty="0" smtClean="0"/>
              <a:t>application = </a:t>
            </a:r>
            <a:r>
              <a:rPr lang="en-US" sz="1800" dirty="0"/>
              <a:t>$950/acre</a:t>
            </a:r>
          </a:p>
          <a:p>
            <a:r>
              <a:rPr lang="en-US" sz="1800" dirty="0"/>
              <a:t>Amortize over 25 years = around $40/acre/year </a:t>
            </a:r>
          </a:p>
          <a:p>
            <a:r>
              <a:rPr lang="en-US" sz="1800" dirty="0"/>
              <a:t>This approach will require supplemental treatment either once or twice a year with a non-phytotoxic pesticide.  There are not many available and they reduce populations of nematodes, not eliminate them:</a:t>
            </a:r>
          </a:p>
          <a:p>
            <a:r>
              <a:rPr lang="en-US" sz="1800" dirty="0"/>
              <a:t> </a:t>
            </a:r>
            <a:r>
              <a:rPr lang="en-US" sz="1800" dirty="0" err="1"/>
              <a:t>DiTera</a:t>
            </a:r>
            <a:r>
              <a:rPr lang="en-US" sz="1800" dirty="0"/>
              <a:t>, </a:t>
            </a:r>
            <a:r>
              <a:rPr lang="en-US" sz="1800" dirty="0" err="1"/>
              <a:t>NemaQ</a:t>
            </a:r>
            <a:r>
              <a:rPr lang="en-US" sz="1800" dirty="0"/>
              <a:t>, </a:t>
            </a:r>
            <a:r>
              <a:rPr lang="en-US" sz="1800" dirty="0" err="1"/>
              <a:t>Movento</a:t>
            </a:r>
            <a:r>
              <a:rPr lang="en-US" sz="1800" dirty="0"/>
              <a:t>,  for example, around $200/acre/year</a:t>
            </a:r>
            <a:r>
              <a:rPr lang="en-US" sz="1800" dirty="0" smtClean="0"/>
              <a:t>.</a:t>
            </a:r>
          </a:p>
          <a:p>
            <a:endParaRPr lang="en-US" sz="1800" dirty="0"/>
          </a:p>
          <a:p>
            <a:r>
              <a:rPr lang="en-US" sz="1800" b="1" dirty="0"/>
              <a:t>Total Cost of this management approach around $250/acre/year</a:t>
            </a:r>
            <a:r>
              <a:rPr lang="en-US" sz="1800" b="1" dirty="0" smtClean="0"/>
              <a:t>.</a:t>
            </a:r>
          </a:p>
          <a:p>
            <a:endParaRPr lang="en-US" sz="1800" dirty="0"/>
          </a:p>
          <a:p>
            <a:pPr lvl="0"/>
            <a:r>
              <a:rPr lang="en-US" sz="1800" b="1" dirty="0"/>
              <a:t>Use of Resistant Rootstocks</a:t>
            </a:r>
            <a:r>
              <a:rPr lang="en-US" sz="1800" dirty="0"/>
              <a:t> to provide resistance to some nematodes, </a:t>
            </a:r>
            <a:r>
              <a:rPr lang="en-US" sz="1800" dirty="0" err="1"/>
              <a:t>phylloxera</a:t>
            </a:r>
            <a:r>
              <a:rPr lang="en-US" sz="1800" dirty="0"/>
              <a:t>, desired horticultural characteristics, etc.</a:t>
            </a:r>
          </a:p>
          <a:p>
            <a:r>
              <a:rPr lang="en-US" sz="1800" dirty="0"/>
              <a:t>Grafted </a:t>
            </a:r>
            <a:r>
              <a:rPr lang="en-US" sz="1800" dirty="0" smtClean="0"/>
              <a:t>rootstock </a:t>
            </a:r>
            <a:r>
              <a:rPr lang="en-US" sz="1800" dirty="0"/>
              <a:t>cost =$3.25/plant; own-rooted plants cost $1.50/plant </a:t>
            </a:r>
            <a:endParaRPr lang="en-US" sz="1800" dirty="0" smtClean="0"/>
          </a:p>
          <a:p>
            <a:r>
              <a:rPr lang="en-US" sz="1800" dirty="0" smtClean="0"/>
              <a:t>cost </a:t>
            </a:r>
            <a:r>
              <a:rPr lang="en-US" sz="1800" dirty="0"/>
              <a:t>of this option = $3.25-1.50 = $1.75/plant. At 1,000 plants/acre = $</a:t>
            </a:r>
            <a:r>
              <a:rPr lang="en-US" sz="1800" dirty="0" smtClean="0"/>
              <a:t>1,750</a:t>
            </a:r>
            <a:endParaRPr lang="en-US" sz="1800" dirty="0"/>
          </a:p>
          <a:p>
            <a:r>
              <a:rPr lang="en-US" sz="1800" dirty="0"/>
              <a:t>Amortize over 25 years = around $75/acre/year </a:t>
            </a:r>
          </a:p>
          <a:p>
            <a:r>
              <a:rPr lang="en-US" sz="1800" dirty="0"/>
              <a:t>Since rootstocks are not resistant to all nematode species, may need supplemental </a:t>
            </a:r>
            <a:r>
              <a:rPr lang="en-US" sz="1800" dirty="0" err="1" smtClean="0"/>
              <a:t>nematicidal</a:t>
            </a:r>
            <a:r>
              <a:rPr lang="en-US" sz="1800" dirty="0" smtClean="0"/>
              <a:t> treatment </a:t>
            </a:r>
            <a:r>
              <a:rPr lang="en-US" sz="1800" dirty="0"/>
              <a:t>every other year with </a:t>
            </a:r>
            <a:r>
              <a:rPr lang="en-US" sz="1800" dirty="0" err="1"/>
              <a:t>DiTera</a:t>
            </a:r>
            <a:r>
              <a:rPr lang="en-US" sz="1800" dirty="0"/>
              <a:t>, </a:t>
            </a:r>
            <a:r>
              <a:rPr lang="en-US" sz="1800" dirty="0" err="1"/>
              <a:t>NemaQ</a:t>
            </a:r>
            <a:r>
              <a:rPr lang="en-US" sz="1800" dirty="0"/>
              <a:t>, </a:t>
            </a:r>
            <a:r>
              <a:rPr lang="en-US" sz="1800" dirty="0" err="1"/>
              <a:t>Movento</a:t>
            </a:r>
            <a:r>
              <a:rPr lang="en-US" sz="1800" dirty="0"/>
              <a:t>,  or other material =  $</a:t>
            </a:r>
            <a:r>
              <a:rPr lang="en-US" sz="1800" dirty="0" smtClean="0"/>
              <a:t>100/acre/year</a:t>
            </a:r>
          </a:p>
          <a:p>
            <a:endParaRPr lang="en-US" sz="1800" dirty="0"/>
          </a:p>
          <a:p>
            <a:r>
              <a:rPr lang="en-US" sz="1800" b="1" dirty="0"/>
              <a:t>Total Cost of this management approach around $175/acre/year.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7859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ChangeArrowheads="1"/>
          </p:cNvSpPr>
          <p:nvPr/>
        </p:nvSpPr>
        <p:spPr bwMode="auto">
          <a:xfrm>
            <a:off x="5865813" y="0"/>
            <a:ext cx="3278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latin typeface="Times New Roman" pitchFamily="18" charset="0"/>
            </a:endParaRPr>
          </a:p>
        </p:txBody>
      </p:sp>
      <p:pic>
        <p:nvPicPr>
          <p:cNvPr id="175107" name="Picture 3" descr="#18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0"/>
            <a:ext cx="4343400" cy="6858000"/>
          </a:xfrm>
          <a:prstGeom prst="rect">
            <a:avLst/>
          </a:prstGeom>
          <a:noFill/>
        </p:spPr>
      </p:pic>
      <p:sp>
        <p:nvSpPr>
          <p:cNvPr id="175108" name="Text Box 4"/>
          <p:cNvSpPr txBox="1">
            <a:spLocks noChangeArrowheads="1"/>
          </p:cNvSpPr>
          <p:nvPr/>
        </p:nvSpPr>
        <p:spPr bwMode="auto">
          <a:xfrm>
            <a:off x="6019800" y="6172200"/>
            <a:ext cx="279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66"/>
                </a:solidFill>
              </a:rPr>
              <a:t>Dagger Nematode</a:t>
            </a:r>
          </a:p>
        </p:txBody>
      </p:sp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133613" y="838200"/>
            <a:ext cx="4180953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Host Plant Resistance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Rootstocks</a:t>
            </a:r>
          </a:p>
          <a:p>
            <a:pPr algn="ctr"/>
            <a:endParaRPr lang="en-US" sz="2800" dirty="0" smtClean="0"/>
          </a:p>
          <a:p>
            <a:r>
              <a:rPr lang="en-US" dirty="0" smtClean="0"/>
              <a:t>-different nematode species</a:t>
            </a:r>
          </a:p>
          <a:p>
            <a:r>
              <a:rPr lang="en-US" dirty="0" smtClean="0"/>
              <a:t>-horticultural characteristics</a:t>
            </a:r>
            <a:endParaRPr lang="en-US" dirty="0"/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40151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763000" cy="114300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2800" dirty="0">
                <a:latin typeface="Arial" charset="0"/>
              </a:rPr>
              <a:t>Sources of Resistance to </a:t>
            </a:r>
            <a:r>
              <a:rPr lang="en-US" sz="2800" dirty="0" smtClean="0">
                <a:latin typeface="Arial" charset="0"/>
              </a:rPr>
              <a:t>Nematodes</a:t>
            </a:r>
            <a:br>
              <a:rPr lang="en-US" sz="2800" dirty="0" smtClean="0">
                <a:latin typeface="Arial" charset="0"/>
              </a:rPr>
            </a:br>
            <a:r>
              <a:rPr lang="en-US" sz="1400" dirty="0">
                <a:latin typeface="Arial" charset="0"/>
              </a:rPr>
              <a:t/>
            </a:r>
            <a:br>
              <a:rPr lang="en-US" sz="1400" dirty="0">
                <a:latin typeface="Arial" charset="0"/>
              </a:rPr>
            </a:br>
            <a:r>
              <a:rPr lang="en-US" sz="1200" dirty="0" smtClean="0">
                <a:latin typeface="Arial" charset="0"/>
              </a:rPr>
              <a:t>Snyder </a:t>
            </a:r>
            <a:r>
              <a:rPr lang="en-US" sz="1200" dirty="0" smtClean="0">
                <a:latin typeface="Arial" charset="0"/>
              </a:rPr>
              <a:t>(1930s), </a:t>
            </a:r>
            <a:r>
              <a:rPr lang="en-US" sz="1200" dirty="0" err="1" smtClean="0">
                <a:latin typeface="Arial" charset="0"/>
              </a:rPr>
              <a:t>Lider</a:t>
            </a:r>
            <a:r>
              <a:rPr lang="en-US" sz="1200" dirty="0" smtClean="0">
                <a:latin typeface="Arial" charset="0"/>
              </a:rPr>
              <a:t> (1950s</a:t>
            </a:r>
            <a:r>
              <a:rPr lang="en-US" sz="1200" dirty="0">
                <a:latin typeface="Arial" charset="0"/>
              </a:rPr>
              <a:t>), Weinberger (1960s), </a:t>
            </a:r>
            <a:r>
              <a:rPr lang="en-US" sz="1200" dirty="0" err="1">
                <a:latin typeface="Arial" charset="0"/>
              </a:rPr>
              <a:t>Olmo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smtClean="0">
                <a:latin typeface="Arial" charset="0"/>
              </a:rPr>
              <a:t>(1980s), Walker (1990s</a:t>
            </a:r>
            <a:r>
              <a:rPr lang="en-US" sz="1200" dirty="0" smtClean="0">
                <a:latin typeface="Arial" charset="0"/>
              </a:rPr>
              <a:t>+), Ferris et al. (2012, 2013)</a:t>
            </a:r>
            <a:endParaRPr lang="en-US" sz="1200" dirty="0">
              <a:latin typeface="Arial" charset="0"/>
            </a:endParaRPr>
          </a:p>
        </p:txBody>
      </p:sp>
      <p:graphicFrame>
        <p:nvGraphicFramePr>
          <p:cNvPr id="6144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8574677"/>
              </p:ext>
            </p:extLst>
          </p:nvPr>
        </p:nvGraphicFramePr>
        <p:xfrm>
          <a:off x="381000" y="1308100"/>
          <a:ext cx="10312400" cy="867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47" name="Document" r:id="rId3" imgW="10329207" imgH="8672365" progId="Word.Document.8">
                  <p:embed/>
                </p:oleObj>
              </mc:Choice>
              <mc:Fallback>
                <p:oleObj name="Document" r:id="rId3" imgW="10329207" imgH="8672365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308100"/>
                        <a:ext cx="10312400" cy="867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939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rris et al Resistance Fig 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310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57090"/>
            <a:ext cx="6769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Breeding and Selection for Broad and Durable Resistance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5029200"/>
            <a:ext cx="203132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a 15-year process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2292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60" name="Picture 4" descr="F:\DailyWork-BackupFolder\My Documents\Grape\Grape report11\DSCN1240.JPG"/>
          <p:cNvPicPr>
            <a:picLocks noChangeAspect="1" noChangeArrowheads="1"/>
          </p:cNvPicPr>
          <p:nvPr/>
        </p:nvPicPr>
        <p:blipFill>
          <a:blip r:embed="rId2" cstate="print"/>
          <a:srcRect r="19188"/>
          <a:stretch>
            <a:fillRect/>
          </a:stretch>
        </p:blipFill>
        <p:spPr bwMode="auto">
          <a:xfrm>
            <a:off x="3548063" y="0"/>
            <a:ext cx="5595937" cy="5194300"/>
          </a:xfrm>
          <a:prstGeom prst="rect">
            <a:avLst/>
          </a:prstGeom>
          <a:noFill/>
        </p:spPr>
      </p:pic>
      <p:pic>
        <p:nvPicPr>
          <p:cNvPr id="249862" name="Picture 6" descr="F:\DailyWork-BackupFolder\My Documents\Grape\Grape report11\DSCN1229.JPG"/>
          <p:cNvPicPr>
            <a:picLocks noChangeAspect="1" noChangeArrowheads="1"/>
          </p:cNvPicPr>
          <p:nvPr/>
        </p:nvPicPr>
        <p:blipFill>
          <a:blip r:embed="rId3" cstate="print"/>
          <a:srcRect l="14787" t="5990" r="16988"/>
          <a:stretch>
            <a:fillRect/>
          </a:stretch>
        </p:blipFill>
        <p:spPr bwMode="auto">
          <a:xfrm>
            <a:off x="0" y="1974850"/>
            <a:ext cx="4724400" cy="4883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902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20663" y="1198563"/>
          <a:ext cx="1150937" cy="85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42" name="Document" r:id="rId3" imgW="1758696" imgH="1167384" progId="Word.Document.8">
                  <p:embed/>
                </p:oleObj>
              </mc:Choice>
              <mc:Fallback>
                <p:oleObj name="Document" r:id="rId3" imgW="1758696" imgH="116738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63" y="1198563"/>
                        <a:ext cx="1150937" cy="858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220663" y="2209800"/>
          <a:ext cx="1150937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43" name="Document" r:id="rId5" imgW="1758696" imgH="1173480" progId="Word.Document.8">
                  <p:embed/>
                </p:oleObj>
              </mc:Choice>
              <mc:Fallback>
                <p:oleObj name="Document" r:id="rId5" imgW="1758696" imgH="11734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63" y="2209800"/>
                        <a:ext cx="1150937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220663" y="3200400"/>
          <a:ext cx="1150937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44" name="Document" r:id="rId7" imgW="1758696" imgH="1173480" progId="Word.Document.8">
                  <p:embed/>
                </p:oleObj>
              </mc:Choice>
              <mc:Fallback>
                <p:oleObj name="Document" r:id="rId7" imgW="1758696" imgH="11734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63" y="3200400"/>
                        <a:ext cx="1150937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" name="Object 5"/>
          <p:cNvGraphicFramePr>
            <a:graphicFrameLocks noChangeAspect="1"/>
          </p:cNvGraphicFramePr>
          <p:nvPr/>
        </p:nvGraphicFramePr>
        <p:xfrm>
          <a:off x="220663" y="4191000"/>
          <a:ext cx="1150937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45" name="Document" r:id="rId9" imgW="1758696" imgH="1161288" progId="Word.Document.8">
                  <p:embed/>
                </p:oleObj>
              </mc:Choice>
              <mc:Fallback>
                <p:oleObj name="Document" r:id="rId9" imgW="1758696" imgH="116128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63" y="4191000"/>
                        <a:ext cx="1150937" cy="854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2" name="Object 6"/>
          <p:cNvGraphicFramePr>
            <a:graphicFrameLocks noChangeAspect="1"/>
          </p:cNvGraphicFramePr>
          <p:nvPr/>
        </p:nvGraphicFramePr>
        <p:xfrm>
          <a:off x="220663" y="5232400"/>
          <a:ext cx="1150937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46" name="Document" r:id="rId11" imgW="1758696" imgH="1173480" progId="Word.Document.8">
                  <p:embed/>
                </p:oleObj>
              </mc:Choice>
              <mc:Fallback>
                <p:oleObj name="Document" r:id="rId11" imgW="1758696" imgH="11734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63" y="5232400"/>
                        <a:ext cx="1150937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Group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463903"/>
              </p:ext>
            </p:extLst>
          </p:nvPr>
        </p:nvGraphicFramePr>
        <p:xfrm>
          <a:off x="1660525" y="1143000"/>
          <a:ext cx="6949440" cy="5120640"/>
        </p:xfrm>
        <a:graphic>
          <a:graphicData uri="http://schemas.openxmlformats.org/drawingml/2006/table">
            <a:tbl>
              <a:tblPr/>
              <a:tblGrid>
                <a:gridCol w="1389888"/>
                <a:gridCol w="5559552"/>
              </a:tblGrid>
              <a:tr h="998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Tx/>
                        <a:buFont typeface="Times" pitchFamily="-110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203"/>
                          </a:solidFill>
                          <a:effectLst/>
                          <a:latin typeface="+mn-lt"/>
                          <a:ea typeface="ＭＳ Ｐゴシック" pitchFamily="-110" charset="-128"/>
                        </a:rPr>
                        <a:t>UCDGRN-1</a:t>
                      </a:r>
                    </a:p>
                  </a:txBody>
                  <a:tcPr marL="81280" marR="812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FontTx/>
                        <a:buChar char="•"/>
                        <a:tabLst>
                          <a:tab pos="495300" algn="l"/>
                        </a:tabLst>
                      </a:pPr>
                      <a:r>
                        <a:rPr lang="pt-BR" altLang="ja-JP" sz="1600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</a:rPr>
                        <a:t>nematode resistance from </a:t>
                      </a:r>
                      <a:r>
                        <a:rPr lang="pt-BR" altLang="ja-JP" sz="1600" i="1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</a:rPr>
                        <a:t>Vitis rupestris</a:t>
                      </a:r>
                      <a:r>
                        <a:rPr lang="pt-BR" altLang="ja-JP" sz="1600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</a:rPr>
                        <a:t> and </a:t>
                      </a:r>
                      <a:r>
                        <a:rPr lang="pt-BR" altLang="ja-JP" sz="1600" i="1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</a:rPr>
                        <a:t>Muscadinia rotundifolia</a:t>
                      </a:r>
                      <a:r>
                        <a:rPr lang="pt-BR" altLang="ja-JP" sz="1600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</a:rPr>
                        <a:t>.</a:t>
                      </a:r>
                      <a:endParaRPr lang="en-US" altLang="ja-JP" sz="1600" dirty="0" smtClean="0">
                        <a:latin typeface="+mn-lt"/>
                      </a:endParaRPr>
                    </a:p>
                    <a:p>
                      <a:pPr>
                        <a:spcAft>
                          <a:spcPts val="600"/>
                        </a:spcAft>
                        <a:buFontTx/>
                        <a:buChar char="•"/>
                        <a:tabLst>
                          <a:tab pos="495300" algn="l"/>
                        </a:tabLst>
                      </a:pPr>
                      <a:r>
                        <a:rPr lang="en-US" altLang="ja-JP" sz="1600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</a:rPr>
                        <a:t>80% rooting and grafting success from dormant cuttings. </a:t>
                      </a:r>
                    </a:p>
                  </a:txBody>
                  <a:tcPr marL="81280" marR="812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8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Tx/>
                        <a:buFont typeface="Times" pitchFamily="-110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203"/>
                          </a:solidFill>
                          <a:effectLst/>
                          <a:latin typeface="+mn-lt"/>
                          <a:ea typeface="ＭＳ Ｐゴシック" pitchFamily="-110" charset="-128"/>
                        </a:rPr>
                        <a:t>UCDGRN-2</a:t>
                      </a:r>
                    </a:p>
                  </a:txBody>
                  <a:tcPr marL="81280" marR="812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en-US" altLang="ja-JP" sz="1600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pitchFamily="34" charset="0"/>
                        </a:rPr>
                        <a:t>nematode resistance from </a:t>
                      </a:r>
                      <a:r>
                        <a:rPr lang="en-US" altLang="ja-JP" sz="1600" i="1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pitchFamily="34" charset="0"/>
                        </a:rPr>
                        <a:t>V. </a:t>
                      </a:r>
                      <a:r>
                        <a:rPr lang="en-US" altLang="ja-JP" sz="1600" i="1" dirty="0" err="1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pitchFamily="34" charset="0"/>
                        </a:rPr>
                        <a:t>rufotomentosa</a:t>
                      </a:r>
                      <a:r>
                        <a:rPr lang="en-US" altLang="ja-JP" sz="1600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pitchFamily="34" charset="0"/>
                        </a:rPr>
                        <a:t> and </a:t>
                      </a:r>
                      <a:r>
                        <a:rPr lang="en-US" altLang="ja-JP" sz="1600" i="1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pitchFamily="34" charset="0"/>
                        </a:rPr>
                        <a:t>V. </a:t>
                      </a:r>
                      <a:r>
                        <a:rPr lang="en-US" altLang="ja-JP" sz="1600" i="1" dirty="0" err="1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pitchFamily="34" charset="0"/>
                        </a:rPr>
                        <a:t>champini</a:t>
                      </a:r>
                      <a:r>
                        <a:rPr lang="en-US" altLang="ja-JP" sz="1600" i="1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pitchFamily="34" charset="0"/>
                        </a:rPr>
                        <a:t> </a:t>
                      </a:r>
                      <a:r>
                        <a:rPr lang="en-US" altLang="ja-JP" sz="1200" i="0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pitchFamily="34" charset="0"/>
                        </a:rPr>
                        <a:t>(cv Dog Ridge)</a:t>
                      </a:r>
                      <a:r>
                        <a:rPr lang="en-US" altLang="ja-JP" sz="1600" i="0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pitchFamily="34" charset="0"/>
                        </a:rPr>
                        <a:t>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altLang="ja-JP" sz="1600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pitchFamily="34" charset="0"/>
                        </a:rPr>
                        <a:t>roots and grafts easily</a:t>
                      </a:r>
                      <a:r>
                        <a:rPr lang="en-US" altLang="ja-JP" sz="1600" kern="1200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pitchFamily="34" charset="0"/>
                        </a:rPr>
                        <a:t>.</a:t>
                      </a:r>
                    </a:p>
                  </a:txBody>
                  <a:tcPr marL="81280" marR="812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8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Tx/>
                        <a:buFont typeface="Times" pitchFamily="-110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203"/>
                          </a:solidFill>
                          <a:effectLst/>
                          <a:latin typeface="+mn-lt"/>
                          <a:ea typeface="ＭＳ Ｐゴシック" pitchFamily="-110" charset="-128"/>
                        </a:rPr>
                        <a:t>UCDGRN-3</a:t>
                      </a:r>
                    </a:p>
                  </a:txBody>
                  <a:tcPr marL="81280" marR="812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FontTx/>
                        <a:buChar char="•"/>
                        <a:tabLst>
                          <a:tab pos="495300" algn="l"/>
                        </a:tabLst>
                      </a:pPr>
                      <a:r>
                        <a:rPr lang="en-US" altLang="ja-JP" sz="1600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charset="0"/>
                        </a:rPr>
                        <a:t>nematode resistance from </a:t>
                      </a:r>
                      <a:r>
                        <a:rPr lang="en-US" altLang="ja-JP" sz="1600" i="1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charset="0"/>
                        </a:rPr>
                        <a:t>V. </a:t>
                      </a:r>
                      <a:r>
                        <a:rPr lang="en-US" altLang="ja-JP" sz="1600" i="1" dirty="0" err="1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charset="0"/>
                        </a:rPr>
                        <a:t>rufotomentosa</a:t>
                      </a:r>
                      <a:r>
                        <a:rPr lang="en-US" altLang="ja-JP" sz="1600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charset="0"/>
                        </a:rPr>
                        <a:t>, </a:t>
                      </a:r>
                      <a:r>
                        <a:rPr lang="en-US" altLang="ja-JP" sz="1600" i="1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charset="0"/>
                        </a:rPr>
                        <a:t>V. champinii </a:t>
                      </a:r>
                      <a:r>
                        <a:rPr lang="en-US" altLang="ja-JP" sz="1200" i="0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charset="0"/>
                        </a:rPr>
                        <a:t>(</a:t>
                      </a:r>
                      <a:r>
                        <a:rPr lang="en-US" altLang="ja-JP" sz="1200" i="0" dirty="0" err="1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charset="0"/>
                        </a:rPr>
                        <a:t>cvs</a:t>
                      </a:r>
                      <a:r>
                        <a:rPr lang="en-US" altLang="ja-JP" sz="1200" i="0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charset="0"/>
                        </a:rPr>
                        <a:t> Dog Ridge</a:t>
                      </a:r>
                      <a:r>
                        <a:rPr lang="en-US" altLang="ja-JP" sz="1200" i="1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charset="0"/>
                        </a:rPr>
                        <a:t> </a:t>
                      </a:r>
                      <a:r>
                        <a:rPr lang="en-US" altLang="ja-JP" sz="1200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charset="0"/>
                        </a:rPr>
                        <a:t>and c9038)</a:t>
                      </a:r>
                      <a:r>
                        <a:rPr lang="en-US" altLang="ja-JP" sz="1600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charset="0"/>
                        </a:rPr>
                        <a:t>. </a:t>
                      </a:r>
                      <a:endParaRPr lang="en-US" altLang="ja-JP" sz="1600" dirty="0" smtClean="0">
                        <a:solidFill>
                          <a:srgbClr val="000000"/>
                        </a:solidFill>
                        <a:latin typeface="+mn-lt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600"/>
                        </a:spcAft>
                        <a:buFontTx/>
                        <a:buChar char="•"/>
                        <a:tabLst>
                          <a:tab pos="495300" algn="l"/>
                        </a:tabLst>
                      </a:pPr>
                      <a:r>
                        <a:rPr lang="en-US" altLang="ja-JP" sz="1600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charset="0"/>
                        </a:rPr>
                        <a:t>good rooting and grafting abilities.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203"/>
                        </a:solidFill>
                        <a:effectLst/>
                        <a:latin typeface="+mn-lt"/>
                        <a:ea typeface="ＭＳ Ｐゴシック" pitchFamily="-110" charset="-128"/>
                      </a:endParaRPr>
                    </a:p>
                  </a:txBody>
                  <a:tcPr marL="81280" marR="812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8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Tx/>
                        <a:buFont typeface="Times" pitchFamily="-110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203"/>
                          </a:solidFill>
                          <a:effectLst/>
                          <a:latin typeface="+mn-lt"/>
                          <a:ea typeface="ＭＳ Ｐゴシック" pitchFamily="-110" charset="-128"/>
                        </a:rPr>
                        <a:t>UCDGRN-4</a:t>
                      </a:r>
                    </a:p>
                  </a:txBody>
                  <a:tcPr marL="81280" marR="812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FontTx/>
                        <a:buChar char="•"/>
                        <a:tabLst>
                          <a:tab pos="495300" algn="l"/>
                        </a:tabLst>
                      </a:pPr>
                      <a:r>
                        <a:rPr lang="en-US" altLang="ja-JP" sz="1600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charset="0"/>
                        </a:rPr>
                        <a:t>nematode resistance from </a:t>
                      </a:r>
                      <a:r>
                        <a:rPr lang="en-US" altLang="ja-JP" sz="1600" i="1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charset="0"/>
                        </a:rPr>
                        <a:t>V. </a:t>
                      </a:r>
                      <a:r>
                        <a:rPr lang="en-US" altLang="ja-JP" sz="1600" i="1" dirty="0" err="1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charset="0"/>
                        </a:rPr>
                        <a:t>rufotomentosa</a:t>
                      </a:r>
                      <a:r>
                        <a:rPr lang="en-US" altLang="ja-JP" sz="1600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charset="0"/>
                        </a:rPr>
                        <a:t>, </a:t>
                      </a:r>
                      <a:r>
                        <a:rPr lang="en-US" altLang="ja-JP" sz="1600" i="1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charset="0"/>
                        </a:rPr>
                        <a:t>V. champinii </a:t>
                      </a:r>
                      <a:r>
                        <a:rPr lang="en-US" altLang="ja-JP" sz="1200" i="0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charset="0"/>
                        </a:rPr>
                        <a:t>(</a:t>
                      </a:r>
                      <a:r>
                        <a:rPr lang="en-US" altLang="ja-JP" sz="1200" i="0" dirty="0" err="1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charset="0"/>
                        </a:rPr>
                        <a:t>cvs</a:t>
                      </a:r>
                      <a:r>
                        <a:rPr lang="en-US" altLang="ja-JP" sz="1200" i="0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charset="0"/>
                        </a:rPr>
                        <a:t> Dog Ridge</a:t>
                      </a:r>
                      <a:r>
                        <a:rPr lang="en-US" altLang="ja-JP" sz="1200" i="1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charset="0"/>
                        </a:rPr>
                        <a:t> </a:t>
                      </a:r>
                      <a:r>
                        <a:rPr lang="en-US" altLang="ja-JP" sz="1200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charset="0"/>
                        </a:rPr>
                        <a:t>and c9038)</a:t>
                      </a:r>
                      <a:r>
                        <a:rPr lang="en-US" altLang="ja-JP" sz="1600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charset="0"/>
                        </a:rPr>
                        <a:t>. </a:t>
                      </a:r>
                      <a:endParaRPr lang="en-US" altLang="ja-JP" sz="1600" dirty="0" smtClean="0">
                        <a:solidFill>
                          <a:srgbClr val="000000"/>
                        </a:solidFill>
                        <a:latin typeface="+mn-lt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600"/>
                        </a:spcAft>
                        <a:buFontTx/>
                        <a:buChar char="•"/>
                        <a:tabLst>
                          <a:tab pos="495300" algn="l"/>
                        </a:tabLst>
                      </a:pPr>
                      <a:r>
                        <a:rPr lang="en-US" altLang="ja-JP" sz="1600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charset="0"/>
                        </a:rPr>
                        <a:t>good rooting and grafting abilities.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203"/>
                        </a:solidFill>
                        <a:effectLst/>
                        <a:latin typeface="+mn-lt"/>
                        <a:ea typeface="ＭＳ Ｐゴシック" pitchFamily="-110" charset="-128"/>
                      </a:endParaRPr>
                    </a:p>
                  </a:txBody>
                  <a:tcPr marL="81280" marR="812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55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Tx/>
                        <a:buFont typeface="Times" pitchFamily="-110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203"/>
                          </a:solidFill>
                          <a:effectLst/>
                          <a:latin typeface="+mn-lt"/>
                          <a:ea typeface="ＭＳ Ｐゴシック" pitchFamily="-110" charset="-128"/>
                        </a:rPr>
                        <a:t>UCDGRN-5</a:t>
                      </a:r>
                    </a:p>
                  </a:txBody>
                  <a:tcPr marL="81280" marR="812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FontTx/>
                        <a:buChar char="•"/>
                        <a:tabLst>
                          <a:tab pos="495300" algn="l"/>
                        </a:tabLst>
                      </a:pPr>
                      <a:r>
                        <a:rPr lang="en-US" altLang="ja-JP" sz="1600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charset="0"/>
                        </a:rPr>
                        <a:t>nematode resistance from </a:t>
                      </a:r>
                      <a:r>
                        <a:rPr lang="en-US" altLang="ja-JP" sz="1600" i="1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charset="0"/>
                        </a:rPr>
                        <a:t>V. champinii </a:t>
                      </a:r>
                      <a:r>
                        <a:rPr lang="en-US" altLang="ja-JP" sz="1200" i="0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charset="0"/>
                        </a:rPr>
                        <a:t>(</a:t>
                      </a:r>
                      <a:r>
                        <a:rPr lang="en-US" altLang="ja-JP" sz="1200" i="0" dirty="0" err="1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charset="0"/>
                        </a:rPr>
                        <a:t>cvs</a:t>
                      </a:r>
                      <a:r>
                        <a:rPr lang="en-US" altLang="ja-JP" sz="1200" i="0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charset="0"/>
                        </a:rPr>
                        <a:t> Ramsey </a:t>
                      </a:r>
                      <a:r>
                        <a:rPr lang="en-US" altLang="ja-JP" sz="1200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charset="0"/>
                        </a:rPr>
                        <a:t>and c9021)</a:t>
                      </a:r>
                      <a:r>
                        <a:rPr lang="en-US" altLang="ja-JP" sz="1600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charset="0"/>
                        </a:rPr>
                        <a:t>.</a:t>
                      </a:r>
                      <a:endParaRPr lang="en-US" altLang="ja-JP" sz="1600" dirty="0" smtClean="0">
                        <a:latin typeface="+mn-lt"/>
                        <a:ea typeface="MS Mincho" pitchFamily="49" charset="-128"/>
                        <a:cs typeface="Arial" charset="0"/>
                      </a:endParaRPr>
                    </a:p>
                    <a:p>
                      <a:pPr>
                        <a:spcAft>
                          <a:spcPts val="600"/>
                        </a:spcAft>
                        <a:buFontTx/>
                        <a:buChar char="•"/>
                        <a:tabLst>
                          <a:tab pos="495300" algn="l"/>
                        </a:tabLst>
                      </a:pPr>
                      <a:r>
                        <a:rPr lang="en-US" altLang="ja-JP" sz="1600" dirty="0" smtClean="0">
                          <a:solidFill>
                            <a:srgbClr val="000000"/>
                          </a:solidFill>
                          <a:latin typeface="+mn-lt"/>
                          <a:ea typeface="MS Mincho" pitchFamily="49" charset="-128"/>
                          <a:cs typeface="Arial" charset="0"/>
                        </a:rPr>
                        <a:t>good rooting and grafting abilities.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203"/>
                        </a:solidFill>
                        <a:effectLst/>
                        <a:latin typeface="+mn-lt"/>
                        <a:ea typeface="ＭＳ Ｐゴシック" pitchFamily="-110" charset="-128"/>
                      </a:endParaRPr>
                    </a:p>
                  </a:txBody>
                  <a:tcPr marL="81280" marR="812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23" name="Rectangle 8"/>
          <p:cNvSpPr>
            <a:spLocks noChangeArrowheads="1"/>
          </p:cNvSpPr>
          <p:nvPr/>
        </p:nvSpPr>
        <p:spPr bwMode="auto">
          <a:xfrm>
            <a:off x="304800" y="376238"/>
            <a:ext cx="6172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Calibri" pitchFamily="34" charset="0"/>
              </a:rPr>
              <a:t>New Rootstock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36097174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152400" y="71438"/>
            <a:ext cx="88392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Resistance Levels of </a:t>
            </a:r>
            <a:r>
              <a:rPr lang="en-US" sz="2000" b="1" dirty="0" smtClean="0"/>
              <a:t>UCDGRN </a:t>
            </a:r>
            <a:r>
              <a:rPr lang="en-US" sz="2000" b="1" dirty="0"/>
              <a:t>series Rootstocks Exposed Separately</a:t>
            </a:r>
          </a:p>
        </p:txBody>
      </p:sp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6553200" y="1421740"/>
            <a:ext cx="50526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500" b="1" dirty="0">
                <a:latin typeface="+mn-lt"/>
              </a:rPr>
              <a:t>MR</a:t>
            </a:r>
          </a:p>
        </p:txBody>
      </p:sp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6553200" y="2152407"/>
            <a:ext cx="50526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500" b="1" dirty="0">
                <a:latin typeface="+mn-lt"/>
              </a:rPr>
              <a:t>MR</a:t>
            </a:r>
          </a:p>
        </p:txBody>
      </p:sp>
      <p:sp>
        <p:nvSpPr>
          <p:cNvPr id="20486" name="TextBox 5"/>
          <p:cNvSpPr txBox="1">
            <a:spLocks noChangeArrowheads="1"/>
          </p:cNvSpPr>
          <p:nvPr/>
        </p:nvSpPr>
        <p:spPr bwMode="auto">
          <a:xfrm>
            <a:off x="6553200" y="3021940"/>
            <a:ext cx="50526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500" b="1" dirty="0">
                <a:latin typeface="+mn-lt"/>
              </a:rPr>
              <a:t>MR</a:t>
            </a:r>
          </a:p>
        </p:txBody>
      </p:sp>
      <p:sp>
        <p:nvSpPr>
          <p:cNvPr id="20487" name="TextBox 6"/>
          <p:cNvSpPr txBox="1">
            <a:spLocks noChangeArrowheads="1"/>
          </p:cNvSpPr>
          <p:nvPr/>
        </p:nvSpPr>
        <p:spPr bwMode="auto">
          <a:xfrm>
            <a:off x="6553200" y="3752607"/>
            <a:ext cx="47320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500" b="1" dirty="0">
                <a:latin typeface="+mn-lt"/>
              </a:rPr>
              <a:t>MS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705600" y="964540"/>
            <a:ext cx="32412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500" b="1" dirty="0" smtClean="0">
                <a:latin typeface="+mn-lt"/>
              </a:rPr>
              <a:t>R</a:t>
            </a:r>
            <a:endParaRPr lang="en-US" sz="1500" b="1" dirty="0"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31825" y="609600"/>
            <a:ext cx="8054975" cy="6400800"/>
            <a:chOff x="631825" y="609600"/>
            <a:chExt cx="8054975" cy="6400800"/>
          </a:xfrm>
        </p:grpSpPr>
        <p:pic>
          <p:nvPicPr>
            <p:cNvPr id="2048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1825" y="609600"/>
              <a:ext cx="8054975" cy="640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2686230" y="5985762"/>
              <a:ext cx="22860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i="1" dirty="0" err="1" smtClean="0">
                  <a:latin typeface="+mj-lt"/>
                </a:rPr>
                <a:t>Mesocriconema</a:t>
              </a:r>
              <a:r>
                <a:rPr lang="en-US" sz="1600" i="1" dirty="0" smtClean="0">
                  <a:latin typeface="+mj-lt"/>
                </a:rPr>
                <a:t> </a:t>
              </a:r>
              <a:r>
                <a:rPr lang="en-US" sz="1600" i="1" dirty="0" err="1" smtClean="0">
                  <a:latin typeface="+mj-lt"/>
                </a:rPr>
                <a:t>xenoplax</a:t>
              </a:r>
              <a:endParaRPr lang="en-US" sz="1600" i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233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DailyWork-BackupFolder\My Documents\Grape\Grape report11\DSCN1037.JPG"/>
          <p:cNvPicPr>
            <a:picLocks noChangeAspect="1" noChangeArrowheads="1"/>
          </p:cNvPicPr>
          <p:nvPr/>
        </p:nvPicPr>
        <p:blipFill>
          <a:blip r:embed="rId2" cstate="print"/>
          <a:srcRect t="22127"/>
          <a:stretch>
            <a:fillRect/>
          </a:stretch>
        </p:blipFill>
        <p:spPr bwMode="auto">
          <a:xfrm>
            <a:off x="304800" y="1136650"/>
            <a:ext cx="6924675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837" name="Picture 5" descr="F:\DailyWork-BackupFolder\My Documents\Grape\Grape report11\DSCN1260.JPG"/>
          <p:cNvPicPr>
            <a:picLocks noChangeAspect="1" noChangeArrowheads="1"/>
          </p:cNvPicPr>
          <p:nvPr/>
        </p:nvPicPr>
        <p:blipFill>
          <a:blip r:embed="rId3" cstate="print"/>
          <a:srcRect r="24690"/>
          <a:stretch>
            <a:fillRect/>
          </a:stretch>
        </p:blipFill>
        <p:spPr bwMode="auto">
          <a:xfrm>
            <a:off x="0" y="1663700"/>
            <a:ext cx="5214938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835" name="Picture 3" descr="F:\DailyWork-BackupFolder\My Documents\Grape\Grape report11\DSCN1274.JPG"/>
          <p:cNvPicPr>
            <a:picLocks noChangeAspect="1" noChangeArrowheads="1"/>
          </p:cNvPicPr>
          <p:nvPr/>
        </p:nvPicPr>
        <p:blipFill>
          <a:blip r:embed="rId4" cstate="print"/>
          <a:srcRect t="4523" r="9285"/>
          <a:stretch>
            <a:fillRect/>
          </a:stretch>
        </p:blipFill>
        <p:spPr bwMode="auto">
          <a:xfrm>
            <a:off x="2667000" y="1060450"/>
            <a:ext cx="6281738" cy="495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52" descr="SLIDE165"/>
          <p:cNvPicPr>
            <a:picLocks noChangeAspect="1" noChangeArrowheads="1"/>
          </p:cNvPicPr>
          <p:nvPr/>
        </p:nvPicPr>
        <p:blipFill>
          <a:blip r:embed="rId5" cstate="print"/>
          <a:srcRect t="10728" b="14171"/>
          <a:stretch>
            <a:fillRect/>
          </a:stretch>
        </p:blipFill>
        <p:spPr bwMode="auto">
          <a:xfrm>
            <a:off x="2057400" y="3962400"/>
            <a:ext cx="6858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1"/>
          <p:cNvSpPr>
            <a:spLocks noChangeArrowheads="1"/>
          </p:cNvSpPr>
          <p:nvPr/>
        </p:nvSpPr>
        <p:spPr bwMode="auto">
          <a:xfrm>
            <a:off x="0" y="203200"/>
            <a:ext cx="8567738" cy="8318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en-US" altLang="ja-JP" b="1" i="1" dirty="0">
                <a:solidFill>
                  <a:srgbClr val="000000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Determining the nature of resistance in the UCDGRN series and </a:t>
            </a:r>
          </a:p>
          <a:p>
            <a:r>
              <a:rPr lang="en-US" altLang="ja-JP" b="1" i="1" dirty="0">
                <a:solidFill>
                  <a:srgbClr val="000000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	candidate rootstocks</a:t>
            </a:r>
            <a:endParaRPr lang="en-US" altLang="ja-JP" dirty="0">
              <a:latin typeface="Calibri" pitchFamily="34" charset="0"/>
              <a:ea typeface="MS Mincho" pitchFamily="49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65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548204"/>
              </p:ext>
            </p:extLst>
          </p:nvPr>
        </p:nvGraphicFramePr>
        <p:xfrm>
          <a:off x="152400" y="76200"/>
          <a:ext cx="8778244" cy="62732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800"/>
                <a:gridCol w="1949979"/>
                <a:gridCol w="577726"/>
                <a:gridCol w="575971"/>
                <a:gridCol w="575971"/>
                <a:gridCol w="575971"/>
                <a:gridCol w="575971"/>
                <a:gridCol w="575971"/>
                <a:gridCol w="575971"/>
                <a:gridCol w="575971"/>
                <a:gridCol w="575971"/>
                <a:gridCol w="575971"/>
              </a:tblGrid>
              <a:tr h="10668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dirty="0" smtClean="0">
                          <a:effectLst/>
                        </a:rPr>
                        <a:t>Genotype</a:t>
                      </a:r>
                      <a:endParaRPr lang="en-US" sz="1000" b="1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dirty="0" smtClean="0">
                          <a:effectLst/>
                        </a:rPr>
                        <a:t>Parentage</a:t>
                      </a:r>
                      <a:r>
                        <a:rPr lang="en-US" sz="1000" b="1" i="0" dirty="0">
                          <a:effectLst/>
                        </a:rPr>
                        <a:t> </a:t>
                      </a:r>
                      <a:endParaRPr lang="en-US" sz="1000" b="1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b"/>
                </a:tc>
                <a:tc>
                  <a:txBody>
                    <a:bodyPr/>
                    <a:lstStyle/>
                    <a:p>
                      <a:pPr marL="73025" marR="7302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1" dirty="0">
                          <a:effectLst/>
                        </a:rPr>
                        <a:t>M. incognita Race 3</a:t>
                      </a:r>
                      <a:endParaRPr lang="en-US" sz="10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vert="vert270" anchor="ctr"/>
                </a:tc>
                <a:tc>
                  <a:txBody>
                    <a:bodyPr/>
                    <a:lstStyle/>
                    <a:p>
                      <a:pPr marL="73025" marR="7302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1" dirty="0">
                          <a:effectLst/>
                        </a:rPr>
                        <a:t>M. </a:t>
                      </a:r>
                      <a:r>
                        <a:rPr lang="en-US" sz="1000" b="1" i="1" dirty="0" err="1">
                          <a:effectLst/>
                        </a:rPr>
                        <a:t>javanica</a:t>
                      </a:r>
                      <a:endParaRPr lang="en-US" sz="10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vert="vert270" anchor="ctr"/>
                </a:tc>
                <a:tc>
                  <a:txBody>
                    <a:bodyPr/>
                    <a:lstStyle/>
                    <a:p>
                      <a:pPr marL="73025" marR="7302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1" dirty="0">
                          <a:effectLst/>
                        </a:rPr>
                        <a:t>Meloidogyne pathotypes</a:t>
                      </a:r>
                    </a:p>
                    <a:p>
                      <a:pPr marL="73025" marR="7302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1" dirty="0">
                          <a:effectLst/>
                        </a:rPr>
                        <a:t>Harmony A&amp;C</a:t>
                      </a:r>
                      <a:endParaRPr lang="en-US" sz="10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vert="vert270" anchor="ctr"/>
                </a:tc>
                <a:tc>
                  <a:txBody>
                    <a:bodyPr/>
                    <a:lstStyle/>
                    <a:p>
                      <a:pPr marL="73025" marR="7302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1" dirty="0">
                          <a:effectLst/>
                        </a:rPr>
                        <a:t>M. </a:t>
                      </a:r>
                      <a:r>
                        <a:rPr lang="en-US" sz="1000" b="1" i="1" dirty="0" err="1">
                          <a:effectLst/>
                        </a:rPr>
                        <a:t>chitwoodi</a:t>
                      </a:r>
                      <a:endParaRPr lang="en-US" sz="10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vert="vert270" anchor="ctr"/>
                </a:tc>
                <a:tc>
                  <a:txBody>
                    <a:bodyPr/>
                    <a:lstStyle/>
                    <a:p>
                      <a:pPr marL="73025" marR="7302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1" dirty="0">
                          <a:effectLst/>
                        </a:rPr>
                        <a:t>X. index</a:t>
                      </a:r>
                      <a:endParaRPr lang="en-US" sz="10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vert="vert270" anchor="ctr"/>
                </a:tc>
                <a:tc>
                  <a:txBody>
                    <a:bodyPr/>
                    <a:lstStyle/>
                    <a:p>
                      <a:pPr marL="73025" marR="7302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1" dirty="0" smtClean="0">
                          <a:effectLst/>
                        </a:rPr>
                        <a:t>C. </a:t>
                      </a:r>
                      <a:r>
                        <a:rPr lang="en-US" sz="1000" b="1" i="1" dirty="0">
                          <a:effectLst/>
                        </a:rPr>
                        <a:t>xenoplax</a:t>
                      </a:r>
                      <a:endParaRPr lang="en-US" sz="10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vert="vert270" anchor="ctr"/>
                </a:tc>
                <a:tc>
                  <a:txBody>
                    <a:bodyPr/>
                    <a:lstStyle/>
                    <a:p>
                      <a:pPr marL="73025" marR="7302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1" dirty="0">
                          <a:effectLst/>
                        </a:rPr>
                        <a:t>P. </a:t>
                      </a:r>
                      <a:r>
                        <a:rPr lang="en-US" sz="1000" b="1" i="1" dirty="0" err="1">
                          <a:effectLst/>
                        </a:rPr>
                        <a:t>vulnu</a:t>
                      </a:r>
                      <a:endParaRPr lang="en-US" sz="10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vert="vert270" anchor="ctr"/>
                </a:tc>
                <a:tc>
                  <a:txBody>
                    <a:bodyPr/>
                    <a:lstStyle/>
                    <a:p>
                      <a:pPr marL="73025" marR="7302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1" dirty="0">
                          <a:effectLst/>
                        </a:rPr>
                        <a:t>T. semipenetrans</a:t>
                      </a:r>
                      <a:endParaRPr lang="en-US" sz="10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vert="vert270" anchor="ctr"/>
                </a:tc>
                <a:tc>
                  <a:txBody>
                    <a:bodyPr/>
                    <a:lstStyle/>
                    <a:p>
                      <a:pPr marL="73025" marR="7302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1" dirty="0">
                          <a:effectLst/>
                        </a:rPr>
                        <a:t>X. </a:t>
                      </a:r>
                      <a:r>
                        <a:rPr lang="en-US" sz="1000" b="1" i="1" dirty="0" err="1">
                          <a:effectLst/>
                        </a:rPr>
                        <a:t>ameriacanum</a:t>
                      </a:r>
                      <a:endParaRPr lang="en-US" sz="10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vert="vert270" anchor="ctr"/>
                </a:tc>
                <a:tc>
                  <a:txBody>
                    <a:bodyPr/>
                    <a:lstStyle/>
                    <a:p>
                      <a:pPr marL="73025" marR="7302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1" dirty="0">
                          <a:effectLst/>
                        </a:rPr>
                        <a:t>Para. hamatus</a:t>
                      </a:r>
                      <a:endParaRPr lang="en-US" sz="10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vert="vert270" anchor="ctr"/>
                </a:tc>
              </a:tr>
              <a:tr h="14393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101-14Mgt</a:t>
                      </a:r>
                      <a:endParaRPr lang="en-U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</a:rPr>
                        <a:t>V. </a:t>
                      </a:r>
                      <a:r>
                        <a:rPr lang="en-US" sz="1000" i="1" dirty="0" err="1">
                          <a:effectLst/>
                        </a:rPr>
                        <a:t>riparia</a:t>
                      </a:r>
                      <a:r>
                        <a:rPr lang="en-US" sz="1000" i="1" dirty="0">
                          <a:effectLst/>
                        </a:rPr>
                        <a:t>, V. rupestris</a:t>
                      </a:r>
                      <a:endParaRPr lang="en-US" sz="10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</a:tr>
              <a:tr h="14393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1103Paulsen</a:t>
                      </a:r>
                      <a:endParaRPr lang="en-U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s-MX" sz="1000" i="1" dirty="0">
                          <a:effectLst/>
                        </a:rPr>
                        <a:t>V. </a:t>
                      </a:r>
                      <a:r>
                        <a:rPr lang="es-MX" sz="1000" i="1" dirty="0" err="1">
                          <a:effectLst/>
                        </a:rPr>
                        <a:t>solonis</a:t>
                      </a:r>
                      <a:r>
                        <a:rPr lang="es-MX" sz="1000" i="1" dirty="0">
                          <a:effectLst/>
                        </a:rPr>
                        <a:t> x V. </a:t>
                      </a:r>
                      <a:r>
                        <a:rPr lang="es-MX" sz="1000" i="1" dirty="0" err="1">
                          <a:effectLst/>
                        </a:rPr>
                        <a:t>riparia</a:t>
                      </a:r>
                      <a:endParaRPr lang="en-US" sz="10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</a:tr>
              <a:tr h="27368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110Richter</a:t>
                      </a:r>
                      <a:endParaRPr lang="en-U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</a:rPr>
                        <a:t>V. </a:t>
                      </a:r>
                      <a:r>
                        <a:rPr lang="en-US" sz="1000" i="1" dirty="0" err="1">
                          <a:effectLst/>
                        </a:rPr>
                        <a:t>berlandieri</a:t>
                      </a:r>
                      <a:r>
                        <a:rPr lang="en-US" sz="1000" i="1" dirty="0">
                          <a:effectLst/>
                        </a:rPr>
                        <a:t>, V. rupestris</a:t>
                      </a:r>
                      <a:endParaRPr lang="en-US" sz="10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</a:tr>
              <a:tr h="27368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140Ruggeri</a:t>
                      </a:r>
                      <a:endParaRPr lang="en-U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</a:rPr>
                        <a:t>V. </a:t>
                      </a:r>
                      <a:r>
                        <a:rPr lang="en-US" sz="1000" i="1" dirty="0" err="1">
                          <a:effectLst/>
                        </a:rPr>
                        <a:t>berlandieri</a:t>
                      </a:r>
                      <a:r>
                        <a:rPr lang="en-US" sz="1000" i="1" dirty="0">
                          <a:effectLst/>
                        </a:rPr>
                        <a:t>, V. rupestris</a:t>
                      </a:r>
                      <a:endParaRPr lang="en-US" sz="10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</a:tr>
              <a:tr h="14393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1613Couderc</a:t>
                      </a:r>
                      <a:endParaRPr lang="en-U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</a:rPr>
                        <a:t>V. </a:t>
                      </a:r>
                      <a:r>
                        <a:rPr lang="en-US" sz="1000" i="1" dirty="0" err="1">
                          <a:effectLst/>
                        </a:rPr>
                        <a:t>solonis</a:t>
                      </a:r>
                      <a:r>
                        <a:rPr lang="en-US" sz="1000" i="1" dirty="0">
                          <a:effectLst/>
                        </a:rPr>
                        <a:t>, V. </a:t>
                      </a:r>
                      <a:r>
                        <a:rPr lang="en-US" sz="1000" i="1" dirty="0" err="1">
                          <a:effectLst/>
                        </a:rPr>
                        <a:t>othello</a:t>
                      </a:r>
                      <a:endParaRPr lang="en-US" sz="10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</a:tr>
              <a:tr h="14393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1616Couderc</a:t>
                      </a:r>
                      <a:endParaRPr lang="en-U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</a:rPr>
                        <a:t>V. </a:t>
                      </a:r>
                      <a:r>
                        <a:rPr lang="en-US" sz="1000" i="1" dirty="0" err="1">
                          <a:effectLst/>
                        </a:rPr>
                        <a:t>solonis</a:t>
                      </a:r>
                      <a:r>
                        <a:rPr lang="en-US" sz="1000" i="1" dirty="0">
                          <a:effectLst/>
                        </a:rPr>
                        <a:t>, V. </a:t>
                      </a:r>
                      <a:r>
                        <a:rPr lang="en-US" sz="1000" i="1" dirty="0" err="1">
                          <a:effectLst/>
                        </a:rPr>
                        <a:t>riparia</a:t>
                      </a:r>
                      <a:endParaRPr lang="en-US" sz="10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</a:tr>
              <a:tr h="14393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3309Couderc</a:t>
                      </a:r>
                      <a:endParaRPr lang="en-U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</a:rPr>
                        <a:t>V. </a:t>
                      </a:r>
                      <a:r>
                        <a:rPr lang="en-US" sz="1000" i="1" dirty="0" err="1">
                          <a:effectLst/>
                        </a:rPr>
                        <a:t>riparia</a:t>
                      </a:r>
                      <a:r>
                        <a:rPr lang="en-US" sz="1000" i="1" dirty="0">
                          <a:effectLst/>
                        </a:rPr>
                        <a:t>, V. rupestris</a:t>
                      </a:r>
                      <a:endParaRPr lang="en-US" sz="10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</a:tr>
              <a:tr h="27368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420A</a:t>
                      </a:r>
                      <a:endParaRPr lang="en-U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</a:rPr>
                        <a:t>V. </a:t>
                      </a:r>
                      <a:r>
                        <a:rPr lang="en-US" sz="1000" i="1" dirty="0" err="1">
                          <a:effectLst/>
                        </a:rPr>
                        <a:t>berlandieri</a:t>
                      </a:r>
                      <a:r>
                        <a:rPr lang="en-US" sz="1000" i="1" dirty="0">
                          <a:effectLst/>
                        </a:rPr>
                        <a:t>, V. </a:t>
                      </a:r>
                      <a:r>
                        <a:rPr lang="en-US" sz="1000" i="1" dirty="0" err="1">
                          <a:effectLst/>
                        </a:rPr>
                        <a:t>riparia</a:t>
                      </a:r>
                      <a:endParaRPr lang="en-US" sz="10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</a:tr>
              <a:tr h="27368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44-53Malegue</a:t>
                      </a:r>
                      <a:endParaRPr lang="en-U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i="1" dirty="0">
                          <a:effectLst/>
                        </a:rPr>
                        <a:t>V. </a:t>
                      </a:r>
                      <a:r>
                        <a:rPr lang="es-MX" sz="1000" i="1" dirty="0" err="1">
                          <a:effectLst/>
                        </a:rPr>
                        <a:t>riparia</a:t>
                      </a:r>
                      <a:r>
                        <a:rPr lang="es-MX" sz="1000" i="1" dirty="0">
                          <a:effectLst/>
                        </a:rPr>
                        <a:t>, V. </a:t>
                      </a:r>
                      <a:r>
                        <a:rPr lang="es-MX" sz="1000" i="1" dirty="0" err="1">
                          <a:effectLst/>
                        </a:rPr>
                        <a:t>cordifolia</a:t>
                      </a:r>
                      <a:r>
                        <a:rPr lang="es-MX" sz="1000" i="1" dirty="0">
                          <a:effectLst/>
                        </a:rPr>
                        <a:t>, V. </a:t>
                      </a:r>
                      <a:r>
                        <a:rPr lang="es-MX" sz="1000" i="1" dirty="0" err="1">
                          <a:effectLst/>
                        </a:rPr>
                        <a:t>rupestris</a:t>
                      </a:r>
                      <a:endParaRPr lang="en-US" sz="10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</a:tr>
              <a:tr h="14393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AxR1</a:t>
                      </a:r>
                      <a:endParaRPr lang="en-U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</a:rPr>
                        <a:t>V. vinifera, V. rupestris</a:t>
                      </a:r>
                      <a:endParaRPr lang="en-US" sz="10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</a:tr>
              <a:tr h="14393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effectLst/>
                        </a:rPr>
                        <a:t>Borner</a:t>
                      </a:r>
                      <a:endParaRPr lang="en-U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</a:rPr>
                        <a:t>V. </a:t>
                      </a:r>
                      <a:r>
                        <a:rPr lang="en-US" sz="1000" i="1" dirty="0" err="1">
                          <a:effectLst/>
                        </a:rPr>
                        <a:t>riparia</a:t>
                      </a:r>
                      <a:r>
                        <a:rPr lang="en-US" sz="1000" i="1" dirty="0">
                          <a:effectLst/>
                        </a:rPr>
                        <a:t>, V. </a:t>
                      </a:r>
                      <a:r>
                        <a:rPr lang="en-US" sz="1000" i="1" dirty="0" err="1">
                          <a:effectLst/>
                        </a:rPr>
                        <a:t>cinerea</a:t>
                      </a:r>
                      <a:endParaRPr lang="en-US" sz="10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</a:tr>
              <a:tr h="14393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 err="1">
                          <a:effectLst/>
                        </a:rPr>
                        <a:t>Dog</a:t>
                      </a:r>
                      <a:r>
                        <a:rPr lang="es-MX" sz="1000" b="1" dirty="0">
                          <a:effectLst/>
                        </a:rPr>
                        <a:t> Ridge</a:t>
                      </a:r>
                      <a:endParaRPr lang="en-U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</a:rPr>
                        <a:t>V. champinii</a:t>
                      </a:r>
                      <a:endParaRPr lang="en-US" sz="10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</a:tr>
              <a:tr h="41053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Freedom</a:t>
                      </a:r>
                      <a:endParaRPr lang="en-U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i="1" dirty="0">
                          <a:effectLst/>
                        </a:rPr>
                        <a:t>V. </a:t>
                      </a:r>
                      <a:r>
                        <a:rPr lang="es-MX" sz="1000" i="1" dirty="0" err="1">
                          <a:effectLst/>
                        </a:rPr>
                        <a:t>champinii</a:t>
                      </a:r>
                      <a:r>
                        <a:rPr lang="es-MX" sz="1000" i="1" dirty="0">
                          <a:effectLst/>
                        </a:rPr>
                        <a:t>, V. </a:t>
                      </a:r>
                      <a:r>
                        <a:rPr lang="es-MX" sz="1000" i="1" dirty="0" err="1">
                          <a:effectLst/>
                        </a:rPr>
                        <a:t>longii</a:t>
                      </a:r>
                      <a:r>
                        <a:rPr lang="es-MX" sz="1000" i="1" dirty="0">
                          <a:effectLst/>
                        </a:rPr>
                        <a:t>, V. vinífera, V. </a:t>
                      </a:r>
                      <a:r>
                        <a:rPr lang="es-MX" sz="1000" i="1" dirty="0" err="1">
                          <a:effectLst/>
                        </a:rPr>
                        <a:t>riparia</a:t>
                      </a:r>
                      <a:r>
                        <a:rPr lang="es-MX" sz="1000" i="1" dirty="0">
                          <a:effectLst/>
                        </a:rPr>
                        <a:t>, V. labrusca</a:t>
                      </a:r>
                      <a:endParaRPr lang="en-US" sz="10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S?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</a:tr>
              <a:tr h="41053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Harmony</a:t>
                      </a:r>
                      <a:endParaRPr lang="en-U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i="1" dirty="0">
                          <a:effectLst/>
                        </a:rPr>
                        <a:t>V. </a:t>
                      </a:r>
                      <a:r>
                        <a:rPr lang="es-MX" sz="1000" i="1" dirty="0" err="1">
                          <a:effectLst/>
                        </a:rPr>
                        <a:t>champinii</a:t>
                      </a:r>
                      <a:r>
                        <a:rPr lang="es-MX" sz="1000" i="1" dirty="0">
                          <a:effectLst/>
                        </a:rPr>
                        <a:t>, V. </a:t>
                      </a:r>
                      <a:r>
                        <a:rPr lang="es-MX" sz="1000" i="1" dirty="0" err="1">
                          <a:effectLst/>
                        </a:rPr>
                        <a:t>longii</a:t>
                      </a:r>
                      <a:r>
                        <a:rPr lang="es-MX" sz="1000" i="1" dirty="0">
                          <a:effectLst/>
                        </a:rPr>
                        <a:t>, V. vinífera, V. </a:t>
                      </a:r>
                      <a:r>
                        <a:rPr lang="es-MX" sz="1000" i="1" dirty="0" err="1">
                          <a:effectLst/>
                        </a:rPr>
                        <a:t>riparia</a:t>
                      </a:r>
                      <a:r>
                        <a:rPr lang="es-MX" sz="1000" i="1" dirty="0">
                          <a:effectLst/>
                        </a:rPr>
                        <a:t>, V. labrusca</a:t>
                      </a:r>
                      <a:endParaRPr lang="en-US" sz="10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</a:tr>
              <a:tr h="27368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K51-32</a:t>
                      </a:r>
                      <a:endParaRPr lang="en-U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i="1" dirty="0">
                          <a:effectLst/>
                        </a:rPr>
                        <a:t>V. </a:t>
                      </a:r>
                      <a:r>
                        <a:rPr lang="es-MX" sz="1000" i="1" dirty="0" err="1">
                          <a:effectLst/>
                        </a:rPr>
                        <a:t>champinii</a:t>
                      </a:r>
                      <a:r>
                        <a:rPr lang="es-MX" sz="1000" i="1" dirty="0">
                          <a:effectLst/>
                        </a:rPr>
                        <a:t>, V. </a:t>
                      </a:r>
                      <a:r>
                        <a:rPr lang="es-MX" sz="1000" i="1" dirty="0" err="1">
                          <a:effectLst/>
                        </a:rPr>
                        <a:t>rupestris</a:t>
                      </a:r>
                      <a:endParaRPr lang="en-US" sz="10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MR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MS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</a:tr>
              <a:tr h="27368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effectLst/>
                        </a:rPr>
                        <a:t>Kober</a:t>
                      </a:r>
                      <a:r>
                        <a:rPr lang="en-US" sz="1000" b="1" dirty="0">
                          <a:effectLst/>
                        </a:rPr>
                        <a:t> 5BB</a:t>
                      </a:r>
                      <a:endParaRPr lang="en-U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</a:rPr>
                        <a:t>V. </a:t>
                      </a:r>
                      <a:r>
                        <a:rPr lang="en-US" sz="1000" i="1" dirty="0" err="1">
                          <a:effectLst/>
                        </a:rPr>
                        <a:t>berlandieri</a:t>
                      </a:r>
                      <a:r>
                        <a:rPr lang="en-US" sz="1000" i="1" dirty="0">
                          <a:effectLst/>
                        </a:rPr>
                        <a:t>, V. </a:t>
                      </a:r>
                      <a:r>
                        <a:rPr lang="en-US" sz="1000" i="1" dirty="0" err="1">
                          <a:effectLst/>
                        </a:rPr>
                        <a:t>riparia</a:t>
                      </a:r>
                      <a:endParaRPr lang="en-US" sz="10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</a:tr>
              <a:tr h="27368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Ramsey</a:t>
                      </a:r>
                      <a:endParaRPr lang="en-U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</a:rPr>
                        <a:t>V. </a:t>
                      </a:r>
                      <a:r>
                        <a:rPr lang="en-US" sz="1000" i="1" dirty="0" smtClean="0">
                          <a:effectLst/>
                        </a:rPr>
                        <a:t>champinii</a:t>
                      </a:r>
                      <a:endParaRPr lang="en-US" sz="10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S?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MS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smtClean="0">
                          <a:effectLst/>
                        </a:rPr>
                        <a:t>MS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</a:tr>
              <a:tr h="27368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effectLst/>
                        </a:rPr>
                        <a:t>Riparia</a:t>
                      </a:r>
                      <a:r>
                        <a:rPr lang="en-US" sz="1000" b="1" dirty="0">
                          <a:effectLst/>
                        </a:rPr>
                        <a:t> </a:t>
                      </a:r>
                      <a:r>
                        <a:rPr lang="en-US" sz="1000" b="1" dirty="0" err="1">
                          <a:effectLst/>
                        </a:rPr>
                        <a:t>Gloire</a:t>
                      </a:r>
                      <a:endParaRPr lang="en-U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</a:rPr>
                        <a:t>V. </a:t>
                      </a:r>
                      <a:r>
                        <a:rPr lang="en-US" sz="1000" i="1" dirty="0" err="1">
                          <a:effectLst/>
                        </a:rPr>
                        <a:t>riparia</a:t>
                      </a:r>
                      <a:endParaRPr lang="en-US" sz="10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</a:tr>
              <a:tr h="27368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RS-3</a:t>
                      </a:r>
                      <a:endParaRPr lang="en-U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i="1" dirty="0">
                          <a:effectLst/>
                        </a:rPr>
                        <a:t>V. </a:t>
                      </a:r>
                      <a:r>
                        <a:rPr lang="es-MX" sz="1000" i="1" dirty="0" err="1">
                          <a:effectLst/>
                        </a:rPr>
                        <a:t>candicans</a:t>
                      </a:r>
                      <a:r>
                        <a:rPr lang="es-MX" sz="1000" i="1" dirty="0">
                          <a:effectLst/>
                        </a:rPr>
                        <a:t>, V. </a:t>
                      </a:r>
                      <a:r>
                        <a:rPr lang="es-MX" sz="1000" i="1" dirty="0" err="1">
                          <a:effectLst/>
                        </a:rPr>
                        <a:t>riparia</a:t>
                      </a:r>
                      <a:r>
                        <a:rPr lang="es-MX" sz="1000" i="1" dirty="0">
                          <a:effectLst/>
                        </a:rPr>
                        <a:t>, V. </a:t>
                      </a:r>
                      <a:r>
                        <a:rPr lang="es-MX" sz="1000" i="1" dirty="0" err="1">
                          <a:effectLst/>
                        </a:rPr>
                        <a:t>rupestris</a:t>
                      </a:r>
                      <a:endParaRPr lang="en-US" sz="10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200" y="6400800"/>
            <a:ext cx="88040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hlinkClick r:id="rId2"/>
              </a:rPr>
              <a:t>hferris@ucdavis.edu</a:t>
            </a:r>
            <a:r>
              <a:rPr lang="en-US" sz="1200" dirty="0" smtClean="0"/>
              <a:t>                                                                                                        http://plpnemweb.ucdavis.edu/Nemaplex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8378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685800"/>
            <a:ext cx="88392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en-US" sz="2000" dirty="0"/>
              <a:t>Nematodes are among the simplest </a:t>
            </a:r>
            <a:r>
              <a:rPr lang="en-US" altLang="en-US" sz="2000" dirty="0" err="1"/>
              <a:t>metazoa</a:t>
            </a:r>
            <a:r>
              <a:rPr lang="en-US" altLang="en-US" sz="2000" dirty="0"/>
              <a:t>. </a:t>
            </a:r>
            <a:endParaRPr lang="en-US" altLang="en-US" sz="2000" dirty="0" smtClean="0"/>
          </a:p>
          <a:p>
            <a:pPr>
              <a:buFontTx/>
              <a:buChar char="•"/>
            </a:pPr>
            <a:endParaRPr lang="en-US" altLang="en-US" sz="2000" dirty="0"/>
          </a:p>
          <a:p>
            <a:pPr>
              <a:buFontTx/>
              <a:buChar char="•"/>
            </a:pPr>
            <a:r>
              <a:rPr lang="en-US" altLang="en-US" sz="2000" dirty="0"/>
              <a:t>80% of multicellular animals are nematodes</a:t>
            </a:r>
            <a:r>
              <a:rPr lang="en-US" altLang="en-US" sz="2000" dirty="0" smtClean="0"/>
              <a:t>.</a:t>
            </a:r>
          </a:p>
          <a:p>
            <a:pPr>
              <a:buFontTx/>
              <a:buChar char="•"/>
            </a:pPr>
            <a:endParaRPr lang="en-US" altLang="en-US" sz="2000" dirty="0"/>
          </a:p>
          <a:p>
            <a:pPr>
              <a:buFontTx/>
              <a:buChar char="•"/>
            </a:pPr>
            <a:r>
              <a:rPr lang="en-US" altLang="en-US" sz="2000" dirty="0"/>
              <a:t>Nematodes occupy any niche that </a:t>
            </a:r>
            <a:r>
              <a:rPr lang="en-US" altLang="en-US" sz="2000" dirty="0" smtClean="0"/>
              <a:t>provides water and a </a:t>
            </a:r>
            <a:r>
              <a:rPr lang="en-US" altLang="en-US" sz="2000" dirty="0"/>
              <a:t>source of </a:t>
            </a:r>
            <a:r>
              <a:rPr lang="en-US" altLang="en-US" sz="2000" dirty="0" smtClean="0"/>
              <a:t>carbon.</a:t>
            </a:r>
          </a:p>
          <a:p>
            <a:pPr>
              <a:buFontTx/>
              <a:buChar char="•"/>
            </a:pPr>
            <a:endParaRPr lang="en-US" altLang="en-US" sz="2000" dirty="0" smtClean="0"/>
          </a:p>
          <a:p>
            <a:pPr>
              <a:buFontTx/>
              <a:buChar char="•"/>
            </a:pPr>
            <a:r>
              <a:rPr lang="en-US" altLang="en-US" sz="2000" dirty="0" smtClean="0"/>
              <a:t>Millions </a:t>
            </a:r>
            <a:r>
              <a:rPr lang="en-US" altLang="en-US" sz="2000" dirty="0"/>
              <a:t>of nematodes can occupy 1 m</a:t>
            </a:r>
            <a:r>
              <a:rPr lang="en-US" altLang="en-US" sz="2000" baseline="30000" dirty="0"/>
              <a:t>2 </a:t>
            </a:r>
            <a:r>
              <a:rPr lang="en-US" altLang="en-US" sz="2000" dirty="0"/>
              <a:t>of soil; a handful may contain 50 </a:t>
            </a:r>
            <a:r>
              <a:rPr lang="en-US" altLang="en-US" sz="2000" dirty="0" smtClean="0"/>
              <a:t>species.</a:t>
            </a:r>
          </a:p>
          <a:p>
            <a:r>
              <a:rPr lang="en-US" altLang="en-US" sz="2000" dirty="0" smtClean="0"/>
              <a:t>  </a:t>
            </a:r>
            <a:endParaRPr lang="en-US" altLang="en-US" sz="2000" dirty="0"/>
          </a:p>
          <a:p>
            <a:pPr>
              <a:buFontTx/>
              <a:buChar char="•"/>
            </a:pPr>
            <a:r>
              <a:rPr lang="en-US" altLang="en-US" sz="2000" dirty="0"/>
              <a:t>“.....if all the matter in the universe except the nematodes were swept </a:t>
            </a:r>
            <a:r>
              <a:rPr lang="en-US" altLang="en-US" sz="2000" dirty="0" smtClean="0"/>
              <a:t>away</a:t>
            </a:r>
            <a:r>
              <a:rPr lang="en-US" altLang="en-US" sz="2000" dirty="0"/>
              <a:t>……we would find its mountains, hills, vales, rivers, lakes, </a:t>
            </a:r>
            <a:r>
              <a:rPr lang="en-US" altLang="en-US" sz="2000" dirty="0" smtClean="0"/>
              <a:t>and oceans </a:t>
            </a:r>
            <a:r>
              <a:rPr lang="en-US" altLang="en-US" sz="2000" dirty="0"/>
              <a:t>represented by a film of nematodes</a:t>
            </a:r>
            <a:r>
              <a:rPr lang="en-US" altLang="en-US" sz="2000" dirty="0" smtClean="0"/>
              <a:t>.”</a:t>
            </a:r>
          </a:p>
          <a:p>
            <a:pPr>
              <a:buFontTx/>
              <a:buChar char="•"/>
            </a:pPr>
            <a:endParaRPr lang="en-US" altLang="en-US" sz="2000" dirty="0"/>
          </a:p>
          <a:p>
            <a:pPr>
              <a:buFontTx/>
              <a:buChar char="•"/>
            </a:pPr>
            <a:r>
              <a:rPr lang="en-US" altLang="en-US" sz="2000" dirty="0"/>
              <a:t>Nematodes vary in sensitivity to pollutants and environmental disturbance</a:t>
            </a:r>
            <a:r>
              <a:rPr lang="en-US" altLang="en-US" sz="2000" dirty="0" smtClean="0"/>
              <a:t>.</a:t>
            </a:r>
          </a:p>
          <a:p>
            <a:pPr>
              <a:buFontTx/>
              <a:buChar char="•"/>
            </a:pPr>
            <a:endParaRPr lang="en-US" altLang="en-US" sz="2000" dirty="0"/>
          </a:p>
          <a:p>
            <a:pPr>
              <a:buFontTx/>
              <a:buChar char="•"/>
            </a:pPr>
            <a:r>
              <a:rPr lang="en-US" altLang="en-US" sz="2000" dirty="0"/>
              <a:t>Nematodes occupy key positions in soil food-webs; they feed on many soil </a:t>
            </a:r>
            <a:r>
              <a:rPr lang="en-US" altLang="en-US" sz="2000" dirty="0" smtClean="0"/>
              <a:t> organisms </a:t>
            </a:r>
            <a:r>
              <a:rPr lang="en-US" altLang="en-US" sz="2000" dirty="0"/>
              <a:t>and are food for many others</a:t>
            </a:r>
            <a:r>
              <a:rPr lang="en-US" alt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5359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099007"/>
              </p:ext>
            </p:extLst>
          </p:nvPr>
        </p:nvGraphicFramePr>
        <p:xfrm>
          <a:off x="152400" y="65956"/>
          <a:ext cx="8778244" cy="62763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800"/>
                <a:gridCol w="1949979"/>
                <a:gridCol w="577726"/>
                <a:gridCol w="575971"/>
                <a:gridCol w="575971"/>
                <a:gridCol w="575971"/>
                <a:gridCol w="575971"/>
                <a:gridCol w="575971"/>
                <a:gridCol w="575971"/>
                <a:gridCol w="575971"/>
                <a:gridCol w="575971"/>
                <a:gridCol w="575971"/>
              </a:tblGrid>
              <a:tr h="10668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dirty="0" smtClean="0">
                          <a:effectLst/>
                        </a:rPr>
                        <a:t>Genotype</a:t>
                      </a:r>
                      <a:endParaRPr lang="en-US" sz="1000" b="1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dirty="0" smtClean="0">
                          <a:effectLst/>
                        </a:rPr>
                        <a:t>Parentage</a:t>
                      </a:r>
                      <a:r>
                        <a:rPr lang="en-US" sz="1000" b="1" i="0" dirty="0">
                          <a:effectLst/>
                        </a:rPr>
                        <a:t> </a:t>
                      </a:r>
                      <a:endParaRPr lang="en-US" sz="1000" b="1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b"/>
                </a:tc>
                <a:tc>
                  <a:txBody>
                    <a:bodyPr/>
                    <a:lstStyle/>
                    <a:p>
                      <a:pPr marL="73025" marR="7302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1" dirty="0">
                          <a:effectLst/>
                        </a:rPr>
                        <a:t>M. incognita Race 3</a:t>
                      </a:r>
                      <a:endParaRPr lang="en-US" sz="10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vert="vert270" anchor="ctr"/>
                </a:tc>
                <a:tc>
                  <a:txBody>
                    <a:bodyPr/>
                    <a:lstStyle/>
                    <a:p>
                      <a:pPr marL="73025" marR="7302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1" dirty="0">
                          <a:effectLst/>
                        </a:rPr>
                        <a:t>M. </a:t>
                      </a:r>
                      <a:r>
                        <a:rPr lang="en-US" sz="1000" b="1" i="1" dirty="0" err="1">
                          <a:effectLst/>
                        </a:rPr>
                        <a:t>javanica</a:t>
                      </a:r>
                      <a:endParaRPr lang="en-US" sz="10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vert="vert270" anchor="ctr"/>
                </a:tc>
                <a:tc>
                  <a:txBody>
                    <a:bodyPr/>
                    <a:lstStyle/>
                    <a:p>
                      <a:pPr marL="73025" marR="7302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1" dirty="0">
                          <a:effectLst/>
                        </a:rPr>
                        <a:t>Meloidogyne pathotypes</a:t>
                      </a:r>
                    </a:p>
                    <a:p>
                      <a:pPr marL="73025" marR="7302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1" dirty="0">
                          <a:effectLst/>
                        </a:rPr>
                        <a:t>Harmony A&amp;C</a:t>
                      </a:r>
                      <a:endParaRPr lang="en-US" sz="10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vert="vert270" anchor="ctr"/>
                </a:tc>
                <a:tc>
                  <a:txBody>
                    <a:bodyPr/>
                    <a:lstStyle/>
                    <a:p>
                      <a:pPr marL="73025" marR="7302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1" dirty="0">
                          <a:effectLst/>
                        </a:rPr>
                        <a:t>M. </a:t>
                      </a:r>
                      <a:r>
                        <a:rPr lang="en-US" sz="1000" b="1" i="1" dirty="0" err="1">
                          <a:effectLst/>
                        </a:rPr>
                        <a:t>chitwoodi</a:t>
                      </a:r>
                      <a:endParaRPr lang="en-US" sz="10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vert="vert270" anchor="ctr"/>
                </a:tc>
                <a:tc>
                  <a:txBody>
                    <a:bodyPr/>
                    <a:lstStyle/>
                    <a:p>
                      <a:pPr marL="73025" marR="7302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1" dirty="0">
                          <a:effectLst/>
                        </a:rPr>
                        <a:t>X. index</a:t>
                      </a:r>
                      <a:endParaRPr lang="en-US" sz="10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vert="vert270" anchor="ctr"/>
                </a:tc>
                <a:tc>
                  <a:txBody>
                    <a:bodyPr/>
                    <a:lstStyle/>
                    <a:p>
                      <a:pPr marL="73025" marR="7302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1" dirty="0" smtClean="0">
                          <a:effectLst/>
                        </a:rPr>
                        <a:t>C. </a:t>
                      </a:r>
                      <a:r>
                        <a:rPr lang="en-US" sz="1000" b="1" i="1" dirty="0">
                          <a:effectLst/>
                        </a:rPr>
                        <a:t>xenoplax</a:t>
                      </a:r>
                      <a:endParaRPr lang="en-US" sz="10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vert="vert270" anchor="ctr"/>
                </a:tc>
                <a:tc>
                  <a:txBody>
                    <a:bodyPr/>
                    <a:lstStyle/>
                    <a:p>
                      <a:pPr marL="73025" marR="7302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1" dirty="0">
                          <a:effectLst/>
                        </a:rPr>
                        <a:t>P. </a:t>
                      </a:r>
                      <a:r>
                        <a:rPr lang="en-US" sz="1000" b="1" i="1" dirty="0" err="1">
                          <a:effectLst/>
                        </a:rPr>
                        <a:t>vulnu</a:t>
                      </a:r>
                      <a:endParaRPr lang="en-US" sz="10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vert="vert270" anchor="ctr"/>
                </a:tc>
                <a:tc>
                  <a:txBody>
                    <a:bodyPr/>
                    <a:lstStyle/>
                    <a:p>
                      <a:pPr marL="73025" marR="7302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1" dirty="0">
                          <a:effectLst/>
                        </a:rPr>
                        <a:t>T. semipenetrans</a:t>
                      </a:r>
                      <a:endParaRPr lang="en-US" sz="10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vert="vert270" anchor="ctr"/>
                </a:tc>
                <a:tc>
                  <a:txBody>
                    <a:bodyPr/>
                    <a:lstStyle/>
                    <a:p>
                      <a:pPr marL="73025" marR="7302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1" dirty="0">
                          <a:effectLst/>
                        </a:rPr>
                        <a:t>X. </a:t>
                      </a:r>
                      <a:r>
                        <a:rPr lang="en-US" sz="1000" b="1" i="1" dirty="0" err="1">
                          <a:effectLst/>
                        </a:rPr>
                        <a:t>ameriacanum</a:t>
                      </a:r>
                      <a:endParaRPr lang="en-US" sz="10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vert="vert270" anchor="ctr"/>
                </a:tc>
                <a:tc>
                  <a:txBody>
                    <a:bodyPr/>
                    <a:lstStyle/>
                    <a:p>
                      <a:pPr marL="73025" marR="7302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1" dirty="0">
                          <a:effectLst/>
                        </a:rPr>
                        <a:t>Para. hamatus</a:t>
                      </a:r>
                      <a:endParaRPr lang="en-US" sz="1000" b="1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vert="vert270" anchor="ctr"/>
                </a:tc>
              </a:tr>
              <a:tr h="27368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RS-9</a:t>
                      </a:r>
                      <a:endParaRPr lang="en-U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i="1" dirty="0">
                          <a:effectLst/>
                        </a:rPr>
                        <a:t>V. </a:t>
                      </a:r>
                      <a:r>
                        <a:rPr lang="es-MX" sz="1000" i="1" dirty="0" err="1">
                          <a:effectLst/>
                        </a:rPr>
                        <a:t>candicans</a:t>
                      </a:r>
                      <a:r>
                        <a:rPr lang="es-MX" sz="1000" i="1" dirty="0">
                          <a:effectLst/>
                        </a:rPr>
                        <a:t>, V. </a:t>
                      </a:r>
                      <a:r>
                        <a:rPr lang="es-MX" sz="1000" i="1" dirty="0" err="1">
                          <a:effectLst/>
                        </a:rPr>
                        <a:t>riparia</a:t>
                      </a:r>
                      <a:r>
                        <a:rPr lang="es-MX" sz="1000" i="1" dirty="0">
                          <a:effectLst/>
                        </a:rPr>
                        <a:t>, V. </a:t>
                      </a:r>
                      <a:r>
                        <a:rPr lang="es-MX" sz="1000" i="1" dirty="0" err="1">
                          <a:effectLst/>
                        </a:rPr>
                        <a:t>rupestris</a:t>
                      </a:r>
                      <a:endParaRPr lang="en-US" sz="10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</a:tr>
              <a:tr h="14393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effectLst/>
                        </a:rPr>
                        <a:t>Schwarzmann</a:t>
                      </a:r>
                      <a:endParaRPr lang="en-U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</a:rPr>
                        <a:t>V. </a:t>
                      </a:r>
                      <a:r>
                        <a:rPr lang="en-US" sz="1000" i="1" dirty="0" err="1">
                          <a:effectLst/>
                        </a:rPr>
                        <a:t>riparia</a:t>
                      </a:r>
                      <a:r>
                        <a:rPr lang="en-US" sz="1000" i="1" dirty="0">
                          <a:effectLst/>
                        </a:rPr>
                        <a:t>, V. rupestris</a:t>
                      </a:r>
                      <a:endParaRPr lang="en-US" sz="10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</a:tr>
              <a:tr h="14393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St. George</a:t>
                      </a:r>
                      <a:endParaRPr lang="en-U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</a:rPr>
                        <a:t>V. rupestris</a:t>
                      </a:r>
                      <a:endParaRPr lang="en-US" sz="10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</a:tr>
              <a:tr h="27368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effectLst/>
                        </a:rPr>
                        <a:t>Teleki</a:t>
                      </a:r>
                      <a:r>
                        <a:rPr lang="en-US" sz="1000" b="1" dirty="0">
                          <a:effectLst/>
                        </a:rPr>
                        <a:t> 5C</a:t>
                      </a:r>
                      <a:endParaRPr lang="en-U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</a:rPr>
                        <a:t>V. </a:t>
                      </a:r>
                      <a:r>
                        <a:rPr lang="en-US" sz="1000" i="1" dirty="0" err="1">
                          <a:effectLst/>
                        </a:rPr>
                        <a:t>berlandieri</a:t>
                      </a:r>
                      <a:r>
                        <a:rPr lang="en-US" sz="1000" i="1" dirty="0">
                          <a:effectLst/>
                        </a:rPr>
                        <a:t>, V. </a:t>
                      </a:r>
                      <a:r>
                        <a:rPr lang="en-US" sz="1000" i="1" dirty="0" err="1">
                          <a:effectLst/>
                        </a:rPr>
                        <a:t>riparia</a:t>
                      </a:r>
                      <a:endParaRPr lang="en-US" sz="10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</a:tr>
              <a:tr h="27368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USDA 10-17A</a:t>
                      </a:r>
                      <a:endParaRPr lang="en-U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i="1" dirty="0">
                          <a:effectLst/>
                        </a:rPr>
                        <a:t>V. </a:t>
                      </a:r>
                      <a:r>
                        <a:rPr lang="es-MX" sz="1000" i="1" dirty="0" err="1">
                          <a:effectLst/>
                        </a:rPr>
                        <a:t>simpsoni</a:t>
                      </a:r>
                      <a:r>
                        <a:rPr lang="es-MX" sz="1000" i="1" dirty="0">
                          <a:effectLst/>
                        </a:rPr>
                        <a:t>, M. </a:t>
                      </a:r>
                      <a:r>
                        <a:rPr lang="es-MX" sz="1000" i="1" dirty="0" err="1">
                          <a:effectLst/>
                        </a:rPr>
                        <a:t>rotundifolia</a:t>
                      </a:r>
                      <a:endParaRPr lang="en-US" sz="10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MS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</a:tr>
              <a:tr h="14393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</a:rPr>
                        <a:t>USDA 10-23B</a:t>
                      </a:r>
                      <a:endParaRPr lang="en-U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i="1" dirty="0">
                          <a:effectLst/>
                        </a:rPr>
                        <a:t>V. </a:t>
                      </a:r>
                      <a:r>
                        <a:rPr lang="es-MX" sz="1000" i="1" dirty="0" err="1">
                          <a:effectLst/>
                        </a:rPr>
                        <a:t>doanianna</a:t>
                      </a:r>
                      <a:endParaRPr lang="en-US" sz="10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MR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</a:tr>
              <a:tr h="14393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</a:rPr>
                        <a:t>USDA 6-19B</a:t>
                      </a:r>
                      <a:endParaRPr lang="en-U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i="1">
                          <a:effectLst/>
                        </a:rPr>
                        <a:t>V. champinii</a:t>
                      </a:r>
                      <a:endParaRPr lang="en-US" sz="1000" i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MS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MR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MR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</a:tr>
              <a:tr h="27368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VR O39-16</a:t>
                      </a:r>
                      <a:endParaRPr lang="en-U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</a:rPr>
                        <a:t>V. vinifera, M. rotundifolia</a:t>
                      </a:r>
                      <a:endParaRPr lang="en-US" sz="10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MR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MR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</a:tr>
              <a:tr h="2736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  <a:latin typeface="Times New Roman"/>
                          <a:ea typeface="Times New Roman"/>
                        </a:rPr>
                        <a:t>UCD GRN1</a:t>
                      </a:r>
                      <a:endParaRPr lang="en-U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00" i="1" dirty="0" smtClean="0">
                          <a:effectLst/>
                        </a:rPr>
                        <a:t>V. </a:t>
                      </a:r>
                      <a:r>
                        <a:rPr lang="es-MX" sz="1000" i="1" dirty="0" err="1" smtClean="0">
                          <a:effectLst/>
                        </a:rPr>
                        <a:t>rupestris</a:t>
                      </a:r>
                      <a:r>
                        <a:rPr lang="es-MX" sz="1000" i="1" dirty="0" smtClean="0">
                          <a:effectLst/>
                        </a:rPr>
                        <a:t> cv A. de </a:t>
                      </a:r>
                      <a:r>
                        <a:rPr lang="es-MX" sz="1000" i="1" dirty="0" err="1" smtClean="0">
                          <a:effectLst/>
                        </a:rPr>
                        <a:t>Serres</a:t>
                      </a:r>
                      <a:r>
                        <a:rPr lang="es-MX" sz="1000" i="1" dirty="0" smtClean="0">
                          <a:effectLst/>
                        </a:rPr>
                        <a:t>, M. </a:t>
                      </a:r>
                      <a:r>
                        <a:rPr lang="es-MX" sz="1000" i="1" dirty="0" err="1" smtClean="0">
                          <a:effectLst/>
                        </a:rPr>
                        <a:t>rotundifolia</a:t>
                      </a:r>
                      <a:r>
                        <a:rPr lang="es-MX" sz="1000" i="1" dirty="0" smtClean="0">
                          <a:effectLst/>
                        </a:rPr>
                        <a:t> cv </a:t>
                      </a:r>
                      <a:r>
                        <a:rPr lang="es-MX" sz="1000" i="1" dirty="0" err="1" smtClean="0">
                          <a:effectLst/>
                        </a:rPr>
                        <a:t>Cowart</a:t>
                      </a:r>
                      <a:endParaRPr lang="en-US" sz="1000" i="1" dirty="0" smtClean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MR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MR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</a:tr>
              <a:tr h="2736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  <a:latin typeface="Times New Roman"/>
                          <a:ea typeface="Times New Roman"/>
                        </a:rPr>
                        <a:t>UCD GRN2</a:t>
                      </a:r>
                      <a:endParaRPr lang="en-U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00" i="1" dirty="0" smtClean="0">
                          <a:effectLst/>
                        </a:rPr>
                        <a:t>V. </a:t>
                      </a:r>
                      <a:r>
                        <a:rPr lang="es-MX" sz="1000" i="1" dirty="0" err="1" smtClean="0">
                          <a:effectLst/>
                        </a:rPr>
                        <a:t>rufotomentosa</a:t>
                      </a:r>
                      <a:r>
                        <a:rPr lang="es-MX" sz="1000" i="1" dirty="0" smtClean="0">
                          <a:effectLst/>
                        </a:rPr>
                        <a:t>, V. </a:t>
                      </a:r>
                      <a:r>
                        <a:rPr lang="es-MX" sz="1000" i="1" dirty="0" err="1" smtClean="0">
                          <a:effectLst/>
                        </a:rPr>
                        <a:t>champinii</a:t>
                      </a:r>
                      <a:r>
                        <a:rPr lang="es-MX" sz="1000" i="1" dirty="0" smtClean="0">
                          <a:effectLst/>
                        </a:rPr>
                        <a:t> cv </a:t>
                      </a:r>
                      <a:r>
                        <a:rPr lang="es-MX" sz="1000" i="1" dirty="0" err="1" smtClean="0">
                          <a:effectLst/>
                        </a:rPr>
                        <a:t>Dog</a:t>
                      </a:r>
                      <a:r>
                        <a:rPr lang="es-MX" sz="1000" i="1" dirty="0" smtClean="0">
                          <a:effectLst/>
                        </a:rPr>
                        <a:t> Ridge, V. </a:t>
                      </a:r>
                      <a:r>
                        <a:rPr lang="es-MX" sz="1000" i="1" dirty="0" err="1" smtClean="0">
                          <a:effectLst/>
                        </a:rPr>
                        <a:t>riparia</a:t>
                      </a:r>
                      <a:r>
                        <a:rPr lang="es-MX" sz="1000" i="1" dirty="0" smtClean="0">
                          <a:effectLst/>
                        </a:rPr>
                        <a:t> cv </a:t>
                      </a:r>
                      <a:r>
                        <a:rPr lang="es-MX" sz="1000" i="1" dirty="0" err="1" smtClean="0">
                          <a:effectLst/>
                        </a:rPr>
                        <a:t>Riparia</a:t>
                      </a:r>
                      <a:r>
                        <a:rPr lang="es-MX" sz="1000" i="1" dirty="0" smtClean="0">
                          <a:effectLst/>
                        </a:rPr>
                        <a:t> </a:t>
                      </a:r>
                      <a:r>
                        <a:rPr lang="es-MX" sz="1000" i="1" dirty="0" err="1" smtClean="0">
                          <a:effectLst/>
                        </a:rPr>
                        <a:t>Gloire</a:t>
                      </a:r>
                      <a:endParaRPr lang="en-US" sz="1000" i="1" dirty="0" smtClean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MS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MR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MS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MR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</a:tr>
              <a:tr h="2736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  <a:latin typeface="Times New Roman"/>
                          <a:ea typeface="Times New Roman"/>
                        </a:rPr>
                        <a:t>UCD GRN 3</a:t>
                      </a:r>
                      <a:endParaRPr lang="en-U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00" i="1" dirty="0" smtClean="0">
                          <a:effectLst/>
                        </a:rPr>
                        <a:t>V. </a:t>
                      </a:r>
                      <a:r>
                        <a:rPr lang="es-MX" sz="1000" i="1" dirty="0" err="1" smtClean="0">
                          <a:effectLst/>
                        </a:rPr>
                        <a:t>rufotomentosa</a:t>
                      </a:r>
                      <a:r>
                        <a:rPr lang="es-MX" sz="1000" i="1" dirty="0" smtClean="0">
                          <a:effectLst/>
                        </a:rPr>
                        <a:t>, V. </a:t>
                      </a:r>
                      <a:r>
                        <a:rPr lang="es-MX" sz="1000" i="1" dirty="0" err="1" smtClean="0">
                          <a:effectLst/>
                        </a:rPr>
                        <a:t>champinii</a:t>
                      </a:r>
                      <a:r>
                        <a:rPr lang="es-MX" sz="1000" i="1" dirty="0" smtClean="0">
                          <a:effectLst/>
                        </a:rPr>
                        <a:t> cv </a:t>
                      </a:r>
                      <a:r>
                        <a:rPr lang="es-MX" sz="1000" i="1" dirty="0" err="1" smtClean="0">
                          <a:effectLst/>
                        </a:rPr>
                        <a:t>Dog</a:t>
                      </a:r>
                      <a:r>
                        <a:rPr lang="es-MX" sz="1000" i="1" dirty="0" smtClean="0">
                          <a:effectLst/>
                        </a:rPr>
                        <a:t> Ridge), V. </a:t>
                      </a:r>
                      <a:r>
                        <a:rPr lang="es-MX" sz="1000" i="1" dirty="0" err="1" smtClean="0">
                          <a:effectLst/>
                        </a:rPr>
                        <a:t>champinii</a:t>
                      </a:r>
                      <a:r>
                        <a:rPr lang="es-MX" sz="1000" i="1" dirty="0" smtClean="0">
                          <a:effectLst/>
                        </a:rPr>
                        <a:t> cv c9038, V. </a:t>
                      </a:r>
                      <a:r>
                        <a:rPr lang="es-MX" sz="1000" i="1" dirty="0" err="1" smtClean="0">
                          <a:effectLst/>
                        </a:rPr>
                        <a:t>riparia</a:t>
                      </a:r>
                      <a:r>
                        <a:rPr lang="es-MX" sz="1000" i="1" dirty="0" smtClean="0">
                          <a:effectLst/>
                        </a:rPr>
                        <a:t> cv </a:t>
                      </a:r>
                      <a:r>
                        <a:rPr lang="es-MX" sz="1000" i="1" dirty="0" err="1" smtClean="0">
                          <a:effectLst/>
                        </a:rPr>
                        <a:t>Riparia</a:t>
                      </a:r>
                      <a:r>
                        <a:rPr lang="es-MX" sz="1000" i="1" dirty="0" smtClean="0">
                          <a:effectLst/>
                        </a:rPr>
                        <a:t> </a:t>
                      </a:r>
                      <a:r>
                        <a:rPr lang="es-MX" sz="1000" i="1" dirty="0" err="1" smtClean="0">
                          <a:effectLst/>
                        </a:rPr>
                        <a:t>Gloire</a:t>
                      </a:r>
                      <a:endParaRPr lang="en-US" sz="1000" i="1" dirty="0" smtClean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MR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MR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MR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MR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</a:tr>
              <a:tr h="2736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  <a:latin typeface="Times New Roman"/>
                          <a:ea typeface="Times New Roman"/>
                        </a:rPr>
                        <a:t>UCD GRN4</a:t>
                      </a:r>
                      <a:endParaRPr lang="en-U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00" i="1" dirty="0" smtClean="0">
                          <a:effectLst/>
                        </a:rPr>
                        <a:t>V. </a:t>
                      </a:r>
                      <a:r>
                        <a:rPr lang="es-MX" sz="1000" i="1" dirty="0" err="1" smtClean="0">
                          <a:effectLst/>
                        </a:rPr>
                        <a:t>rufotomentosa</a:t>
                      </a:r>
                      <a:r>
                        <a:rPr lang="es-MX" sz="1000" i="1" dirty="0" smtClean="0">
                          <a:effectLst/>
                        </a:rPr>
                        <a:t>, V. </a:t>
                      </a:r>
                      <a:r>
                        <a:rPr lang="es-MX" sz="1000" i="1" dirty="0" err="1" smtClean="0">
                          <a:effectLst/>
                        </a:rPr>
                        <a:t>champinii</a:t>
                      </a:r>
                      <a:r>
                        <a:rPr lang="es-MX" sz="1000" i="1" dirty="0" smtClean="0">
                          <a:effectLst/>
                        </a:rPr>
                        <a:t> cv </a:t>
                      </a:r>
                      <a:r>
                        <a:rPr lang="es-MX" sz="1000" i="1" dirty="0" err="1" smtClean="0">
                          <a:effectLst/>
                        </a:rPr>
                        <a:t>Dog</a:t>
                      </a:r>
                      <a:r>
                        <a:rPr lang="es-MX" sz="1000" i="1" dirty="0" smtClean="0">
                          <a:effectLst/>
                        </a:rPr>
                        <a:t> Ridge), V. </a:t>
                      </a:r>
                      <a:r>
                        <a:rPr lang="es-MX" sz="1000" i="1" dirty="0" err="1" smtClean="0">
                          <a:effectLst/>
                        </a:rPr>
                        <a:t>champinii</a:t>
                      </a:r>
                      <a:r>
                        <a:rPr lang="es-MX" sz="1000" i="1" dirty="0" smtClean="0">
                          <a:effectLst/>
                        </a:rPr>
                        <a:t> cv c9038, V. </a:t>
                      </a:r>
                      <a:r>
                        <a:rPr lang="es-MX" sz="1000" i="1" dirty="0" err="1" smtClean="0">
                          <a:effectLst/>
                        </a:rPr>
                        <a:t>riparia</a:t>
                      </a:r>
                      <a:r>
                        <a:rPr lang="es-MX" sz="1000" i="1" dirty="0" smtClean="0">
                          <a:effectLst/>
                        </a:rPr>
                        <a:t> cv </a:t>
                      </a:r>
                      <a:r>
                        <a:rPr lang="es-MX" sz="1000" i="1" dirty="0" err="1" smtClean="0">
                          <a:effectLst/>
                        </a:rPr>
                        <a:t>Riparia</a:t>
                      </a:r>
                      <a:r>
                        <a:rPr lang="es-MX" sz="1000" i="1" dirty="0" smtClean="0">
                          <a:effectLst/>
                        </a:rPr>
                        <a:t> </a:t>
                      </a:r>
                      <a:r>
                        <a:rPr lang="es-MX" sz="1000" i="1" dirty="0" err="1" smtClean="0">
                          <a:effectLst/>
                        </a:rPr>
                        <a:t>Gloire</a:t>
                      </a:r>
                      <a:endParaRPr lang="en-US" sz="1000" i="1" dirty="0" smtClean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MR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MR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MR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MS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</a:tr>
              <a:tr h="2736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  <a:latin typeface="Times New Roman"/>
                          <a:ea typeface="Times New Roman"/>
                        </a:rPr>
                        <a:t>UCD GRN5</a:t>
                      </a:r>
                      <a:endParaRPr lang="en-US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dirty="0" smtClean="0">
                          <a:effectLst/>
                        </a:rPr>
                        <a:t>V. champinii cv Ramsey, V. champinii cv c9021), V. </a:t>
                      </a:r>
                      <a:r>
                        <a:rPr lang="en-US" sz="1000" i="1" dirty="0" err="1" smtClean="0">
                          <a:effectLst/>
                        </a:rPr>
                        <a:t>riparia</a:t>
                      </a:r>
                      <a:r>
                        <a:rPr lang="en-US" sz="1000" i="1" dirty="0" smtClean="0">
                          <a:effectLst/>
                        </a:rPr>
                        <a:t> cv </a:t>
                      </a:r>
                      <a:r>
                        <a:rPr lang="en-US" sz="1000" i="1" dirty="0" err="1" smtClean="0">
                          <a:effectLst/>
                        </a:rPr>
                        <a:t>Riparia</a:t>
                      </a:r>
                      <a:r>
                        <a:rPr lang="en-US" sz="1000" i="1" dirty="0" smtClean="0">
                          <a:effectLst/>
                        </a:rPr>
                        <a:t> </a:t>
                      </a:r>
                      <a:r>
                        <a:rPr lang="en-US" sz="1000" i="1" dirty="0" err="1" smtClean="0">
                          <a:effectLst/>
                        </a:rPr>
                        <a:t>Gloire</a:t>
                      </a:r>
                      <a:endParaRPr lang="en-US" sz="1000" i="1" dirty="0" smtClean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MR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MR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Times New Roman"/>
                        </a:rPr>
                        <a:t>MR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33" marR="21733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200" y="6400800"/>
            <a:ext cx="88040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hlinkClick r:id="rId2"/>
              </a:rPr>
              <a:t>hferris@ucdavis.edu</a:t>
            </a:r>
            <a:r>
              <a:rPr lang="en-US" sz="1200" dirty="0" smtClean="0"/>
              <a:t>                                                                                                        http://plpnemweb.ucdavis.edu/Nemaplex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9656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8924544" cy="557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381000"/>
            <a:ext cx="7409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Nemaplex</a:t>
            </a:r>
            <a:r>
              <a:rPr lang="en-US" dirty="0" smtClean="0"/>
              <a:t>:   http://plpnemweb.ucdavis.edu/nemaplex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 flipV="1">
            <a:off x="2971800" y="2971800"/>
            <a:ext cx="609600" cy="73152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0" y="28545"/>
            <a:ext cx="3289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finding the information…….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6943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7856" y="0"/>
            <a:ext cx="8778240" cy="5486400"/>
            <a:chOff x="-7856" y="0"/>
            <a:chExt cx="8778240" cy="5486400"/>
          </a:xfrm>
        </p:grpSpPr>
        <p:pic>
          <p:nvPicPr>
            <p:cNvPr id="1587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56" y="0"/>
              <a:ext cx="8778240" cy="548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 bwMode="auto">
            <a:xfrm flipH="1" flipV="1">
              <a:off x="2133600" y="1905000"/>
              <a:ext cx="685800" cy="7620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" name="Group 4"/>
          <p:cNvGrpSpPr/>
          <p:nvPr/>
        </p:nvGrpSpPr>
        <p:grpSpPr>
          <a:xfrm>
            <a:off x="356616" y="1356360"/>
            <a:ext cx="8778240" cy="5486400"/>
            <a:chOff x="365760" y="1371600"/>
            <a:chExt cx="8778240" cy="5486400"/>
          </a:xfrm>
        </p:grpSpPr>
        <p:pic>
          <p:nvPicPr>
            <p:cNvPr id="1587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" y="1371600"/>
              <a:ext cx="8778240" cy="548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696712" y="4043202"/>
              <a:ext cx="2316660" cy="23083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r>
                <a:rPr lang="en-US" dirty="0" smtClean="0"/>
                <a:t>&gt;53,700 entries</a:t>
              </a:r>
            </a:p>
            <a:p>
              <a:endParaRPr lang="en-US" dirty="0"/>
            </a:p>
            <a:p>
              <a:endParaRPr lang="en-US" dirty="0"/>
            </a:p>
          </p:txBody>
        </p:sp>
        <p:cxnSp>
          <p:nvCxnSpPr>
            <p:cNvPr id="4" name="Straight Arrow Connector 3"/>
            <p:cNvCxnSpPr/>
            <p:nvPr/>
          </p:nvCxnSpPr>
          <p:spPr bwMode="auto">
            <a:xfrm flipH="1" flipV="1">
              <a:off x="5791200" y="4114800"/>
              <a:ext cx="685800" cy="91440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3328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" y="0"/>
            <a:ext cx="9070848" cy="566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-31423" y="30637"/>
            <a:ext cx="9144000" cy="5715000"/>
            <a:chOff x="-31423" y="30637"/>
            <a:chExt cx="9144000" cy="5715000"/>
          </a:xfrm>
        </p:grpSpPr>
        <p:pic>
          <p:nvPicPr>
            <p:cNvPr id="15974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423" y="30637"/>
              <a:ext cx="9144000" cy="571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Arrow Connector 2"/>
            <p:cNvCxnSpPr/>
            <p:nvPr/>
          </p:nvCxnSpPr>
          <p:spPr bwMode="auto">
            <a:xfrm flipH="1" flipV="1">
              <a:off x="2133600" y="2590800"/>
              <a:ext cx="762000" cy="45720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7" name="Straight Arrow Connector 6"/>
          <p:cNvCxnSpPr/>
          <p:nvPr/>
        </p:nvCxnSpPr>
        <p:spPr bwMode="auto">
          <a:xfrm flipH="1" flipV="1">
            <a:off x="1447800" y="1066800"/>
            <a:ext cx="762000" cy="4572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597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2"/>
          <a:stretch/>
        </p:blipFill>
        <p:spPr bwMode="auto">
          <a:xfrm>
            <a:off x="0" y="30637"/>
            <a:ext cx="9144000" cy="650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80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143000"/>
            <a:ext cx="4023360" cy="5674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5373" r="15787" b="17804"/>
          <a:stretch/>
        </p:blipFill>
        <p:spPr>
          <a:xfrm>
            <a:off x="234640" y="88392"/>
            <a:ext cx="3669792" cy="25968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0" t="8648" r="2840" b="7424"/>
          <a:stretch/>
        </p:blipFill>
        <p:spPr>
          <a:xfrm>
            <a:off x="685800" y="2788920"/>
            <a:ext cx="2767473" cy="406908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7252" y="2438400"/>
            <a:ext cx="6248400" cy="4389437"/>
            <a:chOff x="17252" y="2438400"/>
            <a:chExt cx="6248400" cy="4389437"/>
          </a:xfrm>
        </p:grpSpPr>
        <p:pic>
          <p:nvPicPr>
            <p:cNvPr id="7" name="Picture 3" descr="Handinjector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52" y="2438400"/>
              <a:ext cx="6248400" cy="4389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419600" y="2619643"/>
              <a:ext cx="16417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Zimbabwe 1965</a:t>
              </a:r>
              <a:endParaRPr lang="en-US" sz="16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114800" y="190108"/>
            <a:ext cx="49263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Chemical Control of Soil Pests……</a:t>
            </a:r>
          </a:p>
          <a:p>
            <a:r>
              <a:rPr lang="en-US" sz="2000" dirty="0" smtClean="0"/>
              <a:t>injection of materials into soil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7700449" y="804446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1870s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4768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393347" y="696535"/>
            <a:ext cx="8445853" cy="6009065"/>
            <a:chOff x="55562" y="64963"/>
            <a:chExt cx="9012238" cy="6412037"/>
          </a:xfrm>
        </p:grpSpPr>
        <p:pic>
          <p:nvPicPr>
            <p:cNvPr id="16589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9600" y="609600"/>
              <a:ext cx="1228725" cy="1504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589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81400" y="762000"/>
              <a:ext cx="1238250" cy="1466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589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34200" y="533400"/>
              <a:ext cx="1219200" cy="1504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5893" name="Rectangle 5"/>
            <p:cNvSpPr>
              <a:spLocks noChangeArrowheads="1"/>
            </p:cNvSpPr>
            <p:nvPr/>
          </p:nvSpPr>
          <p:spPr bwMode="auto">
            <a:xfrm>
              <a:off x="6400800" y="2055813"/>
              <a:ext cx="24320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ts val="500"/>
                </a:spcBef>
                <a:spcAft>
                  <a:spcPts val="500"/>
                </a:spcAft>
              </a:pPr>
              <a:r>
                <a:rPr lang="en-US" sz="1800"/>
                <a:t>F. Sherwood Rowland</a:t>
              </a:r>
            </a:p>
          </p:txBody>
        </p:sp>
        <p:sp>
          <p:nvSpPr>
            <p:cNvPr id="165894" name="Rectangle 6"/>
            <p:cNvSpPr>
              <a:spLocks noChangeArrowheads="1"/>
            </p:cNvSpPr>
            <p:nvPr/>
          </p:nvSpPr>
          <p:spPr bwMode="auto">
            <a:xfrm>
              <a:off x="55562" y="2590800"/>
              <a:ext cx="6269038" cy="380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ts val="500"/>
                </a:spcBef>
                <a:spcAft>
                  <a:spcPts val="500"/>
                </a:spcAft>
                <a:buFontTx/>
                <a:buChar char="•"/>
              </a:pPr>
              <a:r>
                <a:rPr lang="en-US" sz="1600" b="1" dirty="0"/>
                <a:t>Paul </a:t>
              </a:r>
              <a:r>
                <a:rPr lang="en-US" sz="1600" b="1" dirty="0" err="1"/>
                <a:t>Crutzen</a:t>
              </a:r>
              <a:r>
                <a:rPr lang="en-US" sz="1600" dirty="0"/>
                <a:t> Max-Planck-Institute for Chemistry, Mainz, Germany</a:t>
              </a:r>
            </a:p>
            <a:p>
              <a:pPr lvl="2">
                <a:spcBef>
                  <a:spcPts val="300"/>
                </a:spcBef>
                <a:spcAft>
                  <a:spcPts val="300"/>
                </a:spcAft>
                <a:buFontTx/>
                <a:buChar char="•"/>
              </a:pPr>
              <a:r>
                <a:rPr lang="en-US" sz="1400" dirty="0"/>
                <a:t>born 1933 in Amsterdam. Dutch citizen. </a:t>
              </a:r>
            </a:p>
            <a:p>
              <a:pPr lvl="2">
                <a:spcBef>
                  <a:spcPts val="300"/>
                </a:spcBef>
                <a:spcAft>
                  <a:spcPts val="300"/>
                </a:spcAft>
                <a:buFontTx/>
                <a:buChar char="•"/>
              </a:pPr>
              <a:r>
                <a:rPr lang="en-US" sz="1400" dirty="0"/>
                <a:t>PhD in meteorology, Stockholm University, 1973. </a:t>
              </a:r>
            </a:p>
            <a:p>
              <a:pPr lvl="1">
                <a:spcBef>
                  <a:spcPts val="300"/>
                </a:spcBef>
                <a:spcAft>
                  <a:spcPts val="300"/>
                </a:spcAft>
                <a:buFontTx/>
                <a:buChar char="•"/>
              </a:pPr>
              <a:r>
                <a:rPr lang="en-US" sz="1600" b="1" dirty="0"/>
                <a:t>Nitrogen oxides as ozone </a:t>
              </a:r>
              <a:r>
                <a:rPr lang="en-US" sz="1600" b="1" dirty="0" err="1"/>
                <a:t>depleters</a:t>
              </a:r>
              <a:endParaRPr lang="en-US" sz="1600" b="1" dirty="0"/>
            </a:p>
            <a:p>
              <a:pPr>
                <a:spcBef>
                  <a:spcPts val="500"/>
                </a:spcBef>
                <a:spcAft>
                  <a:spcPts val="500"/>
                </a:spcAft>
                <a:buFontTx/>
                <a:buChar char="•"/>
              </a:pPr>
              <a:r>
                <a:rPr lang="en-US" sz="1600" b="1" dirty="0"/>
                <a:t>Mario Molina</a:t>
              </a:r>
              <a:r>
                <a:rPr lang="en-US" sz="1600" dirty="0"/>
                <a:t> MIT, Cambridge, MA, USA </a:t>
              </a:r>
            </a:p>
            <a:p>
              <a:pPr lvl="2">
                <a:spcBef>
                  <a:spcPts val="300"/>
                </a:spcBef>
                <a:spcAft>
                  <a:spcPts val="300"/>
                </a:spcAft>
                <a:buFontTx/>
                <a:buChar char="•"/>
              </a:pPr>
              <a:r>
                <a:rPr lang="en-US" sz="1400" dirty="0"/>
                <a:t>born 1943 in Mexico City, Mexico. U.S. citizen.</a:t>
              </a:r>
            </a:p>
            <a:p>
              <a:pPr lvl="2">
                <a:spcBef>
                  <a:spcPts val="300"/>
                </a:spcBef>
                <a:spcAft>
                  <a:spcPts val="300"/>
                </a:spcAft>
                <a:buFontTx/>
                <a:buChar char="•"/>
              </a:pPr>
              <a:r>
                <a:rPr lang="en-US" sz="1400" dirty="0"/>
                <a:t>PhD in physical chemistry, University of California, Berkeley. </a:t>
              </a:r>
            </a:p>
            <a:p>
              <a:pPr lvl="1">
                <a:spcBef>
                  <a:spcPts val="300"/>
                </a:spcBef>
                <a:spcAft>
                  <a:spcPts val="300"/>
                </a:spcAft>
                <a:buFontTx/>
                <a:buChar char="•"/>
              </a:pPr>
              <a:r>
                <a:rPr lang="en-US" sz="1600" b="1" dirty="0"/>
                <a:t>CFCs as ozone </a:t>
              </a:r>
              <a:r>
                <a:rPr lang="en-US" sz="1600" b="1" dirty="0" err="1"/>
                <a:t>depleters</a:t>
              </a:r>
              <a:endParaRPr lang="en-US" sz="1600" b="1" dirty="0"/>
            </a:p>
            <a:p>
              <a:pPr>
                <a:spcBef>
                  <a:spcPts val="500"/>
                </a:spcBef>
                <a:spcAft>
                  <a:spcPts val="500"/>
                </a:spcAft>
                <a:buFontTx/>
                <a:buChar char="•"/>
              </a:pPr>
              <a:r>
                <a:rPr lang="en-US" sz="1600" b="1" dirty="0"/>
                <a:t>F. Sherwood Rowland</a:t>
              </a:r>
              <a:r>
                <a:rPr lang="en-US" sz="1600" dirty="0"/>
                <a:t> University of California, Irvine CA, USA</a:t>
              </a:r>
            </a:p>
            <a:p>
              <a:pPr lvl="2">
                <a:spcBef>
                  <a:spcPts val="300"/>
                </a:spcBef>
                <a:spcAft>
                  <a:spcPts val="300"/>
                </a:spcAft>
                <a:buFontTx/>
                <a:buChar char="•"/>
              </a:pPr>
              <a:r>
                <a:rPr lang="en-US" sz="1400" dirty="0"/>
                <a:t>born 1927 in Delaware, Ohio, USA</a:t>
              </a:r>
            </a:p>
            <a:p>
              <a:pPr lvl="2">
                <a:spcBef>
                  <a:spcPts val="300"/>
                </a:spcBef>
                <a:spcAft>
                  <a:spcPts val="300"/>
                </a:spcAft>
                <a:buFontTx/>
                <a:buChar char="•"/>
              </a:pPr>
              <a:r>
                <a:rPr lang="en-US" sz="1400" dirty="0"/>
                <a:t>PhD in chemistry, University of Chicago, 1952. </a:t>
              </a:r>
            </a:p>
            <a:p>
              <a:pPr lvl="1">
                <a:spcBef>
                  <a:spcPts val="300"/>
                </a:spcBef>
                <a:spcAft>
                  <a:spcPts val="300"/>
                </a:spcAft>
                <a:buFontTx/>
                <a:buChar char="•"/>
              </a:pPr>
              <a:r>
                <a:rPr lang="en-US" sz="1600" b="1" dirty="0"/>
                <a:t>CFCs as ozone </a:t>
              </a:r>
              <a:r>
                <a:rPr lang="en-US" sz="1600" b="1" dirty="0" err="1"/>
                <a:t>depleters</a:t>
              </a:r>
              <a:endParaRPr lang="en-US" sz="1600" b="1" dirty="0"/>
            </a:p>
          </p:txBody>
        </p:sp>
        <p:sp>
          <p:nvSpPr>
            <p:cNvPr id="165895" name="Text Box 7"/>
            <p:cNvSpPr txBox="1">
              <a:spLocks noChangeArrowheads="1"/>
            </p:cNvSpPr>
            <p:nvPr/>
          </p:nvSpPr>
          <p:spPr bwMode="auto">
            <a:xfrm>
              <a:off x="565443" y="64963"/>
              <a:ext cx="6082886" cy="426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dirty="0"/>
                <a:t>Ozone Depletion: 1995 Nobel Prize in Chemistry</a:t>
              </a:r>
            </a:p>
          </p:txBody>
        </p:sp>
        <p:sp>
          <p:nvSpPr>
            <p:cNvPr id="165896" name="Text Box 8"/>
            <p:cNvSpPr txBox="1">
              <a:spLocks noChangeArrowheads="1"/>
            </p:cNvSpPr>
            <p:nvPr/>
          </p:nvSpPr>
          <p:spPr bwMode="auto">
            <a:xfrm>
              <a:off x="533400" y="2132013"/>
              <a:ext cx="13573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/>
                <a:t>Paul Crutzen</a:t>
              </a:r>
            </a:p>
          </p:txBody>
        </p:sp>
        <p:sp>
          <p:nvSpPr>
            <p:cNvPr id="165897" name="Text Box 9"/>
            <p:cNvSpPr txBox="1">
              <a:spLocks noChangeArrowheads="1"/>
            </p:cNvSpPr>
            <p:nvPr/>
          </p:nvSpPr>
          <p:spPr bwMode="auto">
            <a:xfrm>
              <a:off x="3505200" y="2208213"/>
              <a:ext cx="14922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/>
                <a:t>Mario Molina</a:t>
              </a:r>
            </a:p>
          </p:txBody>
        </p:sp>
        <p:pic>
          <p:nvPicPr>
            <p:cNvPr id="165898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78967" y="2727960"/>
              <a:ext cx="3088833" cy="3749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65899" name="Text Box 11"/>
          <p:cNvSpPr txBox="1">
            <a:spLocks noChangeArrowheads="1"/>
          </p:cNvSpPr>
          <p:nvPr/>
        </p:nvSpPr>
        <p:spPr bwMode="auto">
          <a:xfrm rot="-1942888">
            <a:off x="581025" y="2667000"/>
            <a:ext cx="7888288" cy="15621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/>
              <a:t>The U.S. </a:t>
            </a:r>
            <a:r>
              <a:rPr lang="en-US" dirty="0" smtClean="0"/>
              <a:t>and other countries are signatories </a:t>
            </a:r>
            <a:r>
              <a:rPr lang="en-US" dirty="0"/>
              <a:t>to the </a:t>
            </a:r>
          </a:p>
          <a:p>
            <a:pPr algn="ctr"/>
            <a:r>
              <a:rPr lang="en-US" dirty="0"/>
              <a:t>Montreal Protocol on Ozone Depleting Substances</a:t>
            </a:r>
          </a:p>
          <a:p>
            <a:pPr algn="ctr"/>
            <a:r>
              <a:rPr lang="en-US" dirty="0"/>
              <a:t>The protocol called for total phase out of methyl bromide </a:t>
            </a:r>
          </a:p>
          <a:p>
            <a:pPr algn="ctr"/>
            <a:r>
              <a:rPr lang="en-US" dirty="0"/>
              <a:t>for horticultural uses in developed countries by 2005</a:t>
            </a: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 rot="20079906">
            <a:off x="-7850" y="3065937"/>
            <a:ext cx="8875713" cy="831850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….consider new Volatile Organic Compounds (VOC) regulations</a:t>
            </a:r>
          </a:p>
          <a:p>
            <a:r>
              <a:rPr lang="en-US" dirty="0"/>
              <a:t>				- effective 2009-2010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" y="76200"/>
            <a:ext cx="888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Soil Chemicals – </a:t>
            </a:r>
            <a:r>
              <a:rPr lang="en-US" dirty="0" err="1" smtClean="0"/>
              <a:t>Nematicides</a:t>
            </a:r>
            <a:r>
              <a:rPr lang="en-US" dirty="0" smtClean="0"/>
              <a:t>….Environmental concerns………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8503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5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5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9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1413654"/>
              </p:ext>
            </p:extLst>
          </p:nvPr>
        </p:nvGraphicFramePr>
        <p:xfrm>
          <a:off x="377825" y="1065213"/>
          <a:ext cx="8304213" cy="491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11" name="Document" r:id="rId3" imgW="6093237" imgH="3595955" progId="Word.Document.12">
                  <p:embed/>
                </p:oleObj>
              </mc:Choice>
              <mc:Fallback>
                <p:oleObj name="Document" r:id="rId3" imgW="6093237" imgH="359595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7825" y="1065213"/>
                        <a:ext cx="8304213" cy="4911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304800" y="352455"/>
            <a:ext cx="868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Nematicides</a:t>
            </a:r>
            <a:r>
              <a:rPr lang="en-US" sz="2000" dirty="0"/>
              <a:t> Registered in California for Bare Soil Application  10/19/2015</a:t>
            </a:r>
          </a:p>
        </p:txBody>
      </p:sp>
    </p:spTree>
    <p:extLst>
      <p:ext uri="{BB962C8B-B14F-4D97-AF65-F5344CB8AC3E}">
        <p14:creationId xmlns:p14="http://schemas.microsoft.com/office/powerpoint/2010/main" val="50746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Cultur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0"/>
            <a:ext cx="4525963" cy="6858000"/>
          </a:xfrm>
          <a:prstGeom prst="rect">
            <a:avLst/>
          </a:prstGeom>
          <a:noFill/>
        </p:spPr>
      </p:pic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533400" y="2362200"/>
            <a:ext cx="22653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Physical</a:t>
            </a:r>
            <a:endParaRPr lang="en-US" sz="2800" dirty="0"/>
          </a:p>
          <a:p>
            <a:pPr algn="ctr"/>
            <a:r>
              <a:rPr lang="en-US" sz="2800" dirty="0"/>
              <a:t>Management</a:t>
            </a:r>
          </a:p>
        </p:txBody>
      </p:sp>
      <p:sp>
        <p:nvSpPr>
          <p:cNvPr id="173060" name="Text Box 4"/>
          <p:cNvSpPr txBox="1">
            <a:spLocks noChangeArrowheads="1"/>
          </p:cNvSpPr>
          <p:nvPr/>
        </p:nvSpPr>
        <p:spPr bwMode="auto">
          <a:xfrm>
            <a:off x="228600" y="4343400"/>
            <a:ext cx="311495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Flooding</a:t>
            </a:r>
          </a:p>
          <a:p>
            <a:r>
              <a:rPr lang="en-US" dirty="0"/>
              <a:t>-anaerobic </a:t>
            </a:r>
            <a:r>
              <a:rPr lang="en-US" dirty="0" smtClean="0"/>
              <a:t>conditions</a:t>
            </a:r>
          </a:p>
          <a:p>
            <a:r>
              <a:rPr lang="en-US" dirty="0" smtClean="0"/>
              <a:t>-varied success</a:t>
            </a:r>
          </a:p>
          <a:p>
            <a:r>
              <a:rPr lang="en-US" dirty="0" smtClean="0"/>
              <a:t>-water and terrain </a:t>
            </a:r>
          </a:p>
          <a:p>
            <a:r>
              <a:rPr lang="en-US" dirty="0" smtClean="0"/>
              <a:t>        constraints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510510"/>
            <a:ext cx="4680512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A review of other options…..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9852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slide11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066800"/>
            <a:ext cx="6248400" cy="4121150"/>
          </a:xfrm>
          <a:prstGeom prst="rect">
            <a:avLst/>
          </a:prstGeom>
          <a:noFill/>
        </p:spPr>
      </p:pic>
      <p:sp>
        <p:nvSpPr>
          <p:cNvPr id="174083" name="Text Box 3"/>
          <p:cNvSpPr txBox="1">
            <a:spLocks noChangeArrowheads="1"/>
          </p:cNvSpPr>
          <p:nvPr/>
        </p:nvSpPr>
        <p:spPr bwMode="auto">
          <a:xfrm>
            <a:off x="2819400" y="330200"/>
            <a:ext cx="3689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/>
              <a:t>Physical Management</a:t>
            </a:r>
          </a:p>
        </p:txBody>
      </p:sp>
      <p:sp>
        <p:nvSpPr>
          <p:cNvPr id="174084" name="Text Box 4"/>
          <p:cNvSpPr txBox="1">
            <a:spLocks noChangeArrowheads="1"/>
          </p:cNvSpPr>
          <p:nvPr/>
        </p:nvSpPr>
        <p:spPr bwMode="auto">
          <a:xfrm>
            <a:off x="3733800" y="5257800"/>
            <a:ext cx="504978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Solarization</a:t>
            </a:r>
            <a:r>
              <a:rPr lang="en-US" dirty="0"/>
              <a:t> (and </a:t>
            </a:r>
            <a:r>
              <a:rPr lang="en-US" dirty="0" err="1" smtClean="0"/>
              <a:t>biofumigation</a:t>
            </a:r>
            <a:r>
              <a:rPr lang="en-US" dirty="0" smtClean="0"/>
              <a:t> with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/>
              <a:t> organic amendments 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/>
              <a:t> crop residues 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/>
              <a:t> animal manures)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86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http://plpnemweb.ucdavis.edu/nemaplex/images/IMG_46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51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4" name="Picture 4" descr="http://plpnemweb.ucdavis.edu/nemaplex/images/IMG_46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740" y="0"/>
            <a:ext cx="4572000" cy="351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6" name="Picture 6" descr="http://plpnemweb.ucdavis.edu/nemaplex/images/IMG_46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140" y="3494995"/>
            <a:ext cx="4480560" cy="336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664" y="3581400"/>
            <a:ext cx="434445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Biofumigation</a:t>
            </a:r>
            <a:r>
              <a:rPr lang="en-US" sz="2000" dirty="0" smtClean="0"/>
              <a:t> Experiments - Mexico:</a:t>
            </a:r>
          </a:p>
          <a:p>
            <a:r>
              <a:rPr lang="en-US" sz="1800" i="1" dirty="0" err="1" smtClean="0"/>
              <a:t>Nacobbus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aberrans</a:t>
            </a:r>
            <a:r>
              <a:rPr lang="en-US" sz="1800" i="1" dirty="0" smtClean="0"/>
              <a:t> </a:t>
            </a:r>
            <a:r>
              <a:rPr lang="en-US" sz="1800" dirty="0" smtClean="0"/>
              <a:t>– peppers, tomatoes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60664" y="4371508"/>
            <a:ext cx="464742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/>
              <a:t>Organic amendments:</a:t>
            </a:r>
          </a:p>
          <a:p>
            <a:pPr marL="18288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 smtClean="0"/>
              <a:t>Brassica</a:t>
            </a:r>
            <a:r>
              <a:rPr lang="en-US" sz="2000" dirty="0" smtClean="0"/>
              <a:t> spp.       </a:t>
            </a:r>
            <a:r>
              <a:rPr lang="en-US" sz="2000" dirty="0" err="1" smtClean="0"/>
              <a:t>isothiocyanates</a:t>
            </a:r>
            <a:endParaRPr lang="en-US" sz="2000" dirty="0" smtClean="0"/>
          </a:p>
          <a:p>
            <a:pPr marL="18288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 smtClean="0"/>
              <a:t>Sorghum  </a:t>
            </a:r>
            <a:r>
              <a:rPr lang="en-US" sz="2000" dirty="0" smtClean="0"/>
              <a:t>     cyanogenic glucosides</a:t>
            </a:r>
          </a:p>
          <a:p>
            <a:pPr marL="18288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Poultry manure       ammonia</a:t>
            </a:r>
          </a:p>
          <a:p>
            <a:pPr marL="18288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Fungal parasite     </a:t>
            </a:r>
          </a:p>
          <a:p>
            <a:pPr>
              <a:spcAft>
                <a:spcPts val="600"/>
              </a:spcAft>
            </a:pPr>
            <a:r>
              <a:rPr lang="en-US" sz="2000" i="1" dirty="0"/>
              <a:t> </a:t>
            </a:r>
            <a:r>
              <a:rPr lang="en-US" sz="2000" i="1" dirty="0" smtClean="0"/>
              <a:t>            </a:t>
            </a:r>
            <a:r>
              <a:rPr lang="en-US" sz="2000" i="1" dirty="0" err="1" smtClean="0"/>
              <a:t>Pochonia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chlamydosporia</a:t>
            </a:r>
            <a:endParaRPr lang="en-US" sz="2000" i="1" dirty="0" smtClean="0"/>
          </a:p>
        </p:txBody>
      </p:sp>
      <p:sp>
        <p:nvSpPr>
          <p:cNvPr id="4" name="Right Arrow 3"/>
          <p:cNvSpPr/>
          <p:nvPr/>
        </p:nvSpPr>
        <p:spPr bwMode="auto">
          <a:xfrm>
            <a:off x="2117318" y="4988512"/>
            <a:ext cx="292506" cy="8563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2331049" y="5745527"/>
            <a:ext cx="292506" cy="7785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1600200" y="5370623"/>
            <a:ext cx="292506" cy="8563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2384377" y="6131512"/>
            <a:ext cx="292506" cy="8563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8734" name="Picture 14" descr="http://plpnemweb.ucdavis.edu/nemaplex/images/G085toma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456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-27288"/>
            <a:ext cx="9105083" cy="6870095"/>
            <a:chOff x="758711" y="15875"/>
            <a:chExt cx="9105083" cy="6870095"/>
          </a:xfrm>
        </p:grpSpPr>
        <p:pic>
          <p:nvPicPr>
            <p:cNvPr id="15" name="Picture 8" descr="http://plpnemweb.ucdavis.edu/nemaplex/images/NacobbusIMG_2085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711" y="15875"/>
              <a:ext cx="3901440" cy="2926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plpnemweb.ucdavis.edu/nemaplex/images/NacobbusIMG_2099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1294" y="1576989"/>
              <a:ext cx="3901440" cy="2926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http://plpnemweb.ucdavis.edu/nemaplex/images/NacobbusIMG_2094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2354" y="3959890"/>
              <a:ext cx="3901440" cy="2926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7794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lide2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450388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1675" y="838200"/>
            <a:ext cx="6795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All plant-parasitic nematodes have a hollow </a:t>
            </a:r>
            <a:r>
              <a:rPr lang="en-US" sz="2000" dirty="0" err="1" smtClean="0">
                <a:solidFill>
                  <a:srgbClr val="FFFF00"/>
                </a:solidFill>
              </a:rPr>
              <a:t>stylet</a:t>
            </a:r>
            <a:r>
              <a:rPr lang="en-US" sz="2000" dirty="0" smtClean="0">
                <a:solidFill>
                  <a:srgbClr val="FFFF00"/>
                </a:solidFill>
              </a:rPr>
              <a:t> or spear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0" y="1447800"/>
            <a:ext cx="6659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Those with long </a:t>
            </a:r>
            <a:r>
              <a:rPr lang="en-US" sz="2000" dirty="0" err="1" smtClean="0">
                <a:solidFill>
                  <a:srgbClr val="FFFF00"/>
                </a:solidFill>
              </a:rPr>
              <a:t>stylets</a:t>
            </a:r>
            <a:r>
              <a:rPr lang="en-US" sz="2000" dirty="0" smtClean="0">
                <a:solidFill>
                  <a:srgbClr val="FFFF00"/>
                </a:solidFill>
              </a:rPr>
              <a:t> generally feed as </a:t>
            </a:r>
            <a:r>
              <a:rPr lang="en-US" sz="2000" dirty="0" err="1" smtClean="0">
                <a:solidFill>
                  <a:srgbClr val="FFFF00"/>
                </a:solidFill>
              </a:rPr>
              <a:t>ectoparasites</a:t>
            </a:r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those with short </a:t>
            </a:r>
            <a:r>
              <a:rPr lang="en-US" sz="2000" dirty="0" err="1" smtClean="0">
                <a:solidFill>
                  <a:srgbClr val="FFFF00"/>
                </a:solidFill>
              </a:rPr>
              <a:t>stylets</a:t>
            </a:r>
            <a:r>
              <a:rPr lang="en-US" sz="2000" dirty="0" smtClean="0">
                <a:solidFill>
                  <a:srgbClr val="FFFF00"/>
                </a:solidFill>
              </a:rPr>
              <a:t> either as </a:t>
            </a:r>
            <a:r>
              <a:rPr lang="en-US" sz="2000" dirty="0" err="1" smtClean="0">
                <a:solidFill>
                  <a:srgbClr val="FFFF00"/>
                </a:solidFill>
              </a:rPr>
              <a:t>ecto</a:t>
            </a:r>
            <a:r>
              <a:rPr lang="en-US" sz="2000" dirty="0" smtClean="0">
                <a:solidFill>
                  <a:srgbClr val="FFFF00"/>
                </a:solidFill>
              </a:rPr>
              <a:t>- or </a:t>
            </a:r>
            <a:r>
              <a:rPr lang="en-US" sz="2000" dirty="0" err="1" smtClean="0">
                <a:solidFill>
                  <a:srgbClr val="FFFF00"/>
                </a:solidFill>
              </a:rPr>
              <a:t>endoparasites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4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929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 err="1"/>
              <a:t>Postplant</a:t>
            </a:r>
            <a:r>
              <a:rPr lang="en-US" sz="2800" dirty="0"/>
              <a:t> Nematode </a:t>
            </a:r>
            <a:r>
              <a:rPr lang="en-US" sz="2800" dirty="0" smtClean="0"/>
              <a:t>Management – </a:t>
            </a:r>
            <a:r>
              <a:rPr lang="en-US" sz="2800" dirty="0" err="1" smtClean="0"/>
              <a:t>Nematicides</a:t>
            </a:r>
            <a:r>
              <a:rPr lang="en-US" sz="2800" dirty="0" smtClean="0"/>
              <a:t>: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331803"/>
            <a:ext cx="6560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****Consider </a:t>
            </a:r>
            <a:r>
              <a:rPr lang="en-US" sz="2000" dirty="0" err="1" smtClean="0"/>
              <a:t>nematicide</a:t>
            </a:r>
            <a:r>
              <a:rPr lang="en-US" sz="2000" dirty="0" smtClean="0"/>
              <a:t> rotation to delay loss of efficacy</a:t>
            </a:r>
          </a:p>
          <a:p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533400" y="1600200"/>
            <a:ext cx="8114370" cy="4389120"/>
            <a:chOff x="533400" y="1600200"/>
            <a:chExt cx="8114370" cy="4389120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94102825"/>
                </p:ext>
              </p:extLst>
            </p:nvPr>
          </p:nvGraphicFramePr>
          <p:xfrm>
            <a:off x="533400" y="1600200"/>
            <a:ext cx="8114370" cy="43891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689" name="Document" r:id="rId3" imgW="6093237" imgH="3294974" progId="Word.Document.12">
                    <p:embed/>
                  </p:oleObj>
                </mc:Choice>
                <mc:Fallback>
                  <p:oleObj name="Document" r:id="rId3" imgW="6093237" imgH="3294974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33400" y="1600200"/>
                          <a:ext cx="8114370" cy="43891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1861840" y="3429000"/>
              <a:ext cx="9605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??</a:t>
              </a:r>
            </a:p>
            <a:p>
              <a:pPr algn="ctr"/>
              <a:r>
                <a:rPr lang="en-US" sz="1200" dirty="0" smtClean="0"/>
                <a:t>phytotoxic?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0222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517525" y="271463"/>
            <a:ext cx="681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/>
              <a:t>Postplant Vineyard Management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381000" y="1447800"/>
            <a:ext cx="8305800" cy="4991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dirty="0"/>
              <a:t> </a:t>
            </a:r>
            <a:r>
              <a:rPr lang="en-US" sz="3200" i="1" dirty="0"/>
              <a:t>Cultural:</a:t>
            </a:r>
          </a:p>
          <a:p>
            <a:endParaRPr lang="en-US" i="1" dirty="0"/>
          </a:p>
          <a:p>
            <a:pPr>
              <a:spcBef>
                <a:spcPts val="500"/>
              </a:spcBef>
              <a:spcAft>
                <a:spcPts val="500"/>
              </a:spcAft>
              <a:buFontTx/>
              <a:buChar char="•"/>
            </a:pPr>
            <a:r>
              <a:rPr lang="en-US" sz="2000" dirty="0"/>
              <a:t>avoid introducing nematodes on equipment, people, water </a:t>
            </a:r>
          </a:p>
          <a:p>
            <a:pPr>
              <a:spcBef>
                <a:spcPts val="500"/>
              </a:spcBef>
              <a:spcAft>
                <a:spcPts val="500"/>
              </a:spcAft>
              <a:buFontTx/>
              <a:buChar char="•"/>
            </a:pPr>
            <a:r>
              <a:rPr lang="en-US" sz="2000" dirty="0"/>
              <a:t>water and fertility management to compensate for compromised root </a:t>
            </a:r>
            <a:r>
              <a:rPr lang="en-US" sz="2000" dirty="0" smtClean="0"/>
              <a:t>system</a:t>
            </a:r>
            <a:endParaRPr lang="en-US" sz="2000" dirty="0"/>
          </a:p>
          <a:p>
            <a:pPr>
              <a:spcBef>
                <a:spcPts val="500"/>
              </a:spcBef>
              <a:spcAft>
                <a:spcPts val="500"/>
              </a:spcAft>
              <a:buFontTx/>
              <a:buChar char="•"/>
            </a:pPr>
            <a:r>
              <a:rPr lang="en-US" sz="2000" dirty="0"/>
              <a:t>pruning to reduce crop load in nematode-stressed conditions </a:t>
            </a:r>
          </a:p>
          <a:p>
            <a:pPr>
              <a:spcBef>
                <a:spcPts val="500"/>
              </a:spcBef>
              <a:spcAft>
                <a:spcPts val="500"/>
              </a:spcAft>
              <a:buFontTx/>
              <a:buChar char="•"/>
            </a:pPr>
            <a:r>
              <a:rPr lang="en-US" sz="2000" dirty="0"/>
              <a:t>increase organic matter for soil structure, water-holding capacity, nutrient value and to build soil food web </a:t>
            </a:r>
          </a:p>
          <a:p>
            <a:pPr>
              <a:spcBef>
                <a:spcPts val="500"/>
              </a:spcBef>
              <a:spcAft>
                <a:spcPts val="500"/>
              </a:spcAft>
              <a:buFontTx/>
              <a:buChar char="•"/>
            </a:pPr>
            <a:r>
              <a:rPr lang="en-US" sz="2000" dirty="0"/>
              <a:t>winter cover crops for soil building and </a:t>
            </a:r>
            <a:r>
              <a:rPr lang="en-US" sz="2000" dirty="0" err="1"/>
              <a:t>nematicidal</a:t>
            </a:r>
            <a:r>
              <a:rPr lang="en-US" sz="2000" dirty="0"/>
              <a:t> effects </a:t>
            </a:r>
          </a:p>
          <a:p>
            <a:pPr>
              <a:spcBef>
                <a:spcPts val="500"/>
              </a:spcBef>
              <a:spcAft>
                <a:spcPts val="500"/>
              </a:spcAft>
              <a:buFontTx/>
              <a:buChar char="•"/>
            </a:pPr>
            <a:endParaRPr lang="en-US" sz="2000" dirty="0"/>
          </a:p>
          <a:p>
            <a:pPr>
              <a:spcBef>
                <a:spcPts val="500"/>
              </a:spcBef>
              <a:spcAft>
                <a:spcPts val="500"/>
              </a:spcAft>
              <a:buFontTx/>
              <a:buChar char="•"/>
            </a:pPr>
            <a:r>
              <a:rPr lang="en-US" sz="2000" dirty="0"/>
              <a:t>Note that chemical </a:t>
            </a:r>
            <a:r>
              <a:rPr lang="en-US" sz="2000" dirty="0" err="1"/>
              <a:t>nematicides</a:t>
            </a:r>
            <a:r>
              <a:rPr lang="en-US" sz="2000" dirty="0"/>
              <a:t> may disrupt food web effects</a:t>
            </a:r>
            <a:endParaRPr lang="en-US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92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458200" cy="1143000"/>
          </a:xfrm>
        </p:spPr>
        <p:txBody>
          <a:bodyPr/>
          <a:lstStyle/>
          <a:p>
            <a:pPr algn="l"/>
            <a:r>
              <a:rPr lang="en-US" sz="3600" dirty="0" err="1">
                <a:latin typeface="Arial" charset="0"/>
              </a:rPr>
              <a:t>Postplant</a:t>
            </a:r>
            <a:r>
              <a:rPr lang="en-US" sz="3600" dirty="0">
                <a:latin typeface="Arial" charset="0"/>
              </a:rPr>
              <a:t> nematode management – </a:t>
            </a:r>
            <a:r>
              <a:rPr lang="en-US" sz="3600" dirty="0" smtClean="0">
                <a:latin typeface="Arial" charset="0"/>
              </a:rPr>
              <a:t>cover crops and organic </a:t>
            </a:r>
            <a:r>
              <a:rPr lang="en-US" sz="3600" dirty="0">
                <a:latin typeface="Arial" charset="0"/>
              </a:rPr>
              <a:t>amendments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7772400" cy="3429000"/>
          </a:xfrm>
        </p:spPr>
        <p:txBody>
          <a:bodyPr/>
          <a:lstStyle/>
          <a:p>
            <a:r>
              <a:rPr lang="en-US" sz="2800" dirty="0">
                <a:latin typeface="Arial" charset="0"/>
              </a:rPr>
              <a:t>onion</a:t>
            </a:r>
          </a:p>
          <a:p>
            <a:r>
              <a:rPr lang="en-US" sz="2800" dirty="0">
                <a:latin typeface="Arial" charset="0"/>
              </a:rPr>
              <a:t>garlic</a:t>
            </a:r>
          </a:p>
          <a:p>
            <a:r>
              <a:rPr lang="en-US" sz="2800" dirty="0">
                <a:latin typeface="Arial" charset="0"/>
              </a:rPr>
              <a:t>pumpkin</a:t>
            </a:r>
          </a:p>
          <a:p>
            <a:r>
              <a:rPr lang="en-US" sz="2800" dirty="0">
                <a:latin typeface="Arial" charset="0"/>
              </a:rPr>
              <a:t>rapeseed</a:t>
            </a:r>
          </a:p>
          <a:p>
            <a:r>
              <a:rPr lang="en-US" sz="2800" dirty="0">
                <a:latin typeface="Arial" charset="0"/>
              </a:rPr>
              <a:t>other </a:t>
            </a:r>
            <a:r>
              <a:rPr lang="en-US" sz="2800" dirty="0" err="1">
                <a:latin typeface="Arial" charset="0"/>
              </a:rPr>
              <a:t>brassicas</a:t>
            </a:r>
            <a:endParaRPr lang="en-US" sz="2800" dirty="0">
              <a:latin typeface="Arial" charset="0"/>
            </a:endParaRPr>
          </a:p>
          <a:p>
            <a:r>
              <a:rPr lang="en-US" sz="2800" dirty="0" smtClean="0">
                <a:latin typeface="Arial" charset="0"/>
              </a:rPr>
              <a:t>Chinese herbal </a:t>
            </a:r>
            <a:r>
              <a:rPr lang="en-US" sz="2800" dirty="0">
                <a:latin typeface="Arial" charset="0"/>
              </a:rPr>
              <a:t>remedies</a:t>
            </a:r>
          </a:p>
          <a:p>
            <a:r>
              <a:rPr lang="en-US" sz="2800" dirty="0">
                <a:latin typeface="Arial" charset="0"/>
              </a:rPr>
              <a:t>cover crops and green </a:t>
            </a:r>
            <a:r>
              <a:rPr lang="en-US" sz="2800" dirty="0" smtClean="0">
                <a:latin typeface="Arial" charset="0"/>
              </a:rPr>
              <a:t>manures</a:t>
            </a:r>
          </a:p>
        </p:txBody>
      </p:sp>
    </p:spTree>
    <p:extLst>
      <p:ext uri="{BB962C8B-B14F-4D97-AF65-F5344CB8AC3E}">
        <p14:creationId xmlns:p14="http://schemas.microsoft.com/office/powerpoint/2010/main" val="420072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3200" dirty="0" smtClean="0">
                <a:latin typeface="Arial" charset="0"/>
              </a:rPr>
              <a:t>Selection of Non-host </a:t>
            </a:r>
            <a:r>
              <a:rPr lang="en-US" sz="3200" dirty="0">
                <a:latin typeface="Arial" charset="0"/>
              </a:rPr>
              <a:t>Cover Crops</a:t>
            </a:r>
            <a:br>
              <a:rPr lang="en-US" sz="3200" dirty="0">
                <a:latin typeface="Arial" charset="0"/>
              </a:rPr>
            </a:br>
            <a:r>
              <a:rPr lang="en-US" sz="3200" dirty="0">
                <a:latin typeface="Arial" charset="0"/>
              </a:rPr>
              <a:t>or</a:t>
            </a:r>
            <a:br>
              <a:rPr lang="en-US" sz="3200" dirty="0">
                <a:latin typeface="Arial" charset="0"/>
              </a:rPr>
            </a:br>
            <a:r>
              <a:rPr lang="en-US" sz="3200" dirty="0">
                <a:latin typeface="Arial" charset="0"/>
              </a:rPr>
              <a:t>Rotation Crops</a:t>
            </a:r>
          </a:p>
        </p:txBody>
      </p:sp>
      <p:graphicFrame>
        <p:nvGraphicFramePr>
          <p:cNvPr id="21510" name="Object 6"/>
          <p:cNvGraphicFramePr>
            <a:graphicFrameLocks noChangeAspect="1"/>
          </p:cNvGraphicFramePr>
          <p:nvPr/>
        </p:nvGraphicFramePr>
        <p:xfrm>
          <a:off x="-142875" y="1857375"/>
          <a:ext cx="9286875" cy="745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94" name="Document" r:id="rId3" imgW="9401006" imgH="7572641" progId="Word.Document.8">
                  <p:embed/>
                </p:oleObj>
              </mc:Choice>
              <mc:Fallback>
                <p:oleObj name="Document" r:id="rId3" imgW="9401006" imgH="7572641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42875" y="1857375"/>
                        <a:ext cx="9286875" cy="745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018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3" cstate="print"/>
          <a:srcRect b="49333"/>
          <a:stretch>
            <a:fillRect/>
          </a:stretch>
        </p:blipFill>
        <p:spPr bwMode="auto">
          <a:xfrm>
            <a:off x="0" y="3962400"/>
            <a:ext cx="9144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1"/>
            <a:ext cx="9144000" cy="80021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endParaRPr lang="en-US" sz="1200" dirty="0" smtClean="0"/>
          </a:p>
          <a:p>
            <a:pPr algn="ctr"/>
            <a:r>
              <a:rPr lang="en-US" dirty="0" err="1" smtClean="0"/>
              <a:t>Nemaplex</a:t>
            </a:r>
            <a:r>
              <a:rPr lang="en-US" dirty="0" smtClean="0"/>
              <a:t> – http://plpnemweb.ucdavis.edu/nemaplex</a:t>
            </a:r>
          </a:p>
          <a:p>
            <a:endParaRPr lang="en-US" sz="1000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 flipV="1">
            <a:off x="3944712" y="5005616"/>
            <a:ext cx="551088" cy="3283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7540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 cstate="print"/>
          <a:srcRect t="14667" b="4000"/>
          <a:stretch>
            <a:fillRect/>
          </a:stretch>
        </p:blipFill>
        <p:spPr bwMode="auto">
          <a:xfrm>
            <a:off x="0" y="9144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4800" y="381000"/>
            <a:ext cx="594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Some plants resistant or immune to </a:t>
            </a:r>
            <a:r>
              <a:rPr lang="en-US" sz="1800" i="1" dirty="0" err="1" smtClean="0"/>
              <a:t>Xiphinema</a:t>
            </a:r>
            <a:r>
              <a:rPr lang="en-US" sz="1800" i="1" dirty="0" smtClean="0"/>
              <a:t> index</a:t>
            </a:r>
            <a:r>
              <a:rPr lang="en-US" sz="1800" dirty="0" smtClean="0"/>
              <a:t>…..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8622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Cultur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8388"/>
            <a:ext cx="9144000" cy="4721225"/>
          </a:xfrm>
          <a:prstGeom prst="rect">
            <a:avLst/>
          </a:prstGeom>
          <a:noFill/>
        </p:spPr>
      </p:pic>
      <p:sp>
        <p:nvSpPr>
          <p:cNvPr id="172035" name="Text Box 3"/>
          <p:cNvSpPr txBox="1">
            <a:spLocks noChangeArrowheads="1"/>
          </p:cNvSpPr>
          <p:nvPr/>
        </p:nvSpPr>
        <p:spPr bwMode="auto">
          <a:xfrm>
            <a:off x="1865299" y="330200"/>
            <a:ext cx="52213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/>
              <a:t>Natural </a:t>
            </a:r>
            <a:r>
              <a:rPr lang="en-US" sz="2800" dirty="0" smtClean="0"/>
              <a:t>Plant Defense Products</a:t>
            </a:r>
            <a:endParaRPr lang="en-US" sz="2800" dirty="0"/>
          </a:p>
        </p:txBody>
      </p:sp>
      <p:sp>
        <p:nvSpPr>
          <p:cNvPr id="172036" name="Text Box 4"/>
          <p:cNvSpPr txBox="1">
            <a:spLocks noChangeArrowheads="1"/>
          </p:cNvSpPr>
          <p:nvPr/>
        </p:nvSpPr>
        <p:spPr bwMode="auto">
          <a:xfrm>
            <a:off x="669925" y="6059488"/>
            <a:ext cx="5057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Example: marigolds and </a:t>
            </a:r>
            <a:r>
              <a:rPr lang="el-GR">
                <a:cs typeface="Arial" charset="0"/>
              </a:rPr>
              <a:t>α</a:t>
            </a:r>
            <a:r>
              <a:rPr lang="en-US">
                <a:cs typeface="Arial" charset="0"/>
              </a:rPr>
              <a:t>-terthienyl</a:t>
            </a:r>
            <a:endParaRPr lang="el-GR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8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ChangeArrowheads="1"/>
          </p:cNvSpPr>
          <p:nvPr/>
        </p:nvSpPr>
        <p:spPr bwMode="auto">
          <a:xfrm>
            <a:off x="838200" y="225552"/>
            <a:ext cx="7605288" cy="62452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285750"/>
            <a:r>
              <a:rPr lang="en-US" sz="3200" dirty="0"/>
              <a:t>    </a:t>
            </a:r>
            <a:r>
              <a:rPr lang="en-US" dirty="0" smtClean="0"/>
              <a:t>Recent Examples of Commercial </a:t>
            </a:r>
            <a:r>
              <a:rPr lang="en-US" dirty="0"/>
              <a:t>Soil Amendments</a:t>
            </a:r>
          </a:p>
          <a:p>
            <a:pPr defTabSz="285750"/>
            <a:r>
              <a:rPr lang="en-US" sz="3200" dirty="0" smtClean="0"/>
              <a:t>				</a:t>
            </a:r>
            <a:r>
              <a:rPr lang="en-US" dirty="0" smtClean="0"/>
              <a:t>…for nematode management and soil health</a:t>
            </a:r>
            <a:endParaRPr lang="en-US" dirty="0"/>
          </a:p>
          <a:p>
            <a:pPr defTabSz="285750"/>
            <a:endParaRPr lang="en-US" dirty="0"/>
          </a:p>
          <a:p>
            <a:pPr defTabSz="285750"/>
            <a:r>
              <a:rPr lang="en-US" dirty="0"/>
              <a:t>	Farewell								</a:t>
            </a:r>
            <a:r>
              <a:rPr lang="en-US" dirty="0" err="1"/>
              <a:t>Microlife</a:t>
            </a:r>
            <a:endParaRPr lang="en-US" dirty="0"/>
          </a:p>
          <a:p>
            <a:pPr defTabSz="285750"/>
            <a:r>
              <a:rPr lang="en-US" dirty="0"/>
              <a:t>	</a:t>
            </a:r>
            <a:r>
              <a:rPr lang="en-US" dirty="0" err="1"/>
              <a:t>Microplex</a:t>
            </a:r>
            <a:r>
              <a:rPr lang="en-US" dirty="0"/>
              <a:t>								F-68 Soil Conditioner</a:t>
            </a:r>
          </a:p>
          <a:p>
            <a:pPr defTabSz="285750"/>
            <a:r>
              <a:rPr lang="en-US" dirty="0"/>
              <a:t>	</a:t>
            </a:r>
            <a:r>
              <a:rPr lang="en-US" dirty="0" err="1"/>
              <a:t>Clandosan</a:t>
            </a:r>
            <a:r>
              <a:rPr lang="en-US" dirty="0"/>
              <a:t> 618					</a:t>
            </a:r>
            <a:r>
              <a:rPr lang="en-US" dirty="0" err="1"/>
              <a:t>Superbac</a:t>
            </a:r>
            <a:endParaRPr lang="en-US" dirty="0"/>
          </a:p>
          <a:p>
            <a:pPr defTabSz="285750"/>
            <a:r>
              <a:rPr lang="en-US" dirty="0"/>
              <a:t>	</a:t>
            </a:r>
            <a:r>
              <a:rPr lang="en-US" dirty="0" err="1"/>
              <a:t>Agrosyn</a:t>
            </a:r>
            <a:r>
              <a:rPr lang="en-US" dirty="0"/>
              <a:t>								   Guano Plus</a:t>
            </a:r>
          </a:p>
          <a:p>
            <a:pPr defTabSz="285750"/>
            <a:r>
              <a:rPr lang="en-US" dirty="0"/>
              <a:t>	Quinoa									Sesame</a:t>
            </a:r>
          </a:p>
          <a:p>
            <a:pPr defTabSz="285750"/>
            <a:r>
              <a:rPr lang="en-US" dirty="0"/>
              <a:t>	</a:t>
            </a:r>
            <a:r>
              <a:rPr lang="en-US" dirty="0" err="1"/>
              <a:t>Humic</a:t>
            </a:r>
            <a:r>
              <a:rPr lang="en-US" dirty="0"/>
              <a:t> acid							Compost</a:t>
            </a:r>
          </a:p>
          <a:p>
            <a:pPr defTabSz="285750"/>
            <a:r>
              <a:rPr lang="en-US" dirty="0"/>
              <a:t>	Agri-50									Pent-a-</a:t>
            </a:r>
            <a:r>
              <a:rPr lang="en-US" dirty="0" err="1"/>
              <a:t>vate</a:t>
            </a:r>
            <a:endParaRPr lang="en-US" dirty="0"/>
          </a:p>
          <a:p>
            <a:pPr defTabSz="285750"/>
            <a:r>
              <a:rPr lang="en-US" dirty="0"/>
              <a:t>	Arise										</a:t>
            </a:r>
            <a:r>
              <a:rPr lang="en-US" dirty="0" err="1"/>
              <a:t>Fertilaid</a:t>
            </a:r>
            <a:endParaRPr lang="en-US" dirty="0"/>
          </a:p>
          <a:p>
            <a:pPr defTabSz="285750"/>
            <a:r>
              <a:rPr lang="en-US" dirty="0"/>
              <a:t>	Zap											Ammonium </a:t>
            </a:r>
            <a:r>
              <a:rPr lang="en-US" dirty="0" smtClean="0"/>
              <a:t>sulfate</a:t>
            </a:r>
          </a:p>
          <a:p>
            <a:pPr defTabSz="285750"/>
            <a:r>
              <a:rPr lang="en-US" dirty="0" smtClean="0"/>
              <a:t>	Ozone 									Probiotic</a:t>
            </a:r>
            <a:endParaRPr lang="en-US" dirty="0"/>
          </a:p>
          <a:p>
            <a:pPr defTabSz="285750"/>
            <a:r>
              <a:rPr lang="en-US" dirty="0"/>
              <a:t>										</a:t>
            </a:r>
            <a:endParaRPr lang="en-US" dirty="0" smtClean="0"/>
          </a:p>
          <a:p>
            <a:pPr defTabSz="285750"/>
            <a:r>
              <a:rPr lang="en-US" dirty="0"/>
              <a:t> </a:t>
            </a:r>
            <a:r>
              <a:rPr lang="en-US" dirty="0" smtClean="0"/>
              <a:t>   					…….</a:t>
            </a:r>
            <a:r>
              <a:rPr lang="en-US" dirty="0"/>
              <a:t>and more</a:t>
            </a:r>
          </a:p>
          <a:p>
            <a:pPr defTabSz="285750"/>
            <a:r>
              <a:rPr lang="en-US" dirty="0"/>
              <a:t>													</a:t>
            </a:r>
          </a:p>
        </p:txBody>
      </p:sp>
    </p:spTree>
    <p:extLst>
      <p:ext uri="{BB962C8B-B14F-4D97-AF65-F5344CB8AC3E}">
        <p14:creationId xmlns:p14="http://schemas.microsoft.com/office/powerpoint/2010/main" val="3239509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010" name="Group 2"/>
          <p:cNvGrpSpPr>
            <a:grpSpLocks/>
          </p:cNvGrpSpPr>
          <p:nvPr/>
        </p:nvGrpSpPr>
        <p:grpSpPr bwMode="auto">
          <a:xfrm>
            <a:off x="4368800" y="3657600"/>
            <a:ext cx="4775200" cy="3200400"/>
            <a:chOff x="2496" y="2064"/>
            <a:chExt cx="3008" cy="2016"/>
          </a:xfrm>
        </p:grpSpPr>
        <p:pic>
          <p:nvPicPr>
            <p:cNvPr id="171011" name="Picture 3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96" y="2064"/>
              <a:ext cx="3008" cy="20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171012" name="Rectangle 4"/>
            <p:cNvSpPr>
              <a:spLocks noChangeArrowheads="1"/>
            </p:cNvSpPr>
            <p:nvPr/>
          </p:nvSpPr>
          <p:spPr bwMode="auto">
            <a:xfrm>
              <a:off x="2540" y="3892"/>
              <a:ext cx="540" cy="1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63500" tIns="25400" rIns="63500" bIns="25400">
              <a:spAutoFit/>
            </a:bodyPr>
            <a:lstStyle/>
            <a:p>
              <a:pPr>
                <a:lnSpc>
                  <a:spcPct val="87000"/>
                </a:lnSpc>
              </a:pPr>
              <a:r>
                <a:rPr lang="en-US" sz="900" b="1">
                  <a:latin typeface="Helvetica" charset="0"/>
                </a:rPr>
                <a:t>B. A. JAFFEE</a:t>
              </a:r>
            </a:p>
          </p:txBody>
        </p:sp>
      </p:grp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152400" y="152400"/>
            <a:ext cx="7553325" cy="3436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457200"/>
            <a:r>
              <a:rPr lang="en-US"/>
              <a:t> </a:t>
            </a:r>
            <a:r>
              <a:rPr lang="en-US" sz="2800"/>
              <a:t>Soil Amendments: Potential Modes of Action</a:t>
            </a:r>
            <a:endParaRPr lang="en-US"/>
          </a:p>
          <a:p>
            <a:pPr defTabSz="457200"/>
            <a:endParaRPr lang="en-US"/>
          </a:p>
          <a:p>
            <a:pPr defTabSz="457200"/>
            <a:r>
              <a:rPr lang="en-US"/>
              <a:t>Contain beneficial microbes</a:t>
            </a:r>
          </a:p>
          <a:p>
            <a:pPr defTabSz="457200"/>
            <a:r>
              <a:rPr lang="en-US"/>
              <a:t>Stimulate or provide resources for antagonists</a:t>
            </a:r>
          </a:p>
          <a:p>
            <a:pPr defTabSz="457200"/>
            <a:r>
              <a:rPr lang="en-US"/>
              <a:t>Compete for root surface</a:t>
            </a:r>
          </a:p>
          <a:p>
            <a:pPr defTabSz="457200"/>
            <a:r>
              <a:rPr lang="en-US"/>
              <a:t>Reduce plant stress (improved soil structure, moisture </a:t>
            </a:r>
          </a:p>
          <a:p>
            <a:pPr defTabSz="457200"/>
            <a:r>
              <a:rPr lang="en-US"/>
              <a:t>	retention, plant nutrition)</a:t>
            </a:r>
          </a:p>
          <a:p>
            <a:pPr defTabSz="457200"/>
            <a:r>
              <a:rPr lang="en-US"/>
              <a:t>Nematicidal breakdown products</a:t>
            </a:r>
          </a:p>
          <a:p>
            <a:pPr defTabSz="457200"/>
            <a:r>
              <a:rPr lang="en-US"/>
              <a:t>…..and sometimes……no effect</a:t>
            </a:r>
          </a:p>
        </p:txBody>
      </p:sp>
      <p:pic>
        <p:nvPicPr>
          <p:cNvPr id="171014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381500"/>
            <a:ext cx="3632200" cy="2476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912604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10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10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10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10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10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10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SC092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851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76200"/>
            <a:ext cx="6153479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Nematode Ecology and the Soil Food Web</a:t>
            </a:r>
            <a:endParaRPr lang="en-US" dirty="0"/>
          </a:p>
        </p:txBody>
      </p:sp>
      <p:pic>
        <p:nvPicPr>
          <p:cNvPr id="9" name="Picture 4" descr="Figure 1"/>
          <p:cNvPicPr>
            <a:picLocks noChangeAspect="1" noChangeArrowheads="1"/>
          </p:cNvPicPr>
          <p:nvPr/>
        </p:nvPicPr>
        <p:blipFill rotWithShape="1">
          <a:blip r:embed="rId5" cstate="print"/>
          <a:srcRect l="25350"/>
          <a:stretch/>
        </p:blipFill>
        <p:spPr bwMode="auto">
          <a:xfrm>
            <a:off x="2133600" y="525673"/>
            <a:ext cx="4927662" cy="630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935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155" y="304800"/>
            <a:ext cx="8400056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Zoological Classification: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Kingdom: 	</a:t>
            </a:r>
            <a:r>
              <a:rPr lang="en-US" dirty="0" err="1" smtClean="0"/>
              <a:t>Animalia</a:t>
            </a: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Sub-kingdom:  	</a:t>
            </a:r>
            <a:r>
              <a:rPr lang="en-US" dirty="0" err="1" smtClean="0"/>
              <a:t>Metazoa</a:t>
            </a: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Phylum:		</a:t>
            </a:r>
            <a:r>
              <a:rPr lang="en-US" dirty="0" err="1" smtClean="0"/>
              <a:t>Nematoda</a:t>
            </a: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Orders:	(Plant-parasites in 3 of 17 Orders)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Families:	(Plant-parasites constitute around 13 Families)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Genera:	(Around 160 </a:t>
            </a:r>
            <a:r>
              <a:rPr lang="en-US" dirty="0"/>
              <a:t>plant-parasitic genera </a:t>
            </a:r>
            <a:r>
              <a:rPr lang="en-US" dirty="0" smtClean="0"/>
              <a:t>distributed </a:t>
            </a:r>
          </a:p>
          <a:p>
            <a:pPr lvl="3"/>
            <a:r>
              <a:rPr lang="en-US" dirty="0"/>
              <a:t>	</a:t>
            </a:r>
            <a:r>
              <a:rPr lang="en-US" dirty="0" smtClean="0"/>
              <a:t>among the Families)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Species:	(Multiple species in each Genus)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Races:	(Variants within species that differ usually </a:t>
            </a:r>
          </a:p>
          <a:p>
            <a:r>
              <a:rPr lang="en-US" dirty="0"/>
              <a:t>	</a:t>
            </a:r>
            <a:r>
              <a:rPr lang="en-US" dirty="0" smtClean="0"/>
              <a:t>	with regards to virulence on resistant hosts)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70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76200" y="1"/>
            <a:ext cx="4480560" cy="3456985"/>
            <a:chOff x="152400" y="9839"/>
            <a:chExt cx="8382000" cy="6467161"/>
          </a:xfrm>
        </p:grpSpPr>
        <p:pic>
          <p:nvPicPr>
            <p:cNvPr id="3" name="Picture 6" descr="199812-053 Soil Bacteria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2400" y="609600"/>
              <a:ext cx="3810000" cy="2857500"/>
            </a:xfrm>
            <a:prstGeom prst="rect">
              <a:avLst/>
            </a:prstGeom>
            <a:noFill/>
          </p:spPr>
        </p:pic>
        <p:pic>
          <p:nvPicPr>
            <p:cNvPr id="4" name="Picture 8" descr="http://bytesizebio.net/wp-content/uploads/2009/09/800px-CDC-10046-MRS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19600" y="3678936"/>
              <a:ext cx="4114800" cy="2798064"/>
            </a:xfrm>
            <a:prstGeom prst="rect">
              <a:avLst/>
            </a:prstGeom>
            <a:noFill/>
          </p:spPr>
        </p:pic>
        <p:pic>
          <p:nvPicPr>
            <p:cNvPr id="5" name="Picture 10" descr="http://bacteriapictures.net/Pseudomona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19600" y="402336"/>
              <a:ext cx="4000500" cy="3200400"/>
            </a:xfrm>
            <a:prstGeom prst="rect">
              <a:avLst/>
            </a:prstGeom>
            <a:noFill/>
          </p:spPr>
        </p:pic>
        <p:pic>
          <p:nvPicPr>
            <p:cNvPr id="6" name="Picture 12" descr="http://www.littlerotters.org.uk/images/soil%20bacteria%20copy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8600" y="3907536"/>
              <a:ext cx="1762125" cy="2543175"/>
            </a:xfrm>
            <a:prstGeom prst="rect">
              <a:avLst/>
            </a:prstGeom>
            <a:noFill/>
          </p:spPr>
        </p:pic>
        <p:pic>
          <p:nvPicPr>
            <p:cNvPr id="7" name="Picture 14" descr="http://www.news.wisc.edu/newsphotos/images/Petri_dish96_10_sm.jpg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62200" y="3983736"/>
              <a:ext cx="1590675" cy="238125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1066799" y="9839"/>
              <a:ext cx="2768505" cy="690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800" dirty="0" smtClean="0">
                  <a:solidFill>
                    <a:prstClr val="black"/>
                  </a:solidFill>
                  <a:latin typeface="Arial" pitchFamily="34" charset="0"/>
                </a:rPr>
                <a:t>Soil Bacteria</a:t>
              </a:r>
              <a:endParaRPr lang="en-US" sz="1800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495800" y="-457200"/>
            <a:ext cx="4572000" cy="3939296"/>
            <a:chOff x="63500" y="-1008063"/>
            <a:chExt cx="8775700" cy="7561263"/>
          </a:xfrm>
        </p:grpSpPr>
        <p:pic>
          <p:nvPicPr>
            <p:cNvPr id="10" name="Picture 2" descr="POR LA PAZ">
              <a:hlinkClick r:id="rId8" tooltip="POR LA PAZ by PROYECTO AGUA** /** WATER PROJECT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276600" y="1981200"/>
              <a:ext cx="2743200" cy="2057400"/>
            </a:xfrm>
            <a:prstGeom prst="rect">
              <a:avLst/>
            </a:prstGeom>
            <a:noFill/>
          </p:spPr>
        </p:pic>
        <p:pic>
          <p:nvPicPr>
            <p:cNvPr id="11" name="Picture 4" descr="Spirostomum 150x">
              <a:hlinkClick r:id="rId10" tooltip="Spirostomum 150x by nematos"/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096000" y="4114800"/>
              <a:ext cx="2743200" cy="2057400"/>
            </a:xfrm>
            <a:prstGeom prst="rect">
              <a:avLst/>
            </a:prstGeom>
            <a:noFill/>
          </p:spPr>
        </p:pic>
        <p:pic>
          <p:nvPicPr>
            <p:cNvPr id="12" name="Picture 6" descr="http://t2.gstatic.com/images?q=tbn:ANd9GcQrM_lo0AHA8S0FpTJOoHr4fV4-h8Ne3k0zC6-Wui5kIIbMsWjV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28600" y="304800"/>
              <a:ext cx="2743200" cy="2054753"/>
            </a:xfrm>
            <a:prstGeom prst="rect">
              <a:avLst/>
            </a:prstGeom>
            <a:noFill/>
          </p:spPr>
        </p:pic>
        <p:pic>
          <p:nvPicPr>
            <p:cNvPr id="13" name="Picture 8" descr="http://t2.gstatic.com/images?q=tbn:ANd9GcTgX6N2FemWCgqd5hGBOo-3A5l-WJh8sAiXHUPAJ5NCN1-EjP4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096000" y="152400"/>
              <a:ext cx="2743200" cy="2054753"/>
            </a:xfrm>
            <a:prstGeom prst="rect">
              <a:avLst/>
            </a:prstGeom>
            <a:noFill/>
          </p:spPr>
        </p:pic>
        <p:pic>
          <p:nvPicPr>
            <p:cNvPr id="14" name="Picture 10" descr="http://www.nilesbio.com/images/categories/C149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33400" y="4495800"/>
              <a:ext cx="2743200" cy="2057400"/>
            </a:xfrm>
            <a:prstGeom prst="rect">
              <a:avLst/>
            </a:prstGeom>
            <a:noFill/>
          </p:spPr>
        </p:pic>
        <p:sp>
          <p:nvSpPr>
            <p:cNvPr id="15" name="AutoShape 12" descr="data:image/jpeg;base64,/9j/4AAQSkZJRgABAQAAAQABAAD/2wBDAAkGBwgHBgkIBwgKCgkLDRYPDQwMDRsUFRAWIB0iIiAdHx8kKDQsJCYxJx8fLT0tMTU3Ojo6Iys/RD84QzQ5Ojf/2wBDAQoKCg0MDRoPDxo3JR8lNzc3Nzc3Nzc3Nzc3Nzc3Nzc3Nzc3Nzc3Nzc3Nzc3Nzc3Nzc3Nzc3Nzc3Nzc3Nzc3Nzf/wAARCADbAIwDASIAAhEBAxEB/8QAGwAAAwADAQEAAAAAAAAAAAAAAAECAwQFBgf/xAA5EAABAwMCBAQFAgQFBQAAAAABAAIRAyExBEEFElFhBhMicTKBkaGxFMEHFULhQ1Ji0fEjJCUzcv/EABkBAQEBAQEBAAAAAAAAAAAAAAABBAIDBf/EACIRAQEAAwABBAMBAQAAAAAAAAABAgMREiExQWEEEyJRcf/aAAwDAQACEQMRAD8A9oSeYmclVtLjMqW2abCU3AwC5oX0HkIPLFgny3ub/hSCbAym4EuMmyAl0RKQAg7Haye/LBhBB62QNl2fuQqOc36qQDy79k94QUAYIJsEG0XkdUyDF4xmFDpI6+yBn03cUAnqJSkk9Qi490GlxY8tBuqbHmadwfPVuHD6LoAkHp2C09dRdX0WopMy+k5o94Ro9SzU02uYfUAA6nu07gqr8NoglsE3Q6JGyL80ie6dyTO+6iKHczbohsQJQZPskGuO3sgxg2EXhBzEG+6bdrEJ7Rk5QY7i0SqNj3KB36oAk3KAB+KNt0ZsYVCLg2CUdEA2Z6AKhaCQkLjlJMdU2umDuCgYLiIItsVJMSqDrkXlTzCZgkdEC5TJhMYHdEnog2EygRzb5rW1ejpVZrNbyagXD22J9+q2iRPdSSDEIsYtJWL2AOPrGVstADbyZWhq2ihVbWZgmHBbzXEs6W2RaprpNhboVkbYXWJpuYBsnPujljBMkHKBI94wnzD/AJQAECFrGc/RBiwAyUyL23Ui2bXkFBWDk2+6RMADfdDZ6X/KogTMkdUCNRrOUGASbBWCTM46rDqdO3UUeU2OzhkHqp0NVz6b6da9Wk7lcR/VaxRfhsAiQZgC10rAnqmbg9Oyk4xebIhf03uiPTJv7qX1adJpfUcGjclc/V8Xo+Uxmhq0a2pq1BSptL7A5k9gAUXjoYcesquaNlzadfWad4br203NOKtKQPmDhdFrgRnuhZYl9NlRjmvFnZ7Lm652v0ehqv01Sk8tEUxUBknAFl1GiTJNt4WlXPn8SpUD8NFvmv7nZWEbek879NTGo5TWDRz8lmzvCzRNxdEAEkGVQIACiMBaCO2yYwBnugiYBmE8Z2QIiBMwUoOTg4KsdClkduhQAEHv1TvAg7pAQYNiqE4md5CBNhrBFyZytevpqra51Olc0Pc0Nex/wvjF9j3WwBYK+UgyJ9kGkdW9rT5uk1DCbeloePqCjzK7z6KBaOtQx9ltubcXgxstLjHEKfDdE+s8cxwxgF3O2CLPpzPEHEKPB9L5uojUaup/6KRwT19gvifENZrdX4i/VVKzjqi4PL2CII/yjovSeJdVxKrrDqqtJ1aq+QTNmDoOy1eE6UPrGpXvUfYu6LNt3WXkbNeiWevu+ucC1o4vwXT6qqBzVGDnH+oWKzAP0gm7qM/MLifw/McLr6d3+FqHD2BAIXpy3maWuiOhWmXrNn/OVnwVMteJBkFaPDyKvEOI1hcCq2kD2a0fuUzw+uxxZptc+jSMyzyw4j2Oy29Npqel07aNAQ1vUyScklVxeSejNgHvhMAACSUm+wPWFZBJmyiIaDMbjKIsYwkJTFwZQKDzAYskSQfborgc0pE5JEBA23Ayie8DdSIGBZMR0QVBA+dlR5phAJJEYGE2kkm2NkCdaSLyvCcY1L+J8Rc+m+aNEllNoPTJ95Xp/EWtdo+HPNIxWqeinOxO/wAsrxXDqBoU3MYbTl4ue6887yc+a06MO/0pzPNqnzILYwQue+nTp6ioaYk5AFl2IDRJAgrTe6lSqPcTDYJJ6LPlh2xrmXu73gJrncM1FVwIdUrnOwAA/ZenJiRdc3w1o36ThFKm8EPIL3AnBJXUAwtcfO2XuVID1bQlzC4yUzOO6L2EBVwYN4FgsgmBJWKTiMXlZC92zUESYgb3Q2SMe6mT0mFQcD6hg7oGYyQiSfhPyRkSEAQ04k5hAsH8qtySIukO/wDyqBnv2QMOtDVTXEGQkMYhTWqtp0X1HGGsaXH6IPE+KeJsq8RcXVGijpZbc25jk/LC82/xXwsPFNlVxMxzjAXn/HmqrO1LKcltOpNR3ckkrx3qF1m2ZzrX5XCSR9k88aikHMeHsI5i5p2WTgGj/mnE2kT+moODnk7nYfv8l5fwdrv/AA7qdWQGPhp/ZfUvDGg/l/C2l4AqVTzvtudvorrlyvXpsz5h/wBdUEH0tVEwDAlPYBsYUgwInC0MBNM7bZKMym0teTJhVab5QSIk2VOdBgz8kNu0g9VcWFwgxiwvcoHyTAmP3QW74QIR0T5gIN7pWBnfskMHcopuFrYCeAYt3CkOIN5uqEERG8qC2xAM2XJ8W6kaXgepfMc4DABbJC67QINojZeT8cVvMdQ0biOQN84jqZgKd57u9ePcpHi+M6DT8ZoCmWlj2CWOb+Fw2eBtQS01NQwU94F4XddUfTdLBELoUtW6pppFiR6uqx9lfQutfA+F6Y6zSaGhThlMmpU9h19zC+jAemAB0XnPBfDnafSv1ddsVdQZE3hgx/uvS2vf7LZjOTjDuy7eEGkAXgptiSACjBMfJVaCMbrp4piTE46osDMTOVTQYuAgCLDKBWOBEKgBAUi9iqa2wRWN0g9SgQ5BkDrPVJsm/wBgiK5b2SsBdPcSggBxEKRUOjlgygYjb3VQTmCDulfpI2VGZoJaI+6+c+K6n6jxDXfzECi1tIRfFz+V7/U1W6fSOrVHQym0uM9AvlYqnU6l9es4jznueSdpNl47spMeNP4uPc+/419WXUH+klwN56Ls+EuFP4pqn1q1tJRs6P63dP8AdadfS+e9tHSy5xhre5X0TgmgZwzhtHTUgDAlxG7jkry04evWj8jb448nu3WtbTaGNa0ACABaFUQI3Q0ExODhMyD3WqPm9SiSSDKR69VIyfpHRVVgczv2QZBkfRFyE2jebhAmA2M3VT7pRGVUggWOEEg8wvZIzM4P5Sm5MGNlQ6kfdApIER/dOOY5v0QDBKs2JgXG65ERI9ki2QSBsrJvEG1lyOP8V/QUHNpEea4WBS3k6TG5XkcPxXxSrW5uHacQP8Qzt0XjqlepSIaKTnOceVjQPwtpmoe7UOrVnHmc6Y/zFep8N8Dc+uNdrafK/NJhy3v7rF67svp9Kc0YM3hPgFTSUf1Gvdzah1y0fCzsF6gHlgGfkhsgdVUEmY7rdJJOR87LK5XtIOMXTALpwQjbF0AwOpVcpMyQQEiHDce6uQSTF0f/AELflFAuIBSvJsPdMHItG0pQdiiKuBZKSMAFAnJJATlvsgg2scJC5g2PRZM+yixJtHup1TbaR1VtPQY2UtF1T3ADIA3KI1tdq2aPTPrVncrRckr5dxPi1TiGtqVXEhgmOy6PjTjLtZqzp9O4+RSMOg/G5Y/CPB/5rX82vTIo03y6P63dPYLLttzy/Xi3acJrx/Zk7PhHgbNQGa/WUxa9Jh27ley5W0xDW3CqjSbTpNa0ADCokRAHzXvjhMJyMmzO55drGD8rp3BETCLdMJj4YOV31wRggmDZDbXjuqGI+qRvEWCokiRI3KDiE45YSJlAOxn7JARumRLspG5iR3QUO5sgEdUbqmElt0Cb0JInsk5va6pzSD7BTECdtwoobm/2XA8YcWbw3hxDXf8AVq+hl+q774YC59g0SvlHjDiX63inM0g0qdm7x1K89mcwxteunC55tfQ0TxGvS01Nsve6CTt3X1XhOgo8P0lOhSHKGiJ3JXlf4f8AC+SieI1wS+qIpg7N/uvbtFycbALjRh4zt967/J2eWXjPaKa3mi+EiALQIynsPfKkn1ER6eq9mYgOXIQJIwJ/CNi653mUua0t3VDBEwlyjuE4MSRCQEbyFQnEAEusB1QLkxCZEiAbqYyeYk4EoDGDumZzuUgmBJkoFsM/VVDkokx9U4cLQUFua4sMSO5CRg2kkBM8wJaZnOFrcQ1TdJpH6ioYYxslcq4PjLjLdBojRY4io8RIK8DwvQu4xr2aVoLmkhz3D+lu5Kw8c4jV4rr6tQ+ppPoaPsF9E8DcB/lnDw+oP+5qeqoTsNm/JZbLt2fUbfTTr+67+l07dNRp0mMDQwAALZbvzSQdkTIvZAxAudlrYVNnlkWJO6xkXIJgFZDcQWkOPdSTyxzgn5IEQRf7qYmDCslrxDcdFJkGYsgQAxF0C1juN1r1Kj/1NNgkNiSs8kzOFVEReUgDEz9ExYxv3QTf0qUSTvuneEOm8A43SaXKooXyFTW2v+VIm37KxhFUTGTJicrwH8T+LP0ulo6Jji01fWScQF78xM2J7BaHEuDaHiXK3XadtblPM0OEwouN5evnf8PeAVdXUp8S1VMiiz4AR8R6+wX1FjQ0WbbdRQo06NNtOm0NDRAbsFnaHGIiy5xxmM5HWzO53tLHwNVGGsBcLrNEAzE7rWI82pAPp3VeZ03TUjZU4oqctGnIH91ytJxF2pfWa9ha1jvi6p5TvF8bfVvvNg5oh2LJzzD9oU0n06zQ+mCW7SIWeAG3yukc7UiKzXDdbLb+yWqaPJ5xsVdP1UpOEX4STOVMwd1kESbhAbFzdSiO91Q7G+1k7DJTtMqBTAAIuUg+BEGyZgxIupjqV0NgUmh7heEyxoLrG24VNJj5FSwDyyYuQZXIOSQIOeqptMNxsnS+AfJI5I2lBh1TuVkDJtlXQaGsmcp6gB1MyFiaTyMMqorVML9O5rTsYXH4fSOmfRoVKTn+YHFzwbNXcyCtInleA2BMzZJ6LG1SYGCQLKyAXe+yGfAfYKWE82VEJ9MOBa607LT0TiH1NO74qZsZ2K6BvM91oUwP19Y/6WquvhtlrZmyTwJm6kdfdUz4z2wog5RuPqpAZNiqPxFS1o/CCuVm5Ux3SN3AJwEH/9k="/>
            <p:cNvSpPr>
              <a:spLocks noChangeAspect="1" noChangeArrowheads="1"/>
            </p:cNvSpPr>
            <p:nvPr/>
          </p:nvSpPr>
          <p:spPr bwMode="auto">
            <a:xfrm>
              <a:off x="63500" y="-1008063"/>
              <a:ext cx="1333500" cy="2085976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6" name="AutoShape 14" descr="data:image/jpeg;base64,/9j/4AAQSkZJRgABAQAAAQABAAD/2wBDAAkGBwgHBgkIBwgKCgkLDRYPDQwMDRsUFRAWIB0iIiAdHx8kKDQsJCYxJx8fLT0tMTU3Ojo6Iys/RD84QzQ5Ojf/2wBDAQoKCg0MDRoPDxo3JR8lNzc3Nzc3Nzc3Nzc3Nzc3Nzc3Nzc3Nzc3Nzc3Nzc3Nzc3Nzc3Nzc3Nzc3Nzc3Nzc3Nzf/wAARCADbAIwDASIAAhEBAxEB/8QAGwAAAwADAQEAAAAAAAAAAAAAAAECAwQFBgf/xAA5EAABAwMCBAQFAgQFBQAAAAABAAIRAyExBEEFElFhBhMicTKBkaGxFMEHFULhQ1Ji0fEjJCUzcv/EABkBAQEBAQEBAAAAAAAAAAAAAAABBAIDBf/EACIRAQEAAwABBAMBAQAAAAAAAAABAgMREiExQWEEEyJRcf/aAAwDAQACEQMRAD8A9oSeYmclVtLjMqW2abCU3AwC5oX0HkIPLFgny3ub/hSCbAym4EuMmyAl0RKQAg7Haye/LBhBB62QNl2fuQqOc36qQDy79k94QUAYIJsEG0XkdUyDF4xmFDpI6+yBn03cUAnqJSkk9Qi490GlxY8tBuqbHmadwfPVuHD6LoAkHp2C09dRdX0WopMy+k5o94Ro9SzU02uYfUAA6nu07gqr8NoglsE3Q6JGyL80ie6dyTO+6iKHczbohsQJQZPskGuO3sgxg2EXhBzEG+6bdrEJ7Rk5QY7i0SqNj3KB36oAk3KAB+KNt0ZsYVCLg2CUdEA2Z6AKhaCQkLjlJMdU2umDuCgYLiIItsVJMSqDrkXlTzCZgkdEC5TJhMYHdEnog2EygRzb5rW1ejpVZrNbyagXD22J9+q2iRPdSSDEIsYtJWL2AOPrGVstADbyZWhq2ihVbWZgmHBbzXEs6W2RaprpNhboVkbYXWJpuYBsnPujljBMkHKBI94wnzD/AJQAECFrGc/RBiwAyUyL23Ui2bXkFBWDk2+6RMADfdDZ6X/KogTMkdUCNRrOUGASbBWCTM46rDqdO3UUeU2OzhkHqp0NVz6b6da9Wk7lcR/VaxRfhsAiQZgC10rAnqmbg9Oyk4xebIhf03uiPTJv7qX1adJpfUcGjclc/V8Xo+Uxmhq0a2pq1BSptL7A5k9gAUXjoYcesquaNlzadfWad4br203NOKtKQPmDhdFrgRnuhZYl9NlRjmvFnZ7Lm652v0ehqv01Sk8tEUxUBknAFl1GiTJNt4WlXPn8SpUD8NFvmv7nZWEbek879NTGo5TWDRz8lmzvCzRNxdEAEkGVQIACiMBaCO2yYwBnugiYBmE8Z2QIiBMwUoOTg4KsdClkduhQAEHv1TvAg7pAQYNiqE4md5CBNhrBFyZytevpqra51Olc0Pc0Nex/wvjF9j3WwBYK+UgyJ9kGkdW9rT5uk1DCbeloePqCjzK7z6KBaOtQx9ltubcXgxstLjHEKfDdE+s8cxwxgF3O2CLPpzPEHEKPB9L5uojUaup/6KRwT19gvifENZrdX4i/VVKzjqi4PL2CII/yjovSeJdVxKrrDqqtJ1aq+QTNmDoOy1eE6UPrGpXvUfYu6LNt3WXkbNeiWevu+ucC1o4vwXT6qqBzVGDnH+oWKzAP0gm7qM/MLifw/McLr6d3+FqHD2BAIXpy3maWuiOhWmXrNn/OVnwVMteJBkFaPDyKvEOI1hcCq2kD2a0fuUzw+uxxZptc+jSMyzyw4j2Oy29Npqel07aNAQ1vUyScklVxeSejNgHvhMAACSUm+wPWFZBJmyiIaDMbjKIsYwkJTFwZQKDzAYskSQfborgc0pE5JEBA23Ayie8DdSIGBZMR0QVBA+dlR5phAJJEYGE2kkm2NkCdaSLyvCcY1L+J8Rc+m+aNEllNoPTJ95Xp/EWtdo+HPNIxWqeinOxO/wAsrxXDqBoU3MYbTl4ue6887yc+a06MO/0pzPNqnzILYwQue+nTp6ioaYk5AFl2IDRJAgrTe6lSqPcTDYJJ6LPlh2xrmXu73gJrncM1FVwIdUrnOwAA/ZenJiRdc3w1o36ThFKm8EPIL3AnBJXUAwtcfO2XuVID1bQlzC4yUzOO6L2EBVwYN4FgsgmBJWKTiMXlZC92zUESYgb3Q2SMe6mT0mFQcD6hg7oGYyQiSfhPyRkSEAQ04k5hAsH8qtySIukO/wDyqBnv2QMOtDVTXEGQkMYhTWqtp0X1HGGsaXH6IPE+KeJsq8RcXVGijpZbc25jk/LC82/xXwsPFNlVxMxzjAXn/HmqrO1LKcltOpNR3ckkrx3qF1m2ZzrX5XCSR9k88aikHMeHsI5i5p2WTgGj/mnE2kT+moODnk7nYfv8l5fwdrv/AA7qdWQGPhp/ZfUvDGg/l/C2l4AqVTzvtudvorrlyvXpsz5h/wBdUEH0tVEwDAlPYBsYUgwInC0MBNM7bZKMym0teTJhVab5QSIk2VOdBgz8kNu0g9VcWFwgxiwvcoHyTAmP3QW74QIR0T5gIN7pWBnfskMHcopuFrYCeAYt3CkOIN5uqEERG8qC2xAM2XJ8W6kaXgepfMc4DABbJC67QINojZeT8cVvMdQ0biOQN84jqZgKd57u9ePcpHi+M6DT8ZoCmWlj2CWOb+Fw2eBtQS01NQwU94F4XddUfTdLBELoUtW6pppFiR6uqx9lfQutfA+F6Y6zSaGhThlMmpU9h19zC+jAemAB0XnPBfDnafSv1ddsVdQZE3hgx/uvS2vf7LZjOTjDuy7eEGkAXgptiSACjBMfJVaCMbrp4piTE46osDMTOVTQYuAgCLDKBWOBEKgBAUi9iqa2wRWN0g9SgQ5BkDrPVJsm/wBgiK5b2SsBdPcSggBxEKRUOjlgygYjb3VQTmCDulfpI2VGZoJaI+6+c+K6n6jxDXfzECi1tIRfFz+V7/U1W6fSOrVHQym0uM9AvlYqnU6l9es4jznueSdpNl47spMeNP4uPc+/419WXUH+klwN56Ls+EuFP4pqn1q1tJRs6P63dP8AdadfS+e9tHSy5xhre5X0TgmgZwzhtHTUgDAlxG7jkry04evWj8jb448nu3WtbTaGNa0ACABaFUQI3Q0ExODhMyD3WqPm9SiSSDKR69VIyfpHRVVgczv2QZBkfRFyE2jebhAmA2M3VT7pRGVUggWOEEg8wvZIzM4P5Sm5MGNlQ6kfdApIER/dOOY5v0QDBKs2JgXG65ERI9ki2QSBsrJvEG1lyOP8V/QUHNpEea4WBS3k6TG5XkcPxXxSrW5uHacQP8Qzt0XjqlepSIaKTnOceVjQPwtpmoe7UOrVnHmc6Y/zFep8N8Dc+uNdrafK/NJhy3v7rF67svp9Kc0YM3hPgFTSUf1Gvdzah1y0fCzsF6gHlgGfkhsgdVUEmY7rdJJOR87LK5XtIOMXTALpwQjbF0AwOpVcpMyQQEiHDce6uQSTF0f/AELflFAuIBSvJsPdMHItG0pQdiiKuBZKSMAFAnJJATlvsgg2scJC5g2PRZM+yixJtHup1TbaR1VtPQY2UtF1T3ADIA3KI1tdq2aPTPrVncrRckr5dxPi1TiGtqVXEhgmOy6PjTjLtZqzp9O4+RSMOg/G5Y/CPB/5rX82vTIo03y6P63dPYLLttzy/Xi3acJrx/Zk7PhHgbNQGa/WUxa9Jh27ley5W0xDW3CqjSbTpNa0ADCokRAHzXvjhMJyMmzO55drGD8rp3BETCLdMJj4YOV31wRggmDZDbXjuqGI+qRvEWCokiRI3KDiE45YSJlAOxn7JARumRLspG5iR3QUO5sgEdUbqmElt0Cb0JInsk5va6pzSD7BTECdtwoobm/2XA8YcWbw3hxDXf8AVq+hl+q774YC59g0SvlHjDiX63inM0g0qdm7x1K89mcwxteunC55tfQ0TxGvS01Nsve6CTt3X1XhOgo8P0lOhSHKGiJ3JXlf4f8AC+SieI1wS+qIpg7N/uvbtFycbALjRh4zt967/J2eWXjPaKa3mi+EiALQIynsPfKkn1ER6eq9mYgOXIQJIwJ/CNi653mUua0t3VDBEwlyjuE4MSRCQEbyFQnEAEusB1QLkxCZEiAbqYyeYk4EoDGDumZzuUgmBJkoFsM/VVDkokx9U4cLQUFua4sMSO5CRg2kkBM8wJaZnOFrcQ1TdJpH6ioYYxslcq4PjLjLdBojRY4io8RIK8DwvQu4xr2aVoLmkhz3D+lu5Kw8c4jV4rr6tQ+ppPoaPsF9E8DcB/lnDw+oP+5qeqoTsNm/JZbLt2fUbfTTr+67+l07dNRp0mMDQwAALZbvzSQdkTIvZAxAudlrYVNnlkWJO6xkXIJgFZDcQWkOPdSTyxzgn5IEQRf7qYmDCslrxDcdFJkGYsgQAxF0C1juN1r1Kj/1NNgkNiSs8kzOFVEReUgDEz9ExYxv3QTf0qUSTvuneEOm8A43SaXKooXyFTW2v+VIm37KxhFUTGTJicrwH8T+LP0ulo6Jji01fWScQF78xM2J7BaHEuDaHiXK3XadtblPM0OEwouN5evnf8PeAVdXUp8S1VMiiz4AR8R6+wX1FjQ0WbbdRQo06NNtOm0NDRAbsFnaHGIiy5xxmM5HWzO53tLHwNVGGsBcLrNEAzE7rWI82pAPp3VeZ03TUjZU4oqctGnIH91ytJxF2pfWa9ha1jvi6p5TvF8bfVvvNg5oh2LJzzD9oU0n06zQ+mCW7SIWeAG3yukc7UiKzXDdbLb+yWqaPJ5xsVdP1UpOEX4STOVMwd1kESbhAbFzdSiO91Q7G+1k7DJTtMqBTAAIuUg+BEGyZgxIupjqV0NgUmh7heEyxoLrG24VNJj5FSwDyyYuQZXIOSQIOeqptMNxsnS+AfJI5I2lBh1TuVkDJtlXQaGsmcp6gB1MyFiaTyMMqorVML9O5rTsYXH4fSOmfRoVKTn+YHFzwbNXcyCtInleA2BMzZJ6LG1SYGCQLKyAXe+yGfAfYKWE82VEJ9MOBa607LT0TiH1NO74qZsZ2K6BvM91oUwP19Y/6WquvhtlrZmyTwJm6kdfdUz4z2wog5RuPqpAZNiqPxFS1o/CCuVm5Ux3SN3AJwEH/9k="/>
            <p:cNvSpPr>
              <a:spLocks noChangeAspect="1" noChangeArrowheads="1"/>
            </p:cNvSpPr>
            <p:nvPr/>
          </p:nvSpPr>
          <p:spPr bwMode="auto">
            <a:xfrm>
              <a:off x="63500" y="-1008063"/>
              <a:ext cx="1333500" cy="2085976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33800" y="762000"/>
              <a:ext cx="2126737" cy="708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800" dirty="0" smtClean="0">
                  <a:solidFill>
                    <a:prstClr val="black"/>
                  </a:solidFill>
                  <a:latin typeface="Arial" pitchFamily="34" charset="0"/>
                </a:rPr>
                <a:t>Protozoa</a:t>
              </a:r>
              <a:endParaRPr lang="en-US" sz="1800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4495800" y="3423610"/>
            <a:ext cx="4495800" cy="3358191"/>
            <a:chOff x="372110" y="381000"/>
            <a:chExt cx="8467090" cy="6324601"/>
          </a:xfrm>
        </p:grpSpPr>
        <p:pic>
          <p:nvPicPr>
            <p:cNvPr id="19" name="Picture 2" descr="http://www.cals.ncsu.edu/course/ent425/library/spotid/collembola/collembo01a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715000" y="685800"/>
              <a:ext cx="2743200" cy="1846053"/>
            </a:xfrm>
            <a:prstGeom prst="rect">
              <a:avLst/>
            </a:prstGeom>
            <a:noFill/>
          </p:spPr>
        </p:pic>
        <p:pic>
          <p:nvPicPr>
            <p:cNvPr id="20" name="Picture 4" descr="http://t3.gstatic.com/images?q=tbn:ANd9GcTdGCQZG_tW2VuomTY5x9fiYfEhOs8a1D45PpamJ1nXtleyOosgaA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09600" y="1066800"/>
              <a:ext cx="2466975" cy="1847851"/>
            </a:xfrm>
            <a:prstGeom prst="rect">
              <a:avLst/>
            </a:prstGeom>
            <a:noFill/>
          </p:spPr>
        </p:pic>
        <p:pic>
          <p:nvPicPr>
            <p:cNvPr id="21" name="Picture 6" descr="http://t0.gstatic.com/images?q=tbn:ANd9GcTvMp_HWy3QKlgn-Cmu4nRAUV6Cbd9Vy4cAqTqt2fE3NvxbpmmEZ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352800" y="381000"/>
              <a:ext cx="1847850" cy="2466975"/>
            </a:xfrm>
            <a:prstGeom prst="rect">
              <a:avLst/>
            </a:prstGeom>
            <a:noFill/>
          </p:spPr>
        </p:pic>
        <p:pic>
          <p:nvPicPr>
            <p:cNvPr id="22" name="Picture 12" descr="http://macromite.files.wordpress.com/2009/04/1_microarthropods_scaled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5181600" y="3048000"/>
              <a:ext cx="3657600" cy="3657601"/>
            </a:xfrm>
            <a:prstGeom prst="rect">
              <a:avLst/>
            </a:prstGeom>
            <a:noFill/>
          </p:spPr>
        </p:pic>
        <p:pic>
          <p:nvPicPr>
            <p:cNvPr id="23" name="Picture 14" descr="http://t0.gstatic.com/images?q=tbn:ANd9GcRtvCdsx0GcxS2lVlH6KDRtBIt19TXX5PC8rS7PU_rjkOXuBX8U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914399" y="3886200"/>
              <a:ext cx="3657600" cy="2433968"/>
            </a:xfrm>
            <a:prstGeom prst="rect">
              <a:avLst/>
            </a:prstGeom>
            <a:noFill/>
          </p:spPr>
        </p:pic>
        <p:sp>
          <p:nvSpPr>
            <p:cNvPr id="24" name="TextBox 23"/>
            <p:cNvSpPr txBox="1"/>
            <p:nvPr/>
          </p:nvSpPr>
          <p:spPr>
            <a:xfrm>
              <a:off x="372110" y="381000"/>
              <a:ext cx="4332853" cy="695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800" dirty="0" smtClean="0">
                  <a:solidFill>
                    <a:prstClr val="black"/>
                  </a:solidFill>
                  <a:latin typeface="Arial" pitchFamily="34" charset="0"/>
                </a:rPr>
                <a:t>Soil </a:t>
              </a:r>
              <a:r>
                <a:rPr lang="en-US" sz="1800" dirty="0" err="1" smtClean="0">
                  <a:solidFill>
                    <a:prstClr val="black"/>
                  </a:solidFill>
                  <a:latin typeface="Arial" pitchFamily="34" charset="0"/>
                </a:rPr>
                <a:t>Microarthropods</a:t>
              </a:r>
              <a:endParaRPr lang="en-US" sz="1800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grpSp>
        <p:nvGrpSpPr>
          <p:cNvPr id="25" name="Group 24"/>
          <p:cNvGrpSpPr>
            <a:grpSpLocks/>
          </p:cNvGrpSpPr>
          <p:nvPr/>
        </p:nvGrpSpPr>
        <p:grpSpPr>
          <a:xfrm>
            <a:off x="76200" y="3573780"/>
            <a:ext cx="4480560" cy="3200400"/>
            <a:chOff x="0" y="0"/>
            <a:chExt cx="9144000" cy="6858000"/>
          </a:xfrm>
        </p:grpSpPr>
        <p:pic>
          <p:nvPicPr>
            <p:cNvPr id="26" name="Picture 13" descr="nematodes"/>
            <p:cNvPicPr>
              <a:picLocks noChangeAspect="1" noChangeArrowheads="1"/>
            </p:cNvPicPr>
            <p:nvPr/>
          </p:nvPicPr>
          <p:blipFill>
            <a:blip r:embed="rId20" cstate="print">
              <a:lum bright="16000"/>
            </a:blip>
            <a:srcRect/>
            <a:stretch>
              <a:fillRect/>
            </a:stretch>
          </p:blipFill>
          <p:spPr bwMode="auto">
            <a:xfrm>
              <a:off x="0" y="0"/>
              <a:ext cx="3962400" cy="3430588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</p:spPr>
        </p:pic>
        <p:pic>
          <p:nvPicPr>
            <p:cNvPr id="27" name="Picture 26" descr="manynemas10X"/>
            <p:cNvPicPr>
              <a:picLocks noChangeAspect="1" noChangeArrowheads="1"/>
            </p:cNvPicPr>
            <p:nvPr/>
          </p:nvPicPr>
          <p:blipFill>
            <a:blip r:embed="rId21" cstate="print"/>
            <a:srcRect b="12405"/>
            <a:stretch>
              <a:fillRect/>
            </a:stretch>
          </p:blipFill>
          <p:spPr bwMode="auto">
            <a:xfrm>
              <a:off x="3941064" y="3419764"/>
              <a:ext cx="5202936" cy="3438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228600" y="76200"/>
              <a:ext cx="3700647" cy="791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800" dirty="0" smtClean="0">
                  <a:solidFill>
                    <a:prstClr val="black"/>
                  </a:solidFill>
                  <a:latin typeface="Arial" pitchFamily="34" charset="0"/>
                </a:rPr>
                <a:t>Soil Nematodes</a:t>
              </a:r>
              <a:endParaRPr lang="en-US" sz="1800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pic>
          <p:nvPicPr>
            <p:cNvPr id="29" name="Picture 9" descr="large_todes_LR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3970337" y="0"/>
              <a:ext cx="5173663" cy="3427413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</p:spPr>
        </p:pic>
        <p:pic>
          <p:nvPicPr>
            <p:cNvPr id="30" name="Picture 11" descr="nematodes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0" y="3432175"/>
              <a:ext cx="5200650" cy="3425825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</p:spPr>
        </p:pic>
      </p:grpSp>
      <p:sp>
        <p:nvSpPr>
          <p:cNvPr id="31" name="TextBox 30"/>
          <p:cNvSpPr txBox="1"/>
          <p:nvPr/>
        </p:nvSpPr>
        <p:spPr>
          <a:xfrm rot="19663964">
            <a:off x="1362949" y="2541541"/>
            <a:ext cx="5607625" cy="830997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Some Organisms of the Soil Ecosystem</a:t>
            </a:r>
          </a:p>
          <a:p>
            <a:pPr algn="ctr"/>
            <a:r>
              <a:rPr lang="en-US" dirty="0" smtClean="0"/>
              <a:t>-Services and Disservices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44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SLIDE2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659188"/>
            <a:ext cx="3317875" cy="3198812"/>
          </a:xfrm>
          <a:prstGeom prst="rect">
            <a:avLst/>
          </a:prstGeom>
          <a:noFill/>
        </p:spPr>
      </p:pic>
      <p:pic>
        <p:nvPicPr>
          <p:cNvPr id="33798" name="Picture 6" descr="SLIDE2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595563" cy="3654425"/>
          </a:xfrm>
          <a:prstGeom prst="rect">
            <a:avLst/>
          </a:prstGeom>
          <a:noFill/>
        </p:spPr>
      </p:pic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2895602" y="152401"/>
            <a:ext cx="51171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Biological </a:t>
            </a:r>
            <a:r>
              <a:rPr lang="en-US" dirty="0" smtClean="0"/>
              <a:t>antagonists of nematodes</a:t>
            </a:r>
            <a:endParaRPr lang="en-US" dirty="0"/>
          </a:p>
        </p:txBody>
      </p:sp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1989" y="3462339"/>
            <a:ext cx="5942012" cy="3395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1143000"/>
            <a:ext cx="4570413" cy="2351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05-X-PlantRoot"/>
          <p:cNvPicPr>
            <a:picLocks noChangeAspect="1" noChangeArrowheads="1"/>
          </p:cNvPicPr>
          <p:nvPr/>
        </p:nvPicPr>
        <p:blipFill>
          <a:blip r:embed="rId2" cstate="print"/>
          <a:srcRect l="19200" r="22400"/>
          <a:stretch>
            <a:fillRect/>
          </a:stretch>
        </p:blipFill>
        <p:spPr bwMode="auto">
          <a:xfrm>
            <a:off x="1295401" y="1752601"/>
            <a:ext cx="2322513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981201" y="914401"/>
            <a:ext cx="6111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CO</a:t>
            </a:r>
            <a:r>
              <a:rPr lang="en-US" sz="1800" baseline="-25000" dirty="0"/>
              <a:t>2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2286000" y="1219200"/>
            <a:ext cx="0" cy="1524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15875" y="3017838"/>
            <a:ext cx="1311275" cy="646331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carbohydrates</a:t>
            </a:r>
          </a:p>
          <a:p>
            <a:pPr algn="ctr"/>
            <a:r>
              <a:rPr lang="en-US" sz="1200"/>
              <a:t>and</a:t>
            </a:r>
          </a:p>
          <a:p>
            <a:pPr algn="ctr"/>
            <a:r>
              <a:rPr lang="en-US" sz="1200"/>
              <a:t>proteins</a:t>
            </a: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H="1">
            <a:off x="685800" y="2667000"/>
            <a:ext cx="1143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685800" y="2667000"/>
            <a:ext cx="0" cy="381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685800" y="3657600"/>
            <a:ext cx="0" cy="3048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685800" y="3962400"/>
            <a:ext cx="1143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H="1">
            <a:off x="1295400" y="2667000"/>
            <a:ext cx="609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1295400" y="3962400"/>
            <a:ext cx="533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3657601" y="3705226"/>
            <a:ext cx="1311275" cy="646331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carbohydrates</a:t>
            </a:r>
          </a:p>
          <a:p>
            <a:r>
              <a:rPr lang="en-US" sz="1200"/>
              <a:t>and</a:t>
            </a:r>
          </a:p>
          <a:p>
            <a:r>
              <a:rPr lang="en-US" sz="1200"/>
              <a:t>amino acids</a:t>
            </a: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3124200" y="4038600"/>
            <a:ext cx="533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165726" y="2879726"/>
            <a:ext cx="10054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bacteria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5181600" y="3854450"/>
            <a:ext cx="13260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nematodes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181601" y="4738688"/>
            <a:ext cx="6848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fungi</a:t>
            </a: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V="1">
            <a:off x="4953000" y="3200400"/>
            <a:ext cx="762000" cy="838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4953000" y="4038600"/>
            <a:ext cx="685800" cy="838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 flipV="1">
            <a:off x="4953000" y="4038600"/>
            <a:ext cx="304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 flipV="1">
            <a:off x="5715000" y="4114800"/>
            <a:ext cx="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 flipV="1">
            <a:off x="5715000" y="3276600"/>
            <a:ext cx="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 flipV="1">
            <a:off x="5715000" y="1295400"/>
            <a:ext cx="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5408613" y="914401"/>
            <a:ext cx="611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CO</a:t>
            </a:r>
            <a:r>
              <a:rPr lang="en-US" sz="1800" baseline="-25000" dirty="0"/>
              <a:t>2</a:t>
            </a:r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>
            <a:off x="2286000" y="1752600"/>
            <a:ext cx="0" cy="990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 flipV="1">
            <a:off x="6019800" y="4114800"/>
            <a:ext cx="0" cy="685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 flipV="1">
            <a:off x="6019800" y="3276600"/>
            <a:ext cx="0" cy="685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6019800" y="5105400"/>
            <a:ext cx="0" cy="685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5715001" y="5729289"/>
            <a:ext cx="6111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NH</a:t>
            </a:r>
            <a:r>
              <a:rPr lang="en-US" sz="1800" baseline="-25000"/>
              <a:t>3</a:t>
            </a: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2209801" y="5029201"/>
            <a:ext cx="6111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NO</a:t>
            </a:r>
            <a:r>
              <a:rPr lang="en-US" sz="1800" baseline="-25000" dirty="0"/>
              <a:t>3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6617274" y="2743201"/>
            <a:ext cx="13260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protozoa</a:t>
            </a:r>
          </a:p>
          <a:p>
            <a:pPr algn="ctr"/>
            <a:r>
              <a:rPr lang="en-US" sz="1800"/>
              <a:t>nematodes</a:t>
            </a:r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6623624" y="3579813"/>
            <a:ext cx="132600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dirty="0"/>
              <a:t>nematodes</a:t>
            </a:r>
          </a:p>
          <a:p>
            <a:pPr algn="ctr"/>
            <a:r>
              <a:rPr lang="en-US" sz="1800" dirty="0"/>
              <a:t>arthropods</a:t>
            </a:r>
          </a:p>
          <a:p>
            <a:pPr algn="ctr"/>
            <a:r>
              <a:rPr lang="en-US" sz="1800" dirty="0"/>
              <a:t>fungi</a:t>
            </a: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6604574" y="4648201"/>
            <a:ext cx="13260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arthropods</a:t>
            </a:r>
          </a:p>
          <a:p>
            <a:pPr algn="ctr"/>
            <a:r>
              <a:rPr lang="en-US" sz="1800"/>
              <a:t>nematodes</a:t>
            </a:r>
          </a:p>
        </p:txBody>
      </p:sp>
      <p:sp>
        <p:nvSpPr>
          <p:cNvPr id="33" name="Line 34"/>
          <p:cNvSpPr>
            <a:spLocks noChangeShapeType="1"/>
          </p:cNvSpPr>
          <p:nvPr/>
        </p:nvSpPr>
        <p:spPr bwMode="auto">
          <a:xfrm>
            <a:off x="5791200" y="4953000"/>
            <a:ext cx="9144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4" name="Line 35"/>
          <p:cNvSpPr>
            <a:spLocks noChangeShapeType="1"/>
          </p:cNvSpPr>
          <p:nvPr/>
        </p:nvSpPr>
        <p:spPr bwMode="auto">
          <a:xfrm flipV="1">
            <a:off x="6400800" y="4038600"/>
            <a:ext cx="304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5" name="Line 36"/>
          <p:cNvSpPr>
            <a:spLocks noChangeShapeType="1"/>
          </p:cNvSpPr>
          <p:nvPr/>
        </p:nvSpPr>
        <p:spPr bwMode="auto">
          <a:xfrm flipV="1">
            <a:off x="6172200" y="3063875"/>
            <a:ext cx="5334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6" name="Line 37"/>
          <p:cNvSpPr>
            <a:spLocks noChangeShapeType="1"/>
          </p:cNvSpPr>
          <p:nvPr/>
        </p:nvSpPr>
        <p:spPr bwMode="auto">
          <a:xfrm flipV="1">
            <a:off x="7467600" y="44196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" name="Line 38"/>
          <p:cNvSpPr>
            <a:spLocks noChangeShapeType="1"/>
          </p:cNvSpPr>
          <p:nvPr/>
        </p:nvSpPr>
        <p:spPr bwMode="auto">
          <a:xfrm flipV="1">
            <a:off x="7467600" y="33528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" name="Line 39"/>
          <p:cNvSpPr>
            <a:spLocks noChangeShapeType="1"/>
          </p:cNvSpPr>
          <p:nvPr/>
        </p:nvSpPr>
        <p:spPr bwMode="auto">
          <a:xfrm flipH="1">
            <a:off x="7466013" y="5257800"/>
            <a:ext cx="1587" cy="533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 Box 40"/>
          <p:cNvSpPr txBox="1">
            <a:spLocks noChangeArrowheads="1"/>
          </p:cNvSpPr>
          <p:nvPr/>
        </p:nvSpPr>
        <p:spPr bwMode="auto">
          <a:xfrm>
            <a:off x="7161213" y="5729289"/>
            <a:ext cx="611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NH</a:t>
            </a:r>
            <a:r>
              <a:rPr lang="en-US" sz="1800" baseline="-25000"/>
              <a:t>3</a:t>
            </a:r>
          </a:p>
        </p:txBody>
      </p:sp>
      <p:sp>
        <p:nvSpPr>
          <p:cNvPr id="40" name="Text Box 41"/>
          <p:cNvSpPr txBox="1">
            <a:spLocks noChangeArrowheads="1"/>
          </p:cNvSpPr>
          <p:nvPr/>
        </p:nvSpPr>
        <p:spPr bwMode="auto">
          <a:xfrm>
            <a:off x="7943850" y="3733800"/>
            <a:ext cx="12763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other</a:t>
            </a:r>
          </a:p>
          <a:p>
            <a:pPr algn="ctr"/>
            <a:r>
              <a:rPr lang="en-US" sz="1800"/>
              <a:t>organisms</a:t>
            </a:r>
          </a:p>
        </p:txBody>
      </p:sp>
      <p:sp>
        <p:nvSpPr>
          <p:cNvPr id="41" name="Line 42"/>
          <p:cNvSpPr>
            <a:spLocks noChangeShapeType="1"/>
          </p:cNvSpPr>
          <p:nvPr/>
        </p:nvSpPr>
        <p:spPr bwMode="auto">
          <a:xfrm flipV="1">
            <a:off x="7924800" y="4038600"/>
            <a:ext cx="304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2" name="Line 43"/>
          <p:cNvSpPr>
            <a:spLocks noChangeShapeType="1"/>
          </p:cNvSpPr>
          <p:nvPr/>
        </p:nvSpPr>
        <p:spPr bwMode="auto">
          <a:xfrm>
            <a:off x="7848600" y="3048000"/>
            <a:ext cx="457200" cy="762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3" name="Line 44"/>
          <p:cNvSpPr>
            <a:spLocks noChangeShapeType="1"/>
          </p:cNvSpPr>
          <p:nvPr/>
        </p:nvSpPr>
        <p:spPr bwMode="auto">
          <a:xfrm flipV="1">
            <a:off x="7848600" y="4343400"/>
            <a:ext cx="457200" cy="6096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4" name="Line 45"/>
          <p:cNvSpPr>
            <a:spLocks noChangeShapeType="1"/>
          </p:cNvSpPr>
          <p:nvPr/>
        </p:nvSpPr>
        <p:spPr bwMode="auto">
          <a:xfrm flipH="1">
            <a:off x="8761413" y="4343400"/>
            <a:ext cx="1587" cy="1447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5" name="Text Box 46"/>
          <p:cNvSpPr txBox="1">
            <a:spLocks noChangeArrowheads="1"/>
          </p:cNvSpPr>
          <p:nvPr/>
        </p:nvSpPr>
        <p:spPr bwMode="auto">
          <a:xfrm>
            <a:off x="8456613" y="5729289"/>
            <a:ext cx="611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NH</a:t>
            </a:r>
            <a:r>
              <a:rPr lang="en-US" sz="1800" baseline="-25000"/>
              <a:t>3</a:t>
            </a:r>
          </a:p>
        </p:txBody>
      </p:sp>
      <p:sp>
        <p:nvSpPr>
          <p:cNvPr id="46" name="Line 47"/>
          <p:cNvSpPr>
            <a:spLocks noChangeShapeType="1"/>
          </p:cNvSpPr>
          <p:nvPr/>
        </p:nvSpPr>
        <p:spPr bwMode="auto">
          <a:xfrm flipH="1" flipV="1">
            <a:off x="7239001" y="4419600"/>
            <a:ext cx="1588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Line 48"/>
          <p:cNvSpPr>
            <a:spLocks noChangeShapeType="1"/>
          </p:cNvSpPr>
          <p:nvPr/>
        </p:nvSpPr>
        <p:spPr bwMode="auto">
          <a:xfrm flipV="1">
            <a:off x="7239001" y="3352800"/>
            <a:ext cx="1588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Line 49"/>
          <p:cNvSpPr>
            <a:spLocks noChangeShapeType="1"/>
          </p:cNvSpPr>
          <p:nvPr/>
        </p:nvSpPr>
        <p:spPr bwMode="auto">
          <a:xfrm flipV="1">
            <a:off x="7240588" y="1295400"/>
            <a:ext cx="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9" name="Text Box 50"/>
          <p:cNvSpPr txBox="1">
            <a:spLocks noChangeArrowheads="1"/>
          </p:cNvSpPr>
          <p:nvPr/>
        </p:nvSpPr>
        <p:spPr bwMode="auto">
          <a:xfrm>
            <a:off x="6934201" y="914401"/>
            <a:ext cx="6111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CO</a:t>
            </a:r>
            <a:r>
              <a:rPr lang="en-US" sz="1800" baseline="-25000"/>
              <a:t>2</a:t>
            </a:r>
          </a:p>
        </p:txBody>
      </p:sp>
      <p:sp>
        <p:nvSpPr>
          <p:cNvPr id="50" name="Line 51"/>
          <p:cNvSpPr>
            <a:spLocks noChangeShapeType="1"/>
          </p:cNvSpPr>
          <p:nvPr/>
        </p:nvSpPr>
        <p:spPr bwMode="auto">
          <a:xfrm flipV="1">
            <a:off x="8534401" y="1295400"/>
            <a:ext cx="1588" cy="2514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1" name="Text Box 52"/>
          <p:cNvSpPr txBox="1">
            <a:spLocks noChangeArrowheads="1"/>
          </p:cNvSpPr>
          <p:nvPr/>
        </p:nvSpPr>
        <p:spPr bwMode="auto">
          <a:xfrm>
            <a:off x="8229601" y="914401"/>
            <a:ext cx="6111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CO</a:t>
            </a:r>
            <a:r>
              <a:rPr lang="en-US" sz="1800" baseline="-25000"/>
              <a:t>2</a:t>
            </a:r>
          </a:p>
        </p:txBody>
      </p:sp>
      <p:sp>
        <p:nvSpPr>
          <p:cNvPr id="52" name="Line 53"/>
          <p:cNvSpPr>
            <a:spLocks noChangeShapeType="1"/>
          </p:cNvSpPr>
          <p:nvPr/>
        </p:nvSpPr>
        <p:spPr bwMode="auto">
          <a:xfrm>
            <a:off x="8763000" y="6019800"/>
            <a:ext cx="0" cy="533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3" name="Line 54"/>
          <p:cNvSpPr>
            <a:spLocks noChangeShapeType="1"/>
          </p:cNvSpPr>
          <p:nvPr/>
        </p:nvSpPr>
        <p:spPr bwMode="auto">
          <a:xfrm rot="-5400000">
            <a:off x="7200900" y="4991100"/>
            <a:ext cx="0" cy="31242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" name="Line 55"/>
          <p:cNvSpPr>
            <a:spLocks noChangeShapeType="1"/>
          </p:cNvSpPr>
          <p:nvPr/>
        </p:nvSpPr>
        <p:spPr bwMode="auto">
          <a:xfrm>
            <a:off x="7467600" y="6019800"/>
            <a:ext cx="0" cy="533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5" name="Line 56"/>
          <p:cNvSpPr>
            <a:spLocks noChangeShapeType="1"/>
          </p:cNvSpPr>
          <p:nvPr/>
        </p:nvSpPr>
        <p:spPr bwMode="auto">
          <a:xfrm rot="-5400000">
            <a:off x="4114800" y="4953000"/>
            <a:ext cx="0" cy="3200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" name="Line 57"/>
          <p:cNvSpPr>
            <a:spLocks noChangeShapeType="1"/>
          </p:cNvSpPr>
          <p:nvPr/>
        </p:nvSpPr>
        <p:spPr bwMode="auto">
          <a:xfrm rot="10800000">
            <a:off x="2514600" y="4038600"/>
            <a:ext cx="0" cy="9906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" name="Line 58"/>
          <p:cNvSpPr>
            <a:spLocks noChangeShapeType="1"/>
          </p:cNvSpPr>
          <p:nvPr/>
        </p:nvSpPr>
        <p:spPr bwMode="auto">
          <a:xfrm rot="-5400000">
            <a:off x="2324100" y="4229100"/>
            <a:ext cx="3810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8" name="Line 59"/>
          <p:cNvSpPr>
            <a:spLocks noChangeShapeType="1"/>
          </p:cNvSpPr>
          <p:nvPr/>
        </p:nvSpPr>
        <p:spPr bwMode="auto">
          <a:xfrm flipH="1" flipV="1">
            <a:off x="7239001" y="5334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9" name="Line 60"/>
          <p:cNvSpPr>
            <a:spLocks noChangeShapeType="1"/>
          </p:cNvSpPr>
          <p:nvPr/>
        </p:nvSpPr>
        <p:spPr bwMode="auto">
          <a:xfrm flipH="1" flipV="1">
            <a:off x="8532813" y="533400"/>
            <a:ext cx="1587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0" name="Line 61"/>
          <p:cNvSpPr>
            <a:spLocks noChangeShapeType="1"/>
          </p:cNvSpPr>
          <p:nvPr/>
        </p:nvSpPr>
        <p:spPr bwMode="auto">
          <a:xfrm flipH="1" flipV="1">
            <a:off x="5715001" y="5334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1" name="Line 62"/>
          <p:cNvSpPr>
            <a:spLocks noChangeShapeType="1"/>
          </p:cNvSpPr>
          <p:nvPr/>
        </p:nvSpPr>
        <p:spPr bwMode="auto">
          <a:xfrm flipH="1" flipV="1">
            <a:off x="2286001" y="5334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2" name="Line 63"/>
          <p:cNvSpPr>
            <a:spLocks noChangeShapeType="1"/>
          </p:cNvSpPr>
          <p:nvPr/>
        </p:nvSpPr>
        <p:spPr bwMode="auto">
          <a:xfrm rot="5400000" flipH="1" flipV="1">
            <a:off x="5410200" y="-2590800"/>
            <a:ext cx="0" cy="6248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3" name="Text Box 64"/>
          <p:cNvSpPr txBox="1">
            <a:spLocks noChangeArrowheads="1"/>
          </p:cNvSpPr>
          <p:nvPr/>
        </p:nvSpPr>
        <p:spPr bwMode="auto">
          <a:xfrm>
            <a:off x="4648200" y="3733801"/>
            <a:ext cx="3513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C</a:t>
            </a:r>
          </a:p>
          <a:p>
            <a:r>
              <a:rPr lang="en-US" sz="1800" dirty="0" smtClean="0"/>
              <a:t>N</a:t>
            </a:r>
            <a:endParaRPr lang="en-US" sz="1800" dirty="0"/>
          </a:p>
        </p:txBody>
      </p:sp>
      <p:sp>
        <p:nvSpPr>
          <p:cNvPr id="64" name="Line 70"/>
          <p:cNvSpPr>
            <a:spLocks noChangeShapeType="1"/>
          </p:cNvSpPr>
          <p:nvPr/>
        </p:nvSpPr>
        <p:spPr bwMode="auto">
          <a:xfrm>
            <a:off x="6019800" y="6019800"/>
            <a:ext cx="0" cy="533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5" name="Line 71"/>
          <p:cNvSpPr>
            <a:spLocks noChangeShapeType="1"/>
          </p:cNvSpPr>
          <p:nvPr/>
        </p:nvSpPr>
        <p:spPr bwMode="auto">
          <a:xfrm>
            <a:off x="2514600" y="5410200"/>
            <a:ext cx="0" cy="11430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 type="triangle" w="lg" len="lg"/>
            <a:tailEnd type="none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66" name="Group 20"/>
          <p:cNvGrpSpPr>
            <a:grpSpLocks/>
          </p:cNvGrpSpPr>
          <p:nvPr/>
        </p:nvGrpSpPr>
        <p:grpSpPr bwMode="auto">
          <a:xfrm>
            <a:off x="0" y="5029201"/>
            <a:ext cx="9144000" cy="1812925"/>
            <a:chOff x="0" y="3063"/>
            <a:chExt cx="5760" cy="1142"/>
          </a:xfrm>
        </p:grpSpPr>
        <p:grpSp>
          <p:nvGrpSpPr>
            <p:cNvPr id="67" name="Group 16"/>
            <p:cNvGrpSpPr>
              <a:grpSpLocks/>
            </p:cNvGrpSpPr>
            <p:nvPr/>
          </p:nvGrpSpPr>
          <p:grpSpPr bwMode="auto">
            <a:xfrm>
              <a:off x="0" y="3063"/>
              <a:ext cx="4800" cy="1142"/>
              <a:chOff x="0" y="3082"/>
              <a:chExt cx="4800" cy="1142"/>
            </a:xfrm>
          </p:grpSpPr>
          <p:pic>
            <p:nvPicPr>
              <p:cNvPr id="69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3082"/>
                <a:ext cx="4800" cy="114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" name="Text Box 18"/>
              <p:cNvSpPr txBox="1">
                <a:spLocks noChangeArrowheads="1"/>
              </p:cNvSpPr>
              <p:nvPr/>
            </p:nvSpPr>
            <p:spPr bwMode="auto">
              <a:xfrm>
                <a:off x="1824" y="3168"/>
                <a:ext cx="1894" cy="23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dirty="0"/>
                  <a:t>Carbon and energy transfer</a:t>
                </a:r>
              </a:p>
            </p:txBody>
          </p:sp>
        </p:grpSp>
        <p:sp>
          <p:nvSpPr>
            <p:cNvPr id="68" name="Rectangle 108"/>
            <p:cNvSpPr>
              <a:spLocks noChangeArrowheads="1"/>
            </p:cNvSpPr>
            <p:nvPr/>
          </p:nvSpPr>
          <p:spPr bwMode="auto">
            <a:xfrm>
              <a:off x="3867" y="3072"/>
              <a:ext cx="1893" cy="989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buFontTx/>
                <a:buChar char="•"/>
              </a:pPr>
              <a:r>
                <a:rPr lang="en-US" sz="1600" dirty="0"/>
                <a:t>Carbon is respired by all organisms in the food web</a:t>
              </a:r>
            </a:p>
            <a:p>
              <a:pPr>
                <a:buFontTx/>
                <a:buChar char="•"/>
              </a:pPr>
              <a:endParaRPr lang="en-US" sz="1600" dirty="0"/>
            </a:p>
            <a:p>
              <a:pPr>
                <a:buFontTx/>
                <a:buChar char="•"/>
              </a:pPr>
              <a:r>
                <a:rPr lang="en-US" sz="1600" dirty="0"/>
                <a:t>The amounts of Carbon and Energy available limit the size and activity of the web</a:t>
              </a:r>
            </a:p>
          </p:txBody>
        </p:sp>
      </p:grpSp>
      <p:sp>
        <p:nvSpPr>
          <p:cNvPr id="71" name="TextBox 70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0" y="57090"/>
            <a:ext cx="8001000" cy="400110"/>
          </a:xfrm>
          <a:prstGeom prst="rect">
            <a:avLst/>
          </a:prstGeom>
          <a:solidFill>
            <a:srgbClr val="FFFF00">
              <a:alpha val="9215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Economies of Ecosystems: Carbon and Energy are the Currencies</a:t>
            </a:r>
            <a:endParaRPr lang="en-US" sz="2000" dirty="0"/>
          </a:p>
        </p:txBody>
      </p:sp>
      <p:sp>
        <p:nvSpPr>
          <p:cNvPr id="72" name="TextBox 71"/>
          <p:cNvSpPr txBox="1"/>
          <p:nvPr/>
        </p:nvSpPr>
        <p:spPr>
          <a:xfrm rot="19478172">
            <a:off x="1024121" y="2602388"/>
            <a:ext cx="3122971" cy="584775"/>
          </a:xfrm>
          <a:prstGeom prst="rect">
            <a:avLst/>
          </a:prstGeom>
          <a:solidFill>
            <a:srgbClr val="FFFF00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   Stewardship  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5" grpId="0" animBg="1"/>
      <p:bldP spid="26" grpId="0" animBg="1"/>
      <p:bldP spid="27" grpId="0" animBg="1"/>
      <p:bldP spid="28" grpId="0"/>
      <p:bldP spid="30" grpId="0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 animBg="1"/>
      <p:bldP spid="42" grpId="0" animBg="1"/>
      <p:bldP spid="43" grpId="0" animBg="1"/>
      <p:bldP spid="44" grpId="0" animBg="1"/>
      <p:bldP spid="45" grpId="0"/>
      <p:bldP spid="46" grpId="0" animBg="1"/>
      <p:bldP spid="47" grpId="0" animBg="1"/>
      <p:bldP spid="48" grpId="0" animBg="1"/>
      <p:bldP spid="49" grpId="0"/>
      <p:bldP spid="50" grpId="0" animBg="1"/>
      <p:bldP spid="51" grpId="0"/>
      <p:bldP spid="52" grpId="0" animBg="1"/>
      <p:bldP spid="53" grpId="0" animBg="1"/>
      <p:bldP spid="54" grpId="0" animBg="1"/>
      <p:bldP spid="55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/>
      <p:bldP spid="64" grpId="0" animBg="1"/>
      <p:bldP spid="65" grpId="0" animBg="1"/>
      <p:bldP spid="7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24" name="Text Box 20"/>
          <p:cNvSpPr txBox="1">
            <a:spLocks noChangeArrowheads="1"/>
          </p:cNvSpPr>
          <p:nvPr/>
        </p:nvSpPr>
        <p:spPr bwMode="auto">
          <a:xfrm>
            <a:off x="5029201" y="381000"/>
            <a:ext cx="38082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Fueling the Soil Food Web</a:t>
            </a:r>
          </a:p>
        </p:txBody>
      </p: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152401" y="152400"/>
            <a:ext cx="4624830" cy="3164840"/>
            <a:chOff x="23813" y="0"/>
            <a:chExt cx="9415193" cy="6781800"/>
          </a:xfrm>
        </p:grpSpPr>
        <p:sp>
          <p:nvSpPr>
            <p:cNvPr id="149506" name="Freeform 2"/>
            <p:cNvSpPr>
              <a:spLocks/>
            </p:cNvSpPr>
            <p:nvPr/>
          </p:nvSpPr>
          <p:spPr bwMode="auto">
            <a:xfrm>
              <a:off x="452438" y="1447800"/>
              <a:ext cx="6400800" cy="381000"/>
            </a:xfrm>
            <a:custGeom>
              <a:avLst/>
              <a:gdLst/>
              <a:ahLst/>
              <a:cxnLst>
                <a:cxn ang="0">
                  <a:pos x="0" y="105"/>
                </a:cxn>
                <a:cxn ang="0">
                  <a:pos x="106" y="35"/>
                </a:cxn>
                <a:cxn ang="0">
                  <a:pos x="212" y="0"/>
                </a:cxn>
                <a:cxn ang="0">
                  <a:pos x="335" y="35"/>
                </a:cxn>
                <a:cxn ang="0">
                  <a:pos x="371" y="70"/>
                </a:cxn>
                <a:cxn ang="0">
                  <a:pos x="424" y="88"/>
                </a:cxn>
                <a:cxn ang="0">
                  <a:pos x="530" y="141"/>
                </a:cxn>
                <a:cxn ang="0">
                  <a:pos x="900" y="70"/>
                </a:cxn>
                <a:cxn ang="0">
                  <a:pos x="1059" y="123"/>
                </a:cxn>
                <a:cxn ang="0">
                  <a:pos x="1165" y="194"/>
                </a:cxn>
                <a:cxn ang="0">
                  <a:pos x="1447" y="141"/>
                </a:cxn>
                <a:cxn ang="0">
                  <a:pos x="1500" y="105"/>
                </a:cxn>
                <a:cxn ang="0">
                  <a:pos x="1606" y="70"/>
                </a:cxn>
                <a:cxn ang="0">
                  <a:pos x="1836" y="158"/>
                </a:cxn>
                <a:cxn ang="0">
                  <a:pos x="2065" y="123"/>
                </a:cxn>
                <a:cxn ang="0">
                  <a:pos x="2206" y="52"/>
                </a:cxn>
                <a:cxn ang="0">
                  <a:pos x="2401" y="176"/>
                </a:cxn>
                <a:cxn ang="0">
                  <a:pos x="2806" y="70"/>
                </a:cxn>
                <a:cxn ang="0">
                  <a:pos x="2912" y="88"/>
                </a:cxn>
                <a:cxn ang="0">
                  <a:pos x="3018" y="141"/>
                </a:cxn>
                <a:cxn ang="0">
                  <a:pos x="3354" y="141"/>
                </a:cxn>
                <a:cxn ang="0">
                  <a:pos x="3618" y="211"/>
                </a:cxn>
                <a:cxn ang="0">
                  <a:pos x="3971" y="141"/>
                </a:cxn>
                <a:cxn ang="0">
                  <a:pos x="4377" y="123"/>
                </a:cxn>
                <a:cxn ang="0">
                  <a:pos x="4483" y="70"/>
                </a:cxn>
                <a:cxn ang="0">
                  <a:pos x="4536" y="105"/>
                </a:cxn>
                <a:cxn ang="0">
                  <a:pos x="4819" y="88"/>
                </a:cxn>
              </a:cxnLst>
              <a:rect l="0" t="0" r="r" b="b"/>
              <a:pathLst>
                <a:path w="4819" h="219">
                  <a:moveTo>
                    <a:pt x="0" y="105"/>
                  </a:moveTo>
                  <a:cubicBezTo>
                    <a:pt x="35" y="82"/>
                    <a:pt x="71" y="58"/>
                    <a:pt x="106" y="35"/>
                  </a:cubicBezTo>
                  <a:cubicBezTo>
                    <a:pt x="137" y="14"/>
                    <a:pt x="212" y="0"/>
                    <a:pt x="212" y="0"/>
                  </a:cubicBezTo>
                  <a:cubicBezTo>
                    <a:pt x="229" y="4"/>
                    <a:pt x="314" y="23"/>
                    <a:pt x="335" y="35"/>
                  </a:cubicBezTo>
                  <a:cubicBezTo>
                    <a:pt x="349" y="44"/>
                    <a:pt x="357" y="61"/>
                    <a:pt x="371" y="70"/>
                  </a:cubicBezTo>
                  <a:cubicBezTo>
                    <a:pt x="387" y="80"/>
                    <a:pt x="407" y="80"/>
                    <a:pt x="424" y="88"/>
                  </a:cubicBezTo>
                  <a:cubicBezTo>
                    <a:pt x="561" y="157"/>
                    <a:pt x="397" y="96"/>
                    <a:pt x="530" y="141"/>
                  </a:cubicBezTo>
                  <a:cubicBezTo>
                    <a:pt x="657" y="119"/>
                    <a:pt x="775" y="91"/>
                    <a:pt x="900" y="70"/>
                  </a:cubicBezTo>
                  <a:cubicBezTo>
                    <a:pt x="949" y="82"/>
                    <a:pt x="1016" y="96"/>
                    <a:pt x="1059" y="123"/>
                  </a:cubicBezTo>
                  <a:cubicBezTo>
                    <a:pt x="1213" y="219"/>
                    <a:pt x="1023" y="146"/>
                    <a:pt x="1165" y="194"/>
                  </a:cubicBezTo>
                  <a:cubicBezTo>
                    <a:pt x="1401" y="154"/>
                    <a:pt x="1307" y="175"/>
                    <a:pt x="1447" y="141"/>
                  </a:cubicBezTo>
                  <a:cubicBezTo>
                    <a:pt x="1465" y="129"/>
                    <a:pt x="1480" y="114"/>
                    <a:pt x="1500" y="105"/>
                  </a:cubicBezTo>
                  <a:cubicBezTo>
                    <a:pt x="1534" y="90"/>
                    <a:pt x="1606" y="70"/>
                    <a:pt x="1606" y="70"/>
                  </a:cubicBezTo>
                  <a:cubicBezTo>
                    <a:pt x="1730" y="86"/>
                    <a:pt x="1756" y="80"/>
                    <a:pt x="1836" y="158"/>
                  </a:cubicBezTo>
                  <a:cubicBezTo>
                    <a:pt x="1917" y="150"/>
                    <a:pt x="1992" y="156"/>
                    <a:pt x="2065" y="123"/>
                  </a:cubicBezTo>
                  <a:cubicBezTo>
                    <a:pt x="2113" y="101"/>
                    <a:pt x="2206" y="52"/>
                    <a:pt x="2206" y="52"/>
                  </a:cubicBezTo>
                  <a:cubicBezTo>
                    <a:pt x="2293" y="74"/>
                    <a:pt x="2338" y="113"/>
                    <a:pt x="2401" y="176"/>
                  </a:cubicBezTo>
                  <a:cubicBezTo>
                    <a:pt x="2544" y="160"/>
                    <a:pt x="2684" y="152"/>
                    <a:pt x="2806" y="70"/>
                  </a:cubicBezTo>
                  <a:cubicBezTo>
                    <a:pt x="2841" y="76"/>
                    <a:pt x="2878" y="77"/>
                    <a:pt x="2912" y="88"/>
                  </a:cubicBezTo>
                  <a:cubicBezTo>
                    <a:pt x="2949" y="100"/>
                    <a:pt x="2981" y="128"/>
                    <a:pt x="3018" y="141"/>
                  </a:cubicBezTo>
                  <a:cubicBezTo>
                    <a:pt x="3178" y="125"/>
                    <a:pt x="3199" y="110"/>
                    <a:pt x="3354" y="141"/>
                  </a:cubicBezTo>
                  <a:cubicBezTo>
                    <a:pt x="3443" y="159"/>
                    <a:pt x="3528" y="194"/>
                    <a:pt x="3618" y="211"/>
                  </a:cubicBezTo>
                  <a:cubicBezTo>
                    <a:pt x="3738" y="194"/>
                    <a:pt x="3851" y="160"/>
                    <a:pt x="3971" y="141"/>
                  </a:cubicBezTo>
                  <a:cubicBezTo>
                    <a:pt x="4116" y="156"/>
                    <a:pt x="4235" y="152"/>
                    <a:pt x="4377" y="123"/>
                  </a:cubicBezTo>
                  <a:cubicBezTo>
                    <a:pt x="4395" y="111"/>
                    <a:pt x="4454" y="65"/>
                    <a:pt x="4483" y="70"/>
                  </a:cubicBezTo>
                  <a:cubicBezTo>
                    <a:pt x="4504" y="73"/>
                    <a:pt x="4518" y="93"/>
                    <a:pt x="4536" y="105"/>
                  </a:cubicBezTo>
                  <a:cubicBezTo>
                    <a:pt x="4772" y="86"/>
                    <a:pt x="4677" y="88"/>
                    <a:pt x="4819" y="8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49507" name="Freeform 3"/>
            <p:cNvSpPr>
              <a:spLocks/>
            </p:cNvSpPr>
            <p:nvPr/>
          </p:nvSpPr>
          <p:spPr bwMode="auto">
            <a:xfrm>
              <a:off x="23813" y="1231900"/>
              <a:ext cx="1344612" cy="4006850"/>
            </a:xfrm>
            <a:custGeom>
              <a:avLst/>
              <a:gdLst/>
              <a:ahLst/>
              <a:cxnLst>
                <a:cxn ang="0">
                  <a:pos x="847" y="0"/>
                </a:cxn>
                <a:cxn ang="0">
                  <a:pos x="794" y="847"/>
                </a:cxn>
                <a:cxn ang="0">
                  <a:pos x="723" y="1094"/>
                </a:cxn>
                <a:cxn ang="0">
                  <a:pos x="706" y="1359"/>
                </a:cxn>
                <a:cxn ang="0">
                  <a:pos x="529" y="1677"/>
                </a:cxn>
                <a:cxn ang="0">
                  <a:pos x="406" y="1888"/>
                </a:cxn>
                <a:cxn ang="0">
                  <a:pos x="370" y="1994"/>
                </a:cxn>
                <a:cxn ang="0">
                  <a:pos x="335" y="2135"/>
                </a:cxn>
                <a:cxn ang="0">
                  <a:pos x="211" y="2224"/>
                </a:cxn>
                <a:cxn ang="0">
                  <a:pos x="70" y="2347"/>
                </a:cxn>
                <a:cxn ang="0">
                  <a:pos x="35" y="2471"/>
                </a:cxn>
                <a:cxn ang="0">
                  <a:pos x="0" y="2524"/>
                </a:cxn>
              </a:cxnLst>
              <a:rect l="0" t="0" r="r" b="b"/>
              <a:pathLst>
                <a:path w="847" h="2524">
                  <a:moveTo>
                    <a:pt x="847" y="0"/>
                  </a:moveTo>
                  <a:cubicBezTo>
                    <a:pt x="778" y="271"/>
                    <a:pt x="826" y="570"/>
                    <a:pt x="794" y="847"/>
                  </a:cubicBezTo>
                  <a:cubicBezTo>
                    <a:pt x="786" y="920"/>
                    <a:pt x="739" y="1017"/>
                    <a:pt x="723" y="1094"/>
                  </a:cubicBezTo>
                  <a:cubicBezTo>
                    <a:pt x="717" y="1182"/>
                    <a:pt x="719" y="1271"/>
                    <a:pt x="706" y="1359"/>
                  </a:cubicBezTo>
                  <a:cubicBezTo>
                    <a:pt x="691" y="1463"/>
                    <a:pt x="598" y="1606"/>
                    <a:pt x="529" y="1677"/>
                  </a:cubicBezTo>
                  <a:cubicBezTo>
                    <a:pt x="503" y="1757"/>
                    <a:pt x="452" y="1819"/>
                    <a:pt x="406" y="1888"/>
                  </a:cubicBezTo>
                  <a:cubicBezTo>
                    <a:pt x="385" y="1919"/>
                    <a:pt x="382" y="1959"/>
                    <a:pt x="370" y="1994"/>
                  </a:cubicBezTo>
                  <a:cubicBezTo>
                    <a:pt x="354" y="2040"/>
                    <a:pt x="369" y="2101"/>
                    <a:pt x="335" y="2135"/>
                  </a:cubicBezTo>
                  <a:cubicBezTo>
                    <a:pt x="251" y="2219"/>
                    <a:pt x="296" y="2195"/>
                    <a:pt x="211" y="2224"/>
                  </a:cubicBezTo>
                  <a:cubicBezTo>
                    <a:pt x="166" y="2270"/>
                    <a:pt x="116" y="2302"/>
                    <a:pt x="70" y="2347"/>
                  </a:cubicBezTo>
                  <a:cubicBezTo>
                    <a:pt x="57" y="2388"/>
                    <a:pt x="52" y="2432"/>
                    <a:pt x="35" y="2471"/>
                  </a:cubicBezTo>
                  <a:cubicBezTo>
                    <a:pt x="27" y="2490"/>
                    <a:pt x="0" y="2524"/>
                    <a:pt x="0" y="2524"/>
                  </a:cubicBezTo>
                </a:path>
              </a:pathLst>
            </a:custGeom>
            <a:noFill/>
            <a:ln w="952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49508" name="Freeform 4"/>
            <p:cNvSpPr>
              <a:spLocks/>
            </p:cNvSpPr>
            <p:nvPr/>
          </p:nvSpPr>
          <p:spPr bwMode="auto">
            <a:xfrm>
              <a:off x="1284288" y="2689225"/>
              <a:ext cx="1317625" cy="28844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" y="123"/>
                </a:cxn>
                <a:cxn ang="0">
                  <a:pos x="159" y="229"/>
                </a:cxn>
                <a:cxn ang="0">
                  <a:pos x="212" y="406"/>
                </a:cxn>
                <a:cxn ang="0">
                  <a:pos x="229" y="547"/>
                </a:cxn>
                <a:cxn ang="0">
                  <a:pos x="265" y="600"/>
                </a:cxn>
                <a:cxn ang="0">
                  <a:pos x="353" y="759"/>
                </a:cxn>
                <a:cxn ang="0">
                  <a:pos x="406" y="988"/>
                </a:cxn>
                <a:cxn ang="0">
                  <a:pos x="459" y="1112"/>
                </a:cxn>
                <a:cxn ang="0">
                  <a:pos x="529" y="1129"/>
                </a:cxn>
                <a:cxn ang="0">
                  <a:pos x="777" y="1323"/>
                </a:cxn>
                <a:cxn ang="0">
                  <a:pos x="794" y="1570"/>
                </a:cxn>
                <a:cxn ang="0">
                  <a:pos x="830" y="1817"/>
                </a:cxn>
              </a:cxnLst>
              <a:rect l="0" t="0" r="r" b="b"/>
              <a:pathLst>
                <a:path w="830" h="1817">
                  <a:moveTo>
                    <a:pt x="0" y="0"/>
                  </a:moveTo>
                  <a:cubicBezTo>
                    <a:pt x="6" y="41"/>
                    <a:pt x="6" y="83"/>
                    <a:pt x="18" y="123"/>
                  </a:cubicBezTo>
                  <a:cubicBezTo>
                    <a:pt x="37" y="187"/>
                    <a:pt x="110" y="196"/>
                    <a:pt x="159" y="229"/>
                  </a:cubicBezTo>
                  <a:cubicBezTo>
                    <a:pt x="202" y="358"/>
                    <a:pt x="185" y="299"/>
                    <a:pt x="212" y="406"/>
                  </a:cubicBezTo>
                  <a:cubicBezTo>
                    <a:pt x="218" y="453"/>
                    <a:pt x="217" y="501"/>
                    <a:pt x="229" y="547"/>
                  </a:cubicBezTo>
                  <a:cubicBezTo>
                    <a:pt x="235" y="568"/>
                    <a:pt x="254" y="582"/>
                    <a:pt x="265" y="600"/>
                  </a:cubicBezTo>
                  <a:cubicBezTo>
                    <a:pt x="299" y="659"/>
                    <a:pt x="306" y="711"/>
                    <a:pt x="353" y="759"/>
                  </a:cubicBezTo>
                  <a:cubicBezTo>
                    <a:pt x="379" y="835"/>
                    <a:pt x="390" y="909"/>
                    <a:pt x="406" y="988"/>
                  </a:cubicBezTo>
                  <a:cubicBezTo>
                    <a:pt x="413" y="1021"/>
                    <a:pt x="425" y="1089"/>
                    <a:pt x="459" y="1112"/>
                  </a:cubicBezTo>
                  <a:cubicBezTo>
                    <a:pt x="479" y="1125"/>
                    <a:pt x="506" y="1123"/>
                    <a:pt x="529" y="1129"/>
                  </a:cubicBezTo>
                  <a:cubicBezTo>
                    <a:pt x="628" y="1178"/>
                    <a:pt x="715" y="1232"/>
                    <a:pt x="777" y="1323"/>
                  </a:cubicBezTo>
                  <a:cubicBezTo>
                    <a:pt x="783" y="1405"/>
                    <a:pt x="784" y="1488"/>
                    <a:pt x="794" y="1570"/>
                  </a:cubicBezTo>
                  <a:cubicBezTo>
                    <a:pt x="804" y="1652"/>
                    <a:pt x="830" y="1731"/>
                    <a:pt x="830" y="1817"/>
                  </a:cubicBezTo>
                </a:path>
              </a:pathLst>
            </a:custGeom>
            <a:noFill/>
            <a:ln w="952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49509" name="Freeform 5"/>
            <p:cNvSpPr>
              <a:spLocks/>
            </p:cNvSpPr>
            <p:nvPr/>
          </p:nvSpPr>
          <p:spPr bwMode="auto">
            <a:xfrm>
              <a:off x="808038" y="4257675"/>
              <a:ext cx="1149350" cy="1147763"/>
            </a:xfrm>
            <a:custGeom>
              <a:avLst/>
              <a:gdLst/>
              <a:ahLst/>
              <a:cxnLst>
                <a:cxn ang="0">
                  <a:pos x="724" y="0"/>
                </a:cxn>
                <a:cxn ang="0">
                  <a:pos x="582" y="159"/>
                </a:cxn>
                <a:cxn ang="0">
                  <a:pos x="476" y="194"/>
                </a:cxn>
                <a:cxn ang="0">
                  <a:pos x="406" y="441"/>
                </a:cxn>
                <a:cxn ang="0">
                  <a:pos x="353" y="494"/>
                </a:cxn>
                <a:cxn ang="0">
                  <a:pos x="123" y="512"/>
                </a:cxn>
                <a:cxn ang="0">
                  <a:pos x="70" y="529"/>
                </a:cxn>
                <a:cxn ang="0">
                  <a:pos x="0" y="723"/>
                </a:cxn>
              </a:cxnLst>
              <a:rect l="0" t="0" r="r" b="b"/>
              <a:pathLst>
                <a:path w="724" h="723">
                  <a:moveTo>
                    <a:pt x="724" y="0"/>
                  </a:moveTo>
                  <a:cubicBezTo>
                    <a:pt x="685" y="65"/>
                    <a:pt x="655" y="127"/>
                    <a:pt x="582" y="159"/>
                  </a:cubicBezTo>
                  <a:cubicBezTo>
                    <a:pt x="548" y="174"/>
                    <a:pt x="476" y="194"/>
                    <a:pt x="476" y="194"/>
                  </a:cubicBezTo>
                  <a:cubicBezTo>
                    <a:pt x="426" y="346"/>
                    <a:pt x="450" y="264"/>
                    <a:pt x="406" y="441"/>
                  </a:cubicBezTo>
                  <a:cubicBezTo>
                    <a:pt x="400" y="465"/>
                    <a:pt x="377" y="488"/>
                    <a:pt x="353" y="494"/>
                  </a:cubicBezTo>
                  <a:cubicBezTo>
                    <a:pt x="278" y="513"/>
                    <a:pt x="200" y="506"/>
                    <a:pt x="123" y="512"/>
                  </a:cubicBezTo>
                  <a:cubicBezTo>
                    <a:pt x="105" y="518"/>
                    <a:pt x="83" y="516"/>
                    <a:pt x="70" y="529"/>
                  </a:cubicBezTo>
                  <a:cubicBezTo>
                    <a:pt x="38" y="561"/>
                    <a:pt x="0" y="679"/>
                    <a:pt x="0" y="723"/>
                  </a:cubicBezTo>
                </a:path>
              </a:pathLst>
            </a:custGeom>
            <a:noFill/>
            <a:ln w="952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49510" name="Freeform 6"/>
            <p:cNvSpPr>
              <a:spLocks/>
            </p:cNvSpPr>
            <p:nvPr/>
          </p:nvSpPr>
          <p:spPr bwMode="auto">
            <a:xfrm>
              <a:off x="1536700" y="4846638"/>
              <a:ext cx="896938" cy="11477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8" y="247"/>
                </a:cxn>
                <a:cxn ang="0">
                  <a:pos x="247" y="282"/>
                </a:cxn>
                <a:cxn ang="0">
                  <a:pos x="317" y="317"/>
                </a:cxn>
                <a:cxn ang="0">
                  <a:pos x="353" y="388"/>
                </a:cxn>
                <a:cxn ang="0">
                  <a:pos x="441" y="511"/>
                </a:cxn>
                <a:cxn ang="0">
                  <a:pos x="476" y="688"/>
                </a:cxn>
                <a:cxn ang="0">
                  <a:pos x="565" y="723"/>
                </a:cxn>
              </a:cxnLst>
              <a:rect l="0" t="0" r="r" b="b"/>
              <a:pathLst>
                <a:path w="565" h="723">
                  <a:moveTo>
                    <a:pt x="0" y="0"/>
                  </a:moveTo>
                  <a:cubicBezTo>
                    <a:pt x="13" y="53"/>
                    <a:pt x="44" y="218"/>
                    <a:pt x="88" y="247"/>
                  </a:cubicBezTo>
                  <a:cubicBezTo>
                    <a:pt x="133" y="277"/>
                    <a:pt x="194" y="271"/>
                    <a:pt x="247" y="282"/>
                  </a:cubicBezTo>
                  <a:cubicBezTo>
                    <a:pt x="270" y="294"/>
                    <a:pt x="299" y="299"/>
                    <a:pt x="317" y="317"/>
                  </a:cubicBezTo>
                  <a:cubicBezTo>
                    <a:pt x="336" y="336"/>
                    <a:pt x="339" y="366"/>
                    <a:pt x="353" y="388"/>
                  </a:cubicBezTo>
                  <a:cubicBezTo>
                    <a:pt x="380" y="431"/>
                    <a:pt x="413" y="469"/>
                    <a:pt x="441" y="511"/>
                  </a:cubicBezTo>
                  <a:cubicBezTo>
                    <a:pt x="441" y="513"/>
                    <a:pt x="458" y="670"/>
                    <a:pt x="476" y="688"/>
                  </a:cubicBezTo>
                  <a:cubicBezTo>
                    <a:pt x="499" y="711"/>
                    <a:pt x="536" y="709"/>
                    <a:pt x="565" y="723"/>
                  </a:cubicBezTo>
                </a:path>
              </a:pathLst>
            </a:custGeom>
            <a:noFill/>
            <a:ln w="952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49511" name="Freeform 7"/>
            <p:cNvSpPr>
              <a:spLocks/>
            </p:cNvSpPr>
            <p:nvPr/>
          </p:nvSpPr>
          <p:spPr bwMode="auto">
            <a:xfrm>
              <a:off x="779463" y="1931988"/>
              <a:ext cx="560387" cy="393700"/>
            </a:xfrm>
            <a:custGeom>
              <a:avLst/>
              <a:gdLst/>
              <a:ahLst/>
              <a:cxnLst>
                <a:cxn ang="0">
                  <a:pos x="353" y="0"/>
                </a:cxn>
                <a:cxn ang="0">
                  <a:pos x="283" y="89"/>
                </a:cxn>
                <a:cxn ang="0">
                  <a:pos x="53" y="159"/>
                </a:cxn>
                <a:cxn ang="0">
                  <a:pos x="18" y="195"/>
                </a:cxn>
                <a:cxn ang="0">
                  <a:pos x="0" y="248"/>
                </a:cxn>
              </a:cxnLst>
              <a:rect l="0" t="0" r="r" b="b"/>
              <a:pathLst>
                <a:path w="353" h="248">
                  <a:moveTo>
                    <a:pt x="353" y="0"/>
                  </a:moveTo>
                  <a:cubicBezTo>
                    <a:pt x="341" y="17"/>
                    <a:pt x="307" y="77"/>
                    <a:pt x="283" y="89"/>
                  </a:cubicBezTo>
                  <a:cubicBezTo>
                    <a:pt x="214" y="124"/>
                    <a:pt x="126" y="136"/>
                    <a:pt x="53" y="159"/>
                  </a:cubicBezTo>
                  <a:cubicBezTo>
                    <a:pt x="41" y="171"/>
                    <a:pt x="27" y="181"/>
                    <a:pt x="18" y="195"/>
                  </a:cubicBezTo>
                  <a:cubicBezTo>
                    <a:pt x="8" y="211"/>
                    <a:pt x="0" y="248"/>
                    <a:pt x="0" y="248"/>
                  </a:cubicBezTo>
                </a:path>
              </a:pathLst>
            </a:custGeom>
            <a:noFill/>
            <a:ln w="952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49512" name="Freeform 8"/>
            <p:cNvSpPr>
              <a:spLocks/>
            </p:cNvSpPr>
            <p:nvPr/>
          </p:nvSpPr>
          <p:spPr bwMode="auto">
            <a:xfrm>
              <a:off x="1339850" y="2212975"/>
              <a:ext cx="1597025" cy="16240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2" y="35"/>
                </a:cxn>
                <a:cxn ang="0">
                  <a:pos x="300" y="141"/>
                </a:cxn>
                <a:cxn ang="0">
                  <a:pos x="389" y="441"/>
                </a:cxn>
                <a:cxn ang="0">
                  <a:pos x="618" y="529"/>
                </a:cxn>
                <a:cxn ang="0">
                  <a:pos x="724" y="600"/>
                </a:cxn>
                <a:cxn ang="0">
                  <a:pos x="742" y="812"/>
                </a:cxn>
                <a:cxn ang="0">
                  <a:pos x="865" y="900"/>
                </a:cxn>
                <a:cxn ang="0">
                  <a:pos x="936" y="953"/>
                </a:cxn>
                <a:cxn ang="0">
                  <a:pos x="1006" y="1023"/>
                </a:cxn>
              </a:cxnLst>
              <a:rect l="0" t="0" r="r" b="b"/>
              <a:pathLst>
                <a:path w="1006" h="1023">
                  <a:moveTo>
                    <a:pt x="0" y="0"/>
                  </a:moveTo>
                  <a:cubicBezTo>
                    <a:pt x="69" y="18"/>
                    <a:pt x="145" y="11"/>
                    <a:pt x="212" y="35"/>
                  </a:cubicBezTo>
                  <a:cubicBezTo>
                    <a:pt x="242" y="46"/>
                    <a:pt x="283" y="115"/>
                    <a:pt x="300" y="141"/>
                  </a:cubicBezTo>
                  <a:cubicBezTo>
                    <a:pt x="310" y="200"/>
                    <a:pt x="328" y="403"/>
                    <a:pt x="389" y="441"/>
                  </a:cubicBezTo>
                  <a:cubicBezTo>
                    <a:pt x="400" y="448"/>
                    <a:pt x="596" y="522"/>
                    <a:pt x="618" y="529"/>
                  </a:cubicBezTo>
                  <a:cubicBezTo>
                    <a:pt x="653" y="553"/>
                    <a:pt x="689" y="576"/>
                    <a:pt x="724" y="600"/>
                  </a:cubicBezTo>
                  <a:cubicBezTo>
                    <a:pt x="783" y="639"/>
                    <a:pt x="721" y="744"/>
                    <a:pt x="742" y="812"/>
                  </a:cubicBezTo>
                  <a:cubicBezTo>
                    <a:pt x="761" y="873"/>
                    <a:pt x="817" y="884"/>
                    <a:pt x="865" y="900"/>
                  </a:cubicBezTo>
                  <a:cubicBezTo>
                    <a:pt x="889" y="918"/>
                    <a:pt x="914" y="934"/>
                    <a:pt x="936" y="953"/>
                  </a:cubicBezTo>
                  <a:cubicBezTo>
                    <a:pt x="961" y="975"/>
                    <a:pt x="1006" y="1023"/>
                    <a:pt x="1006" y="1023"/>
                  </a:cubicBezTo>
                </a:path>
              </a:pathLst>
            </a:custGeom>
            <a:noFill/>
            <a:ln w="952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49513" name="Freeform 9"/>
            <p:cNvSpPr>
              <a:spLocks/>
            </p:cNvSpPr>
            <p:nvPr/>
          </p:nvSpPr>
          <p:spPr bwMode="auto">
            <a:xfrm>
              <a:off x="50800" y="3276600"/>
              <a:ext cx="1120775" cy="738188"/>
            </a:xfrm>
            <a:custGeom>
              <a:avLst/>
              <a:gdLst/>
              <a:ahLst/>
              <a:cxnLst>
                <a:cxn ang="0">
                  <a:pos x="706" y="0"/>
                </a:cxn>
                <a:cxn ang="0">
                  <a:pos x="600" y="53"/>
                </a:cxn>
                <a:cxn ang="0">
                  <a:pos x="495" y="71"/>
                </a:cxn>
                <a:cxn ang="0">
                  <a:pos x="194" y="53"/>
                </a:cxn>
                <a:cxn ang="0">
                  <a:pos x="142" y="89"/>
                </a:cxn>
                <a:cxn ang="0">
                  <a:pos x="89" y="247"/>
                </a:cxn>
                <a:cxn ang="0">
                  <a:pos x="36" y="265"/>
                </a:cxn>
                <a:cxn ang="0">
                  <a:pos x="0" y="459"/>
                </a:cxn>
              </a:cxnLst>
              <a:rect l="0" t="0" r="r" b="b"/>
              <a:pathLst>
                <a:path w="706" h="465">
                  <a:moveTo>
                    <a:pt x="706" y="0"/>
                  </a:moveTo>
                  <a:cubicBezTo>
                    <a:pt x="669" y="13"/>
                    <a:pt x="637" y="40"/>
                    <a:pt x="600" y="53"/>
                  </a:cubicBezTo>
                  <a:cubicBezTo>
                    <a:pt x="566" y="64"/>
                    <a:pt x="530" y="65"/>
                    <a:pt x="495" y="71"/>
                  </a:cubicBezTo>
                  <a:cubicBezTo>
                    <a:pt x="377" y="47"/>
                    <a:pt x="315" y="34"/>
                    <a:pt x="194" y="53"/>
                  </a:cubicBezTo>
                  <a:cubicBezTo>
                    <a:pt x="177" y="65"/>
                    <a:pt x="153" y="71"/>
                    <a:pt x="142" y="89"/>
                  </a:cubicBezTo>
                  <a:cubicBezTo>
                    <a:pt x="139" y="94"/>
                    <a:pt x="99" y="217"/>
                    <a:pt x="89" y="247"/>
                  </a:cubicBezTo>
                  <a:cubicBezTo>
                    <a:pt x="83" y="265"/>
                    <a:pt x="54" y="259"/>
                    <a:pt x="36" y="265"/>
                  </a:cubicBezTo>
                  <a:cubicBezTo>
                    <a:pt x="17" y="465"/>
                    <a:pt x="83" y="459"/>
                    <a:pt x="0" y="459"/>
                  </a:cubicBezTo>
                </a:path>
              </a:pathLst>
            </a:custGeom>
            <a:noFill/>
            <a:ln w="952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49514" name="Freeform 10"/>
            <p:cNvSpPr>
              <a:spLocks/>
            </p:cNvSpPr>
            <p:nvPr/>
          </p:nvSpPr>
          <p:spPr bwMode="auto">
            <a:xfrm>
              <a:off x="919163" y="3894138"/>
              <a:ext cx="420687" cy="979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" y="158"/>
                </a:cxn>
                <a:cxn ang="0">
                  <a:pos x="53" y="264"/>
                </a:cxn>
                <a:cxn ang="0">
                  <a:pos x="71" y="511"/>
                </a:cxn>
                <a:cxn ang="0">
                  <a:pos x="212" y="600"/>
                </a:cxn>
                <a:cxn ang="0">
                  <a:pos x="265" y="617"/>
                </a:cxn>
              </a:cxnLst>
              <a:rect l="0" t="0" r="r" b="b"/>
              <a:pathLst>
                <a:path w="265" h="617">
                  <a:moveTo>
                    <a:pt x="0" y="0"/>
                  </a:moveTo>
                  <a:cubicBezTo>
                    <a:pt x="6" y="53"/>
                    <a:pt x="8" y="106"/>
                    <a:pt x="18" y="158"/>
                  </a:cubicBezTo>
                  <a:cubicBezTo>
                    <a:pt x="25" y="194"/>
                    <a:pt x="53" y="264"/>
                    <a:pt x="53" y="264"/>
                  </a:cubicBezTo>
                  <a:cubicBezTo>
                    <a:pt x="59" y="346"/>
                    <a:pt x="49" y="432"/>
                    <a:pt x="71" y="511"/>
                  </a:cubicBezTo>
                  <a:cubicBezTo>
                    <a:pt x="91" y="584"/>
                    <a:pt x="158" y="585"/>
                    <a:pt x="212" y="600"/>
                  </a:cubicBezTo>
                  <a:cubicBezTo>
                    <a:pt x="230" y="605"/>
                    <a:pt x="265" y="617"/>
                    <a:pt x="265" y="617"/>
                  </a:cubicBezTo>
                </a:path>
              </a:pathLst>
            </a:custGeom>
            <a:noFill/>
            <a:ln w="952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49515" name="Freeform 11"/>
            <p:cNvSpPr>
              <a:spLocks/>
            </p:cNvSpPr>
            <p:nvPr/>
          </p:nvSpPr>
          <p:spPr bwMode="auto">
            <a:xfrm>
              <a:off x="2354263" y="3473450"/>
              <a:ext cx="723900" cy="1736725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67" y="123"/>
                </a:cxn>
                <a:cxn ang="0">
                  <a:pos x="14" y="229"/>
                </a:cxn>
                <a:cxn ang="0">
                  <a:pos x="50" y="423"/>
                </a:cxn>
                <a:cxn ang="0">
                  <a:pos x="120" y="529"/>
                </a:cxn>
                <a:cxn ang="0">
                  <a:pos x="191" y="741"/>
                </a:cxn>
                <a:cxn ang="0">
                  <a:pos x="226" y="900"/>
                </a:cxn>
                <a:cxn ang="0">
                  <a:pos x="403" y="1006"/>
                </a:cxn>
                <a:cxn ang="0">
                  <a:pos x="456" y="1094"/>
                </a:cxn>
              </a:cxnLst>
              <a:rect l="0" t="0" r="r" b="b"/>
              <a:pathLst>
                <a:path w="456" h="1094">
                  <a:moveTo>
                    <a:pt x="103" y="0"/>
                  </a:moveTo>
                  <a:cubicBezTo>
                    <a:pt x="96" y="26"/>
                    <a:pt x="81" y="95"/>
                    <a:pt x="67" y="123"/>
                  </a:cubicBezTo>
                  <a:cubicBezTo>
                    <a:pt x="0" y="256"/>
                    <a:pt x="58" y="99"/>
                    <a:pt x="14" y="229"/>
                  </a:cubicBezTo>
                  <a:cubicBezTo>
                    <a:pt x="16" y="246"/>
                    <a:pt x="33" y="388"/>
                    <a:pt x="50" y="423"/>
                  </a:cubicBezTo>
                  <a:cubicBezTo>
                    <a:pt x="69" y="461"/>
                    <a:pt x="106" y="489"/>
                    <a:pt x="120" y="529"/>
                  </a:cubicBezTo>
                  <a:cubicBezTo>
                    <a:pt x="144" y="601"/>
                    <a:pt x="163" y="670"/>
                    <a:pt x="191" y="741"/>
                  </a:cubicBezTo>
                  <a:cubicBezTo>
                    <a:pt x="200" y="795"/>
                    <a:pt x="187" y="862"/>
                    <a:pt x="226" y="900"/>
                  </a:cubicBezTo>
                  <a:cubicBezTo>
                    <a:pt x="267" y="940"/>
                    <a:pt x="349" y="979"/>
                    <a:pt x="403" y="1006"/>
                  </a:cubicBezTo>
                  <a:cubicBezTo>
                    <a:pt x="445" y="1070"/>
                    <a:pt x="428" y="1040"/>
                    <a:pt x="456" y="1094"/>
                  </a:cubicBezTo>
                </a:path>
              </a:pathLst>
            </a:custGeom>
            <a:noFill/>
            <a:ln w="952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graphicFrame>
          <p:nvGraphicFramePr>
            <p:cNvPr id="149516" name="Object 12"/>
            <p:cNvGraphicFramePr>
              <a:graphicFrameLocks noChangeAspect="1"/>
            </p:cNvGraphicFramePr>
            <p:nvPr/>
          </p:nvGraphicFramePr>
          <p:xfrm>
            <a:off x="604838" y="0"/>
            <a:ext cx="1492250" cy="168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9766" name="Clip" r:id="rId3" imgW="1493215" imgH="1686154" progId="">
                    <p:embed/>
                  </p:oleObj>
                </mc:Choice>
                <mc:Fallback>
                  <p:oleObj name="Clip" r:id="rId3" imgW="1493215" imgH="1686154" progId="">
                    <p:embed/>
                    <p:pic>
                      <p:nvPicPr>
                        <p:cNvPr id="0" name="Picture 6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4838" y="0"/>
                          <a:ext cx="1492250" cy="16859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9517" name="Freeform 13"/>
            <p:cNvSpPr>
              <a:spLocks/>
            </p:cNvSpPr>
            <p:nvPr/>
          </p:nvSpPr>
          <p:spPr bwMode="auto">
            <a:xfrm>
              <a:off x="1336675" y="1652588"/>
              <a:ext cx="87313" cy="755650"/>
            </a:xfrm>
            <a:custGeom>
              <a:avLst/>
              <a:gdLst/>
              <a:ahLst/>
              <a:cxnLst>
                <a:cxn ang="0">
                  <a:pos x="2" y="476"/>
                </a:cxn>
                <a:cxn ang="0">
                  <a:pos x="20" y="406"/>
                </a:cxn>
                <a:cxn ang="0">
                  <a:pos x="2" y="353"/>
                </a:cxn>
                <a:cxn ang="0">
                  <a:pos x="38" y="247"/>
                </a:cxn>
                <a:cxn ang="0">
                  <a:pos x="55" y="141"/>
                </a:cxn>
                <a:cxn ang="0">
                  <a:pos x="38" y="71"/>
                </a:cxn>
                <a:cxn ang="0">
                  <a:pos x="55" y="0"/>
                </a:cxn>
              </a:cxnLst>
              <a:rect l="0" t="0" r="r" b="b"/>
              <a:pathLst>
                <a:path w="55" h="476">
                  <a:moveTo>
                    <a:pt x="2" y="476"/>
                  </a:moveTo>
                  <a:cubicBezTo>
                    <a:pt x="8" y="453"/>
                    <a:pt x="20" y="430"/>
                    <a:pt x="20" y="406"/>
                  </a:cubicBezTo>
                  <a:cubicBezTo>
                    <a:pt x="20" y="387"/>
                    <a:pt x="0" y="372"/>
                    <a:pt x="2" y="353"/>
                  </a:cubicBezTo>
                  <a:cubicBezTo>
                    <a:pt x="6" y="316"/>
                    <a:pt x="38" y="247"/>
                    <a:pt x="38" y="247"/>
                  </a:cubicBezTo>
                  <a:cubicBezTo>
                    <a:pt x="44" y="212"/>
                    <a:pt x="55" y="177"/>
                    <a:pt x="55" y="141"/>
                  </a:cubicBezTo>
                  <a:cubicBezTo>
                    <a:pt x="55" y="117"/>
                    <a:pt x="38" y="95"/>
                    <a:pt x="38" y="71"/>
                  </a:cubicBezTo>
                  <a:cubicBezTo>
                    <a:pt x="38" y="47"/>
                    <a:pt x="55" y="24"/>
                    <a:pt x="55" y="0"/>
                  </a:cubicBezTo>
                </a:path>
              </a:pathLst>
            </a:cu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49518" name="Text Box 14"/>
            <p:cNvSpPr txBox="1">
              <a:spLocks noChangeArrowheads="1"/>
            </p:cNvSpPr>
            <p:nvPr/>
          </p:nvSpPr>
          <p:spPr bwMode="auto">
            <a:xfrm>
              <a:off x="3657603" y="2490789"/>
              <a:ext cx="2559144" cy="560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100"/>
                <a:t>external  sources</a:t>
              </a:r>
            </a:p>
          </p:txBody>
        </p:sp>
        <p:sp>
          <p:nvSpPr>
            <p:cNvPr id="149519" name="Line 15"/>
            <p:cNvSpPr>
              <a:spLocks noChangeShapeType="1"/>
            </p:cNvSpPr>
            <p:nvPr/>
          </p:nvSpPr>
          <p:spPr bwMode="auto">
            <a:xfrm flipV="1">
              <a:off x="152400" y="3276600"/>
              <a:ext cx="3505200" cy="6858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lg"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49520" name="Line 16"/>
            <p:cNvSpPr>
              <a:spLocks noChangeShapeType="1"/>
            </p:cNvSpPr>
            <p:nvPr/>
          </p:nvSpPr>
          <p:spPr bwMode="auto">
            <a:xfrm flipV="1">
              <a:off x="2971800" y="3352800"/>
              <a:ext cx="762000" cy="4572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lg"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49521" name="Text Box 17"/>
            <p:cNvSpPr txBox="1">
              <a:spLocks noChangeArrowheads="1"/>
            </p:cNvSpPr>
            <p:nvPr/>
          </p:nvSpPr>
          <p:spPr bwMode="auto">
            <a:xfrm>
              <a:off x="3657603" y="2971800"/>
              <a:ext cx="2311127" cy="560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100" dirty="0" err="1"/>
                <a:t>rhizodeposition</a:t>
              </a:r>
              <a:endParaRPr lang="en-US" sz="1100" dirty="0"/>
            </a:p>
          </p:txBody>
        </p:sp>
        <p:sp>
          <p:nvSpPr>
            <p:cNvPr id="149522" name="Line 18"/>
            <p:cNvSpPr>
              <a:spLocks noChangeShapeType="1"/>
            </p:cNvSpPr>
            <p:nvPr/>
          </p:nvSpPr>
          <p:spPr bwMode="auto">
            <a:xfrm flipV="1">
              <a:off x="528638" y="3810000"/>
              <a:ext cx="3128962" cy="9144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lg"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49523" name="Text Box 19"/>
            <p:cNvSpPr txBox="1">
              <a:spLocks noChangeArrowheads="1"/>
            </p:cNvSpPr>
            <p:nvPr/>
          </p:nvSpPr>
          <p:spPr bwMode="auto">
            <a:xfrm>
              <a:off x="3657603" y="3505200"/>
              <a:ext cx="2128378" cy="560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100"/>
                <a:t>old root death</a:t>
              </a:r>
            </a:p>
          </p:txBody>
        </p:sp>
        <p:pic>
          <p:nvPicPr>
            <p:cNvPr id="149525" name="Picture 21" descr="Slide_2"/>
            <p:cNvPicPr>
              <a:picLocks noChangeAspect="1" noChangeArrowheads="1"/>
            </p:cNvPicPr>
            <p:nvPr/>
          </p:nvPicPr>
          <p:blipFill>
            <a:blip r:embed="rId5" cstate="print"/>
            <a:srcRect l="-23" r="885" b="893"/>
            <a:stretch>
              <a:fillRect/>
            </a:stretch>
          </p:blipFill>
          <p:spPr bwMode="auto">
            <a:xfrm>
              <a:off x="5143016" y="4572000"/>
              <a:ext cx="2114549" cy="2209800"/>
            </a:xfrm>
            <a:prstGeom prst="rect">
              <a:avLst/>
            </a:prstGeom>
            <a:noFill/>
          </p:spPr>
        </p:pic>
        <p:pic>
          <p:nvPicPr>
            <p:cNvPr id="149526" name="Picture 22" descr="78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61075" y="3124200"/>
              <a:ext cx="731838" cy="1143000"/>
            </a:xfrm>
            <a:prstGeom prst="rect">
              <a:avLst/>
            </a:prstGeom>
            <a:noFill/>
          </p:spPr>
        </p:pic>
        <p:pic>
          <p:nvPicPr>
            <p:cNvPr id="149527" name="Picture 23" descr="78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43600" y="2263775"/>
              <a:ext cx="1066800" cy="750888"/>
            </a:xfrm>
            <a:prstGeom prst="rect">
              <a:avLst/>
            </a:prstGeom>
            <a:noFill/>
          </p:spPr>
        </p:pic>
        <p:pic>
          <p:nvPicPr>
            <p:cNvPr id="149528" name="Picture 24" descr="aphelenchus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239000" y="2330450"/>
              <a:ext cx="990600" cy="588963"/>
            </a:xfrm>
            <a:prstGeom prst="rect">
              <a:avLst/>
            </a:prstGeom>
            <a:noFill/>
          </p:spPr>
        </p:pic>
        <p:pic>
          <p:nvPicPr>
            <p:cNvPr id="149529" name="Picture 25" descr="cruznema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253288" y="3200400"/>
              <a:ext cx="547687" cy="914400"/>
            </a:xfrm>
            <a:prstGeom prst="rect">
              <a:avLst/>
            </a:prstGeom>
            <a:noFill/>
          </p:spPr>
        </p:pic>
        <p:sp>
          <p:nvSpPr>
            <p:cNvPr id="149530" name="Text Box 26"/>
            <p:cNvSpPr txBox="1">
              <a:spLocks noChangeArrowheads="1"/>
            </p:cNvSpPr>
            <p:nvPr/>
          </p:nvSpPr>
          <p:spPr bwMode="auto">
            <a:xfrm>
              <a:off x="8534398" y="3755571"/>
              <a:ext cx="904608" cy="112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800" b="1" dirty="0"/>
                <a:t>C</a:t>
              </a:r>
            </a:p>
          </p:txBody>
        </p:sp>
        <p:sp>
          <p:nvSpPr>
            <p:cNvPr id="149531" name="Line 27"/>
            <p:cNvSpPr>
              <a:spLocks noChangeShapeType="1"/>
            </p:cNvSpPr>
            <p:nvPr/>
          </p:nvSpPr>
          <p:spPr bwMode="auto">
            <a:xfrm>
              <a:off x="7848600" y="3505200"/>
              <a:ext cx="7620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49532" name="Line 28"/>
            <p:cNvSpPr>
              <a:spLocks noChangeShapeType="1"/>
            </p:cNvSpPr>
            <p:nvPr/>
          </p:nvSpPr>
          <p:spPr bwMode="auto">
            <a:xfrm flipV="1">
              <a:off x="7315200" y="4495800"/>
              <a:ext cx="1219200" cy="114300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49533" name="Line 29"/>
            <p:cNvSpPr>
              <a:spLocks noChangeShapeType="1"/>
            </p:cNvSpPr>
            <p:nvPr/>
          </p:nvSpPr>
          <p:spPr bwMode="auto">
            <a:xfrm>
              <a:off x="2667000" y="4724400"/>
              <a:ext cx="990600" cy="114300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lg"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49534" name="Line 30"/>
            <p:cNvSpPr>
              <a:spLocks noChangeShapeType="1"/>
            </p:cNvSpPr>
            <p:nvPr/>
          </p:nvSpPr>
          <p:spPr bwMode="auto">
            <a:xfrm>
              <a:off x="1524000" y="4724400"/>
              <a:ext cx="2133600" cy="106680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lg"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49535" name="Text Box 31"/>
            <p:cNvSpPr txBox="1">
              <a:spLocks noChangeArrowheads="1"/>
            </p:cNvSpPr>
            <p:nvPr/>
          </p:nvSpPr>
          <p:spPr bwMode="auto">
            <a:xfrm>
              <a:off x="3581401" y="5562600"/>
              <a:ext cx="1716743" cy="560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100" b="1" dirty="0" err="1" smtClean="0"/>
                <a:t>herbivory</a:t>
              </a:r>
              <a:endParaRPr lang="en-US" sz="1100" b="1" dirty="0"/>
            </a:p>
          </p:txBody>
        </p:sp>
        <p:sp>
          <p:nvSpPr>
            <p:cNvPr id="149536" name="Line 32"/>
            <p:cNvSpPr>
              <a:spLocks noChangeShapeType="1"/>
            </p:cNvSpPr>
            <p:nvPr/>
          </p:nvSpPr>
          <p:spPr bwMode="auto">
            <a:xfrm>
              <a:off x="4572000" y="1752600"/>
              <a:ext cx="0" cy="8382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lg"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</p:grp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4114801" y="3429000"/>
            <a:ext cx="4803439" cy="3200400"/>
            <a:chOff x="23813" y="0"/>
            <a:chExt cx="9378134" cy="6248400"/>
          </a:xfrm>
        </p:grpSpPr>
        <p:pic>
          <p:nvPicPr>
            <p:cNvPr id="35" name="Picture 2" descr="78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622925" y="3124200"/>
              <a:ext cx="1311275" cy="1828800"/>
            </a:xfrm>
            <a:prstGeom prst="rect">
              <a:avLst/>
            </a:prstGeom>
            <a:noFill/>
          </p:spPr>
        </p:pic>
        <p:pic>
          <p:nvPicPr>
            <p:cNvPr id="36" name="Picture 3" descr="78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844712" y="1995488"/>
              <a:ext cx="1905001" cy="1341436"/>
            </a:xfrm>
            <a:prstGeom prst="rect">
              <a:avLst/>
            </a:prstGeom>
            <a:noFill/>
          </p:spPr>
        </p:pic>
        <p:sp>
          <p:nvSpPr>
            <p:cNvPr id="37" name="Freeform 4"/>
            <p:cNvSpPr>
              <a:spLocks/>
            </p:cNvSpPr>
            <p:nvPr/>
          </p:nvSpPr>
          <p:spPr bwMode="auto">
            <a:xfrm>
              <a:off x="452438" y="1447800"/>
              <a:ext cx="6400800" cy="381000"/>
            </a:xfrm>
            <a:custGeom>
              <a:avLst/>
              <a:gdLst/>
              <a:ahLst/>
              <a:cxnLst>
                <a:cxn ang="0">
                  <a:pos x="0" y="105"/>
                </a:cxn>
                <a:cxn ang="0">
                  <a:pos x="106" y="35"/>
                </a:cxn>
                <a:cxn ang="0">
                  <a:pos x="212" y="0"/>
                </a:cxn>
                <a:cxn ang="0">
                  <a:pos x="335" y="35"/>
                </a:cxn>
                <a:cxn ang="0">
                  <a:pos x="371" y="70"/>
                </a:cxn>
                <a:cxn ang="0">
                  <a:pos x="424" y="88"/>
                </a:cxn>
                <a:cxn ang="0">
                  <a:pos x="530" y="141"/>
                </a:cxn>
                <a:cxn ang="0">
                  <a:pos x="900" y="70"/>
                </a:cxn>
                <a:cxn ang="0">
                  <a:pos x="1059" y="123"/>
                </a:cxn>
                <a:cxn ang="0">
                  <a:pos x="1165" y="194"/>
                </a:cxn>
                <a:cxn ang="0">
                  <a:pos x="1447" y="141"/>
                </a:cxn>
                <a:cxn ang="0">
                  <a:pos x="1500" y="105"/>
                </a:cxn>
                <a:cxn ang="0">
                  <a:pos x="1606" y="70"/>
                </a:cxn>
                <a:cxn ang="0">
                  <a:pos x="1836" y="158"/>
                </a:cxn>
                <a:cxn ang="0">
                  <a:pos x="2065" y="123"/>
                </a:cxn>
                <a:cxn ang="0">
                  <a:pos x="2206" y="52"/>
                </a:cxn>
                <a:cxn ang="0">
                  <a:pos x="2401" y="176"/>
                </a:cxn>
                <a:cxn ang="0">
                  <a:pos x="2806" y="70"/>
                </a:cxn>
                <a:cxn ang="0">
                  <a:pos x="2912" y="88"/>
                </a:cxn>
                <a:cxn ang="0">
                  <a:pos x="3018" y="141"/>
                </a:cxn>
                <a:cxn ang="0">
                  <a:pos x="3354" y="141"/>
                </a:cxn>
                <a:cxn ang="0">
                  <a:pos x="3618" y="211"/>
                </a:cxn>
                <a:cxn ang="0">
                  <a:pos x="3971" y="141"/>
                </a:cxn>
                <a:cxn ang="0">
                  <a:pos x="4377" y="123"/>
                </a:cxn>
                <a:cxn ang="0">
                  <a:pos x="4483" y="70"/>
                </a:cxn>
                <a:cxn ang="0">
                  <a:pos x="4536" y="105"/>
                </a:cxn>
                <a:cxn ang="0">
                  <a:pos x="4819" y="88"/>
                </a:cxn>
              </a:cxnLst>
              <a:rect l="0" t="0" r="r" b="b"/>
              <a:pathLst>
                <a:path w="4819" h="219">
                  <a:moveTo>
                    <a:pt x="0" y="105"/>
                  </a:moveTo>
                  <a:cubicBezTo>
                    <a:pt x="35" y="82"/>
                    <a:pt x="71" y="58"/>
                    <a:pt x="106" y="35"/>
                  </a:cubicBezTo>
                  <a:cubicBezTo>
                    <a:pt x="137" y="14"/>
                    <a:pt x="212" y="0"/>
                    <a:pt x="212" y="0"/>
                  </a:cubicBezTo>
                  <a:cubicBezTo>
                    <a:pt x="229" y="4"/>
                    <a:pt x="314" y="23"/>
                    <a:pt x="335" y="35"/>
                  </a:cubicBezTo>
                  <a:cubicBezTo>
                    <a:pt x="349" y="44"/>
                    <a:pt x="357" y="61"/>
                    <a:pt x="371" y="70"/>
                  </a:cubicBezTo>
                  <a:cubicBezTo>
                    <a:pt x="387" y="80"/>
                    <a:pt x="407" y="80"/>
                    <a:pt x="424" y="88"/>
                  </a:cubicBezTo>
                  <a:cubicBezTo>
                    <a:pt x="561" y="157"/>
                    <a:pt x="397" y="96"/>
                    <a:pt x="530" y="141"/>
                  </a:cubicBezTo>
                  <a:cubicBezTo>
                    <a:pt x="657" y="119"/>
                    <a:pt x="775" y="91"/>
                    <a:pt x="900" y="70"/>
                  </a:cubicBezTo>
                  <a:cubicBezTo>
                    <a:pt x="949" y="82"/>
                    <a:pt x="1016" y="96"/>
                    <a:pt x="1059" y="123"/>
                  </a:cubicBezTo>
                  <a:cubicBezTo>
                    <a:pt x="1213" y="219"/>
                    <a:pt x="1023" y="146"/>
                    <a:pt x="1165" y="194"/>
                  </a:cubicBezTo>
                  <a:cubicBezTo>
                    <a:pt x="1401" y="154"/>
                    <a:pt x="1307" y="175"/>
                    <a:pt x="1447" y="141"/>
                  </a:cubicBezTo>
                  <a:cubicBezTo>
                    <a:pt x="1465" y="129"/>
                    <a:pt x="1480" y="114"/>
                    <a:pt x="1500" y="105"/>
                  </a:cubicBezTo>
                  <a:cubicBezTo>
                    <a:pt x="1534" y="90"/>
                    <a:pt x="1606" y="70"/>
                    <a:pt x="1606" y="70"/>
                  </a:cubicBezTo>
                  <a:cubicBezTo>
                    <a:pt x="1730" y="86"/>
                    <a:pt x="1756" y="80"/>
                    <a:pt x="1836" y="158"/>
                  </a:cubicBezTo>
                  <a:cubicBezTo>
                    <a:pt x="1917" y="150"/>
                    <a:pt x="1992" y="156"/>
                    <a:pt x="2065" y="123"/>
                  </a:cubicBezTo>
                  <a:cubicBezTo>
                    <a:pt x="2113" y="101"/>
                    <a:pt x="2206" y="52"/>
                    <a:pt x="2206" y="52"/>
                  </a:cubicBezTo>
                  <a:cubicBezTo>
                    <a:pt x="2293" y="74"/>
                    <a:pt x="2338" y="113"/>
                    <a:pt x="2401" y="176"/>
                  </a:cubicBezTo>
                  <a:cubicBezTo>
                    <a:pt x="2544" y="160"/>
                    <a:pt x="2684" y="152"/>
                    <a:pt x="2806" y="70"/>
                  </a:cubicBezTo>
                  <a:cubicBezTo>
                    <a:pt x="2841" y="76"/>
                    <a:pt x="2878" y="77"/>
                    <a:pt x="2912" y="88"/>
                  </a:cubicBezTo>
                  <a:cubicBezTo>
                    <a:pt x="2949" y="100"/>
                    <a:pt x="2981" y="128"/>
                    <a:pt x="3018" y="141"/>
                  </a:cubicBezTo>
                  <a:cubicBezTo>
                    <a:pt x="3178" y="125"/>
                    <a:pt x="3199" y="110"/>
                    <a:pt x="3354" y="141"/>
                  </a:cubicBezTo>
                  <a:cubicBezTo>
                    <a:pt x="3443" y="159"/>
                    <a:pt x="3528" y="194"/>
                    <a:pt x="3618" y="211"/>
                  </a:cubicBezTo>
                  <a:cubicBezTo>
                    <a:pt x="3738" y="194"/>
                    <a:pt x="3851" y="160"/>
                    <a:pt x="3971" y="141"/>
                  </a:cubicBezTo>
                  <a:cubicBezTo>
                    <a:pt x="4116" y="156"/>
                    <a:pt x="4235" y="152"/>
                    <a:pt x="4377" y="123"/>
                  </a:cubicBezTo>
                  <a:cubicBezTo>
                    <a:pt x="4395" y="111"/>
                    <a:pt x="4454" y="65"/>
                    <a:pt x="4483" y="70"/>
                  </a:cubicBezTo>
                  <a:cubicBezTo>
                    <a:pt x="4504" y="73"/>
                    <a:pt x="4518" y="93"/>
                    <a:pt x="4536" y="105"/>
                  </a:cubicBezTo>
                  <a:cubicBezTo>
                    <a:pt x="4772" y="86"/>
                    <a:pt x="4677" y="88"/>
                    <a:pt x="4819" y="8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38" name="Freeform 5"/>
            <p:cNvSpPr>
              <a:spLocks/>
            </p:cNvSpPr>
            <p:nvPr/>
          </p:nvSpPr>
          <p:spPr bwMode="auto">
            <a:xfrm>
              <a:off x="23813" y="1231900"/>
              <a:ext cx="1344612" cy="4006850"/>
            </a:xfrm>
            <a:custGeom>
              <a:avLst/>
              <a:gdLst/>
              <a:ahLst/>
              <a:cxnLst>
                <a:cxn ang="0">
                  <a:pos x="847" y="0"/>
                </a:cxn>
                <a:cxn ang="0">
                  <a:pos x="794" y="847"/>
                </a:cxn>
                <a:cxn ang="0">
                  <a:pos x="723" y="1094"/>
                </a:cxn>
                <a:cxn ang="0">
                  <a:pos x="706" y="1359"/>
                </a:cxn>
                <a:cxn ang="0">
                  <a:pos x="529" y="1677"/>
                </a:cxn>
                <a:cxn ang="0">
                  <a:pos x="406" y="1888"/>
                </a:cxn>
                <a:cxn ang="0">
                  <a:pos x="370" y="1994"/>
                </a:cxn>
                <a:cxn ang="0">
                  <a:pos x="335" y="2135"/>
                </a:cxn>
                <a:cxn ang="0">
                  <a:pos x="211" y="2224"/>
                </a:cxn>
                <a:cxn ang="0">
                  <a:pos x="70" y="2347"/>
                </a:cxn>
                <a:cxn ang="0">
                  <a:pos x="35" y="2471"/>
                </a:cxn>
                <a:cxn ang="0">
                  <a:pos x="0" y="2524"/>
                </a:cxn>
              </a:cxnLst>
              <a:rect l="0" t="0" r="r" b="b"/>
              <a:pathLst>
                <a:path w="847" h="2524">
                  <a:moveTo>
                    <a:pt x="847" y="0"/>
                  </a:moveTo>
                  <a:cubicBezTo>
                    <a:pt x="778" y="271"/>
                    <a:pt x="826" y="570"/>
                    <a:pt x="794" y="847"/>
                  </a:cubicBezTo>
                  <a:cubicBezTo>
                    <a:pt x="786" y="920"/>
                    <a:pt x="739" y="1017"/>
                    <a:pt x="723" y="1094"/>
                  </a:cubicBezTo>
                  <a:cubicBezTo>
                    <a:pt x="717" y="1182"/>
                    <a:pt x="719" y="1271"/>
                    <a:pt x="706" y="1359"/>
                  </a:cubicBezTo>
                  <a:cubicBezTo>
                    <a:pt x="691" y="1463"/>
                    <a:pt x="598" y="1606"/>
                    <a:pt x="529" y="1677"/>
                  </a:cubicBezTo>
                  <a:cubicBezTo>
                    <a:pt x="503" y="1757"/>
                    <a:pt x="452" y="1819"/>
                    <a:pt x="406" y="1888"/>
                  </a:cubicBezTo>
                  <a:cubicBezTo>
                    <a:pt x="385" y="1919"/>
                    <a:pt x="382" y="1959"/>
                    <a:pt x="370" y="1994"/>
                  </a:cubicBezTo>
                  <a:cubicBezTo>
                    <a:pt x="354" y="2040"/>
                    <a:pt x="369" y="2101"/>
                    <a:pt x="335" y="2135"/>
                  </a:cubicBezTo>
                  <a:cubicBezTo>
                    <a:pt x="251" y="2219"/>
                    <a:pt x="296" y="2195"/>
                    <a:pt x="211" y="2224"/>
                  </a:cubicBezTo>
                  <a:cubicBezTo>
                    <a:pt x="166" y="2270"/>
                    <a:pt x="116" y="2302"/>
                    <a:pt x="70" y="2347"/>
                  </a:cubicBezTo>
                  <a:cubicBezTo>
                    <a:pt x="57" y="2388"/>
                    <a:pt x="52" y="2432"/>
                    <a:pt x="35" y="2471"/>
                  </a:cubicBezTo>
                  <a:cubicBezTo>
                    <a:pt x="27" y="2490"/>
                    <a:pt x="0" y="2524"/>
                    <a:pt x="0" y="2524"/>
                  </a:cubicBezTo>
                </a:path>
              </a:pathLst>
            </a:custGeom>
            <a:noFill/>
            <a:ln w="952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39" name="Freeform 6"/>
            <p:cNvSpPr>
              <a:spLocks/>
            </p:cNvSpPr>
            <p:nvPr/>
          </p:nvSpPr>
          <p:spPr bwMode="auto">
            <a:xfrm>
              <a:off x="1284288" y="2689225"/>
              <a:ext cx="1317625" cy="28844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" y="123"/>
                </a:cxn>
                <a:cxn ang="0">
                  <a:pos x="159" y="229"/>
                </a:cxn>
                <a:cxn ang="0">
                  <a:pos x="212" y="406"/>
                </a:cxn>
                <a:cxn ang="0">
                  <a:pos x="229" y="547"/>
                </a:cxn>
                <a:cxn ang="0">
                  <a:pos x="265" y="600"/>
                </a:cxn>
                <a:cxn ang="0">
                  <a:pos x="353" y="759"/>
                </a:cxn>
                <a:cxn ang="0">
                  <a:pos x="406" y="988"/>
                </a:cxn>
                <a:cxn ang="0">
                  <a:pos x="459" y="1112"/>
                </a:cxn>
                <a:cxn ang="0">
                  <a:pos x="529" y="1129"/>
                </a:cxn>
                <a:cxn ang="0">
                  <a:pos x="777" y="1323"/>
                </a:cxn>
                <a:cxn ang="0">
                  <a:pos x="794" y="1570"/>
                </a:cxn>
                <a:cxn ang="0">
                  <a:pos x="830" y="1817"/>
                </a:cxn>
              </a:cxnLst>
              <a:rect l="0" t="0" r="r" b="b"/>
              <a:pathLst>
                <a:path w="830" h="1817">
                  <a:moveTo>
                    <a:pt x="0" y="0"/>
                  </a:moveTo>
                  <a:cubicBezTo>
                    <a:pt x="6" y="41"/>
                    <a:pt x="6" y="83"/>
                    <a:pt x="18" y="123"/>
                  </a:cubicBezTo>
                  <a:cubicBezTo>
                    <a:pt x="37" y="187"/>
                    <a:pt x="110" y="196"/>
                    <a:pt x="159" y="229"/>
                  </a:cubicBezTo>
                  <a:cubicBezTo>
                    <a:pt x="202" y="358"/>
                    <a:pt x="185" y="299"/>
                    <a:pt x="212" y="406"/>
                  </a:cubicBezTo>
                  <a:cubicBezTo>
                    <a:pt x="218" y="453"/>
                    <a:pt x="217" y="501"/>
                    <a:pt x="229" y="547"/>
                  </a:cubicBezTo>
                  <a:cubicBezTo>
                    <a:pt x="235" y="568"/>
                    <a:pt x="254" y="582"/>
                    <a:pt x="265" y="600"/>
                  </a:cubicBezTo>
                  <a:cubicBezTo>
                    <a:pt x="299" y="659"/>
                    <a:pt x="306" y="711"/>
                    <a:pt x="353" y="759"/>
                  </a:cubicBezTo>
                  <a:cubicBezTo>
                    <a:pt x="379" y="835"/>
                    <a:pt x="390" y="909"/>
                    <a:pt x="406" y="988"/>
                  </a:cubicBezTo>
                  <a:cubicBezTo>
                    <a:pt x="413" y="1021"/>
                    <a:pt x="425" y="1089"/>
                    <a:pt x="459" y="1112"/>
                  </a:cubicBezTo>
                  <a:cubicBezTo>
                    <a:pt x="479" y="1125"/>
                    <a:pt x="506" y="1123"/>
                    <a:pt x="529" y="1129"/>
                  </a:cubicBezTo>
                  <a:cubicBezTo>
                    <a:pt x="628" y="1178"/>
                    <a:pt x="715" y="1232"/>
                    <a:pt x="777" y="1323"/>
                  </a:cubicBezTo>
                  <a:cubicBezTo>
                    <a:pt x="783" y="1405"/>
                    <a:pt x="784" y="1488"/>
                    <a:pt x="794" y="1570"/>
                  </a:cubicBezTo>
                  <a:cubicBezTo>
                    <a:pt x="804" y="1652"/>
                    <a:pt x="830" y="1731"/>
                    <a:pt x="830" y="1817"/>
                  </a:cubicBezTo>
                </a:path>
              </a:pathLst>
            </a:custGeom>
            <a:noFill/>
            <a:ln w="952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40" name="Freeform 7"/>
            <p:cNvSpPr>
              <a:spLocks/>
            </p:cNvSpPr>
            <p:nvPr/>
          </p:nvSpPr>
          <p:spPr bwMode="auto">
            <a:xfrm>
              <a:off x="808038" y="4257675"/>
              <a:ext cx="1149350" cy="1147763"/>
            </a:xfrm>
            <a:custGeom>
              <a:avLst/>
              <a:gdLst/>
              <a:ahLst/>
              <a:cxnLst>
                <a:cxn ang="0">
                  <a:pos x="724" y="0"/>
                </a:cxn>
                <a:cxn ang="0">
                  <a:pos x="582" y="159"/>
                </a:cxn>
                <a:cxn ang="0">
                  <a:pos x="476" y="194"/>
                </a:cxn>
                <a:cxn ang="0">
                  <a:pos x="406" y="441"/>
                </a:cxn>
                <a:cxn ang="0">
                  <a:pos x="353" y="494"/>
                </a:cxn>
                <a:cxn ang="0">
                  <a:pos x="123" y="512"/>
                </a:cxn>
                <a:cxn ang="0">
                  <a:pos x="70" y="529"/>
                </a:cxn>
                <a:cxn ang="0">
                  <a:pos x="0" y="723"/>
                </a:cxn>
              </a:cxnLst>
              <a:rect l="0" t="0" r="r" b="b"/>
              <a:pathLst>
                <a:path w="724" h="723">
                  <a:moveTo>
                    <a:pt x="724" y="0"/>
                  </a:moveTo>
                  <a:cubicBezTo>
                    <a:pt x="685" y="65"/>
                    <a:pt x="655" y="127"/>
                    <a:pt x="582" y="159"/>
                  </a:cubicBezTo>
                  <a:cubicBezTo>
                    <a:pt x="548" y="174"/>
                    <a:pt x="476" y="194"/>
                    <a:pt x="476" y="194"/>
                  </a:cubicBezTo>
                  <a:cubicBezTo>
                    <a:pt x="426" y="346"/>
                    <a:pt x="450" y="264"/>
                    <a:pt x="406" y="441"/>
                  </a:cubicBezTo>
                  <a:cubicBezTo>
                    <a:pt x="400" y="465"/>
                    <a:pt x="377" y="488"/>
                    <a:pt x="353" y="494"/>
                  </a:cubicBezTo>
                  <a:cubicBezTo>
                    <a:pt x="278" y="513"/>
                    <a:pt x="200" y="506"/>
                    <a:pt x="123" y="512"/>
                  </a:cubicBezTo>
                  <a:cubicBezTo>
                    <a:pt x="105" y="518"/>
                    <a:pt x="83" y="516"/>
                    <a:pt x="70" y="529"/>
                  </a:cubicBezTo>
                  <a:cubicBezTo>
                    <a:pt x="38" y="561"/>
                    <a:pt x="0" y="679"/>
                    <a:pt x="0" y="723"/>
                  </a:cubicBezTo>
                </a:path>
              </a:pathLst>
            </a:custGeom>
            <a:noFill/>
            <a:ln w="952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41" name="Freeform 8"/>
            <p:cNvSpPr>
              <a:spLocks/>
            </p:cNvSpPr>
            <p:nvPr/>
          </p:nvSpPr>
          <p:spPr bwMode="auto">
            <a:xfrm>
              <a:off x="1536700" y="4846638"/>
              <a:ext cx="896938" cy="11477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8" y="247"/>
                </a:cxn>
                <a:cxn ang="0">
                  <a:pos x="247" y="282"/>
                </a:cxn>
                <a:cxn ang="0">
                  <a:pos x="317" y="317"/>
                </a:cxn>
                <a:cxn ang="0">
                  <a:pos x="353" y="388"/>
                </a:cxn>
                <a:cxn ang="0">
                  <a:pos x="441" y="511"/>
                </a:cxn>
                <a:cxn ang="0">
                  <a:pos x="476" y="688"/>
                </a:cxn>
                <a:cxn ang="0">
                  <a:pos x="565" y="723"/>
                </a:cxn>
              </a:cxnLst>
              <a:rect l="0" t="0" r="r" b="b"/>
              <a:pathLst>
                <a:path w="565" h="723">
                  <a:moveTo>
                    <a:pt x="0" y="0"/>
                  </a:moveTo>
                  <a:cubicBezTo>
                    <a:pt x="13" y="53"/>
                    <a:pt x="44" y="218"/>
                    <a:pt x="88" y="247"/>
                  </a:cubicBezTo>
                  <a:cubicBezTo>
                    <a:pt x="133" y="277"/>
                    <a:pt x="194" y="271"/>
                    <a:pt x="247" y="282"/>
                  </a:cubicBezTo>
                  <a:cubicBezTo>
                    <a:pt x="270" y="294"/>
                    <a:pt x="299" y="299"/>
                    <a:pt x="317" y="317"/>
                  </a:cubicBezTo>
                  <a:cubicBezTo>
                    <a:pt x="336" y="336"/>
                    <a:pt x="339" y="366"/>
                    <a:pt x="353" y="388"/>
                  </a:cubicBezTo>
                  <a:cubicBezTo>
                    <a:pt x="380" y="431"/>
                    <a:pt x="413" y="469"/>
                    <a:pt x="441" y="511"/>
                  </a:cubicBezTo>
                  <a:cubicBezTo>
                    <a:pt x="441" y="513"/>
                    <a:pt x="458" y="670"/>
                    <a:pt x="476" y="688"/>
                  </a:cubicBezTo>
                  <a:cubicBezTo>
                    <a:pt x="499" y="711"/>
                    <a:pt x="536" y="709"/>
                    <a:pt x="565" y="723"/>
                  </a:cubicBezTo>
                </a:path>
              </a:pathLst>
            </a:custGeom>
            <a:noFill/>
            <a:ln w="952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42" name="Freeform 9"/>
            <p:cNvSpPr>
              <a:spLocks/>
            </p:cNvSpPr>
            <p:nvPr/>
          </p:nvSpPr>
          <p:spPr bwMode="auto">
            <a:xfrm>
              <a:off x="779463" y="1931988"/>
              <a:ext cx="560387" cy="393700"/>
            </a:xfrm>
            <a:custGeom>
              <a:avLst/>
              <a:gdLst/>
              <a:ahLst/>
              <a:cxnLst>
                <a:cxn ang="0">
                  <a:pos x="353" y="0"/>
                </a:cxn>
                <a:cxn ang="0">
                  <a:pos x="283" y="89"/>
                </a:cxn>
                <a:cxn ang="0">
                  <a:pos x="53" y="159"/>
                </a:cxn>
                <a:cxn ang="0">
                  <a:pos x="18" y="195"/>
                </a:cxn>
                <a:cxn ang="0">
                  <a:pos x="0" y="248"/>
                </a:cxn>
              </a:cxnLst>
              <a:rect l="0" t="0" r="r" b="b"/>
              <a:pathLst>
                <a:path w="353" h="248">
                  <a:moveTo>
                    <a:pt x="353" y="0"/>
                  </a:moveTo>
                  <a:cubicBezTo>
                    <a:pt x="341" y="17"/>
                    <a:pt x="307" y="77"/>
                    <a:pt x="283" y="89"/>
                  </a:cubicBezTo>
                  <a:cubicBezTo>
                    <a:pt x="214" y="124"/>
                    <a:pt x="126" y="136"/>
                    <a:pt x="53" y="159"/>
                  </a:cubicBezTo>
                  <a:cubicBezTo>
                    <a:pt x="41" y="171"/>
                    <a:pt x="27" y="181"/>
                    <a:pt x="18" y="195"/>
                  </a:cubicBezTo>
                  <a:cubicBezTo>
                    <a:pt x="8" y="211"/>
                    <a:pt x="0" y="248"/>
                    <a:pt x="0" y="248"/>
                  </a:cubicBezTo>
                </a:path>
              </a:pathLst>
            </a:custGeom>
            <a:noFill/>
            <a:ln w="952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43" name="Freeform 10"/>
            <p:cNvSpPr>
              <a:spLocks/>
            </p:cNvSpPr>
            <p:nvPr/>
          </p:nvSpPr>
          <p:spPr bwMode="auto">
            <a:xfrm>
              <a:off x="1339850" y="2212975"/>
              <a:ext cx="1597025" cy="16240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2" y="35"/>
                </a:cxn>
                <a:cxn ang="0">
                  <a:pos x="300" y="141"/>
                </a:cxn>
                <a:cxn ang="0">
                  <a:pos x="389" y="441"/>
                </a:cxn>
                <a:cxn ang="0">
                  <a:pos x="618" y="529"/>
                </a:cxn>
                <a:cxn ang="0">
                  <a:pos x="724" y="600"/>
                </a:cxn>
                <a:cxn ang="0">
                  <a:pos x="742" y="812"/>
                </a:cxn>
                <a:cxn ang="0">
                  <a:pos x="865" y="900"/>
                </a:cxn>
                <a:cxn ang="0">
                  <a:pos x="936" y="953"/>
                </a:cxn>
                <a:cxn ang="0">
                  <a:pos x="1006" y="1023"/>
                </a:cxn>
              </a:cxnLst>
              <a:rect l="0" t="0" r="r" b="b"/>
              <a:pathLst>
                <a:path w="1006" h="1023">
                  <a:moveTo>
                    <a:pt x="0" y="0"/>
                  </a:moveTo>
                  <a:cubicBezTo>
                    <a:pt x="69" y="18"/>
                    <a:pt x="145" y="11"/>
                    <a:pt x="212" y="35"/>
                  </a:cubicBezTo>
                  <a:cubicBezTo>
                    <a:pt x="242" y="46"/>
                    <a:pt x="283" y="115"/>
                    <a:pt x="300" y="141"/>
                  </a:cubicBezTo>
                  <a:cubicBezTo>
                    <a:pt x="310" y="200"/>
                    <a:pt x="328" y="403"/>
                    <a:pt x="389" y="441"/>
                  </a:cubicBezTo>
                  <a:cubicBezTo>
                    <a:pt x="400" y="448"/>
                    <a:pt x="596" y="522"/>
                    <a:pt x="618" y="529"/>
                  </a:cubicBezTo>
                  <a:cubicBezTo>
                    <a:pt x="653" y="553"/>
                    <a:pt x="689" y="576"/>
                    <a:pt x="724" y="600"/>
                  </a:cubicBezTo>
                  <a:cubicBezTo>
                    <a:pt x="783" y="639"/>
                    <a:pt x="721" y="744"/>
                    <a:pt x="742" y="812"/>
                  </a:cubicBezTo>
                  <a:cubicBezTo>
                    <a:pt x="761" y="873"/>
                    <a:pt x="817" y="884"/>
                    <a:pt x="865" y="900"/>
                  </a:cubicBezTo>
                  <a:cubicBezTo>
                    <a:pt x="889" y="918"/>
                    <a:pt x="914" y="934"/>
                    <a:pt x="936" y="953"/>
                  </a:cubicBezTo>
                  <a:cubicBezTo>
                    <a:pt x="961" y="975"/>
                    <a:pt x="1006" y="1023"/>
                    <a:pt x="1006" y="1023"/>
                  </a:cubicBezTo>
                </a:path>
              </a:pathLst>
            </a:custGeom>
            <a:noFill/>
            <a:ln w="952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44" name="Freeform 11"/>
            <p:cNvSpPr>
              <a:spLocks/>
            </p:cNvSpPr>
            <p:nvPr/>
          </p:nvSpPr>
          <p:spPr bwMode="auto">
            <a:xfrm>
              <a:off x="50800" y="3276600"/>
              <a:ext cx="1120775" cy="738188"/>
            </a:xfrm>
            <a:custGeom>
              <a:avLst/>
              <a:gdLst/>
              <a:ahLst/>
              <a:cxnLst>
                <a:cxn ang="0">
                  <a:pos x="706" y="0"/>
                </a:cxn>
                <a:cxn ang="0">
                  <a:pos x="600" y="53"/>
                </a:cxn>
                <a:cxn ang="0">
                  <a:pos x="495" y="71"/>
                </a:cxn>
                <a:cxn ang="0">
                  <a:pos x="194" y="53"/>
                </a:cxn>
                <a:cxn ang="0">
                  <a:pos x="142" y="89"/>
                </a:cxn>
                <a:cxn ang="0">
                  <a:pos x="89" y="247"/>
                </a:cxn>
                <a:cxn ang="0">
                  <a:pos x="36" y="265"/>
                </a:cxn>
                <a:cxn ang="0">
                  <a:pos x="0" y="459"/>
                </a:cxn>
              </a:cxnLst>
              <a:rect l="0" t="0" r="r" b="b"/>
              <a:pathLst>
                <a:path w="706" h="465">
                  <a:moveTo>
                    <a:pt x="706" y="0"/>
                  </a:moveTo>
                  <a:cubicBezTo>
                    <a:pt x="669" y="13"/>
                    <a:pt x="637" y="40"/>
                    <a:pt x="600" y="53"/>
                  </a:cubicBezTo>
                  <a:cubicBezTo>
                    <a:pt x="566" y="64"/>
                    <a:pt x="530" y="65"/>
                    <a:pt x="495" y="71"/>
                  </a:cubicBezTo>
                  <a:cubicBezTo>
                    <a:pt x="377" y="47"/>
                    <a:pt x="315" y="34"/>
                    <a:pt x="194" y="53"/>
                  </a:cubicBezTo>
                  <a:cubicBezTo>
                    <a:pt x="177" y="65"/>
                    <a:pt x="153" y="71"/>
                    <a:pt x="142" y="89"/>
                  </a:cubicBezTo>
                  <a:cubicBezTo>
                    <a:pt x="139" y="94"/>
                    <a:pt x="99" y="217"/>
                    <a:pt x="89" y="247"/>
                  </a:cubicBezTo>
                  <a:cubicBezTo>
                    <a:pt x="83" y="265"/>
                    <a:pt x="54" y="259"/>
                    <a:pt x="36" y="265"/>
                  </a:cubicBezTo>
                  <a:cubicBezTo>
                    <a:pt x="17" y="465"/>
                    <a:pt x="83" y="459"/>
                    <a:pt x="0" y="459"/>
                  </a:cubicBezTo>
                </a:path>
              </a:pathLst>
            </a:custGeom>
            <a:noFill/>
            <a:ln w="952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45" name="Freeform 12"/>
            <p:cNvSpPr>
              <a:spLocks/>
            </p:cNvSpPr>
            <p:nvPr/>
          </p:nvSpPr>
          <p:spPr bwMode="auto">
            <a:xfrm>
              <a:off x="919163" y="3894138"/>
              <a:ext cx="420687" cy="979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" y="158"/>
                </a:cxn>
                <a:cxn ang="0">
                  <a:pos x="53" y="264"/>
                </a:cxn>
                <a:cxn ang="0">
                  <a:pos x="71" y="511"/>
                </a:cxn>
                <a:cxn ang="0">
                  <a:pos x="212" y="600"/>
                </a:cxn>
                <a:cxn ang="0">
                  <a:pos x="265" y="617"/>
                </a:cxn>
              </a:cxnLst>
              <a:rect l="0" t="0" r="r" b="b"/>
              <a:pathLst>
                <a:path w="265" h="617">
                  <a:moveTo>
                    <a:pt x="0" y="0"/>
                  </a:moveTo>
                  <a:cubicBezTo>
                    <a:pt x="6" y="53"/>
                    <a:pt x="8" y="106"/>
                    <a:pt x="18" y="158"/>
                  </a:cubicBezTo>
                  <a:cubicBezTo>
                    <a:pt x="25" y="194"/>
                    <a:pt x="53" y="264"/>
                    <a:pt x="53" y="264"/>
                  </a:cubicBezTo>
                  <a:cubicBezTo>
                    <a:pt x="59" y="346"/>
                    <a:pt x="49" y="432"/>
                    <a:pt x="71" y="511"/>
                  </a:cubicBezTo>
                  <a:cubicBezTo>
                    <a:pt x="91" y="584"/>
                    <a:pt x="158" y="585"/>
                    <a:pt x="212" y="600"/>
                  </a:cubicBezTo>
                  <a:cubicBezTo>
                    <a:pt x="230" y="605"/>
                    <a:pt x="265" y="617"/>
                    <a:pt x="265" y="617"/>
                  </a:cubicBezTo>
                </a:path>
              </a:pathLst>
            </a:custGeom>
            <a:noFill/>
            <a:ln w="952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46" name="Freeform 13"/>
            <p:cNvSpPr>
              <a:spLocks/>
            </p:cNvSpPr>
            <p:nvPr/>
          </p:nvSpPr>
          <p:spPr bwMode="auto">
            <a:xfrm>
              <a:off x="2354263" y="3473450"/>
              <a:ext cx="723900" cy="1736725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67" y="123"/>
                </a:cxn>
                <a:cxn ang="0">
                  <a:pos x="14" y="229"/>
                </a:cxn>
                <a:cxn ang="0">
                  <a:pos x="50" y="423"/>
                </a:cxn>
                <a:cxn ang="0">
                  <a:pos x="120" y="529"/>
                </a:cxn>
                <a:cxn ang="0">
                  <a:pos x="191" y="741"/>
                </a:cxn>
                <a:cxn ang="0">
                  <a:pos x="226" y="900"/>
                </a:cxn>
                <a:cxn ang="0">
                  <a:pos x="403" y="1006"/>
                </a:cxn>
                <a:cxn ang="0">
                  <a:pos x="456" y="1094"/>
                </a:cxn>
              </a:cxnLst>
              <a:rect l="0" t="0" r="r" b="b"/>
              <a:pathLst>
                <a:path w="456" h="1094">
                  <a:moveTo>
                    <a:pt x="103" y="0"/>
                  </a:moveTo>
                  <a:cubicBezTo>
                    <a:pt x="96" y="26"/>
                    <a:pt x="81" y="95"/>
                    <a:pt x="67" y="123"/>
                  </a:cubicBezTo>
                  <a:cubicBezTo>
                    <a:pt x="0" y="256"/>
                    <a:pt x="58" y="99"/>
                    <a:pt x="14" y="229"/>
                  </a:cubicBezTo>
                  <a:cubicBezTo>
                    <a:pt x="16" y="246"/>
                    <a:pt x="33" y="388"/>
                    <a:pt x="50" y="423"/>
                  </a:cubicBezTo>
                  <a:cubicBezTo>
                    <a:pt x="69" y="461"/>
                    <a:pt x="106" y="489"/>
                    <a:pt x="120" y="529"/>
                  </a:cubicBezTo>
                  <a:cubicBezTo>
                    <a:pt x="144" y="601"/>
                    <a:pt x="163" y="670"/>
                    <a:pt x="191" y="741"/>
                  </a:cubicBezTo>
                  <a:cubicBezTo>
                    <a:pt x="200" y="795"/>
                    <a:pt x="187" y="862"/>
                    <a:pt x="226" y="900"/>
                  </a:cubicBezTo>
                  <a:cubicBezTo>
                    <a:pt x="267" y="940"/>
                    <a:pt x="349" y="979"/>
                    <a:pt x="403" y="1006"/>
                  </a:cubicBezTo>
                  <a:cubicBezTo>
                    <a:pt x="445" y="1070"/>
                    <a:pt x="428" y="1040"/>
                    <a:pt x="456" y="1094"/>
                  </a:cubicBezTo>
                </a:path>
              </a:pathLst>
            </a:custGeom>
            <a:noFill/>
            <a:ln w="952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graphicFrame>
          <p:nvGraphicFramePr>
            <p:cNvPr id="47" name="Object 14"/>
            <p:cNvGraphicFramePr>
              <a:graphicFrameLocks noChangeAspect="1"/>
            </p:cNvGraphicFramePr>
            <p:nvPr/>
          </p:nvGraphicFramePr>
          <p:xfrm>
            <a:off x="604838" y="0"/>
            <a:ext cx="1492250" cy="168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9767" name="Clip" r:id="rId12" imgW="1493215" imgH="1686154" progId="">
                    <p:embed/>
                  </p:oleObj>
                </mc:Choice>
                <mc:Fallback>
                  <p:oleObj name="Clip" r:id="rId12" imgW="1493215" imgH="1686154" progId="">
                    <p:embed/>
                    <p:pic>
                      <p:nvPicPr>
                        <p:cNvPr id="0" name="Picture 6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4838" y="0"/>
                          <a:ext cx="1492250" cy="16859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8" name="Freeform 15"/>
            <p:cNvSpPr>
              <a:spLocks/>
            </p:cNvSpPr>
            <p:nvPr/>
          </p:nvSpPr>
          <p:spPr bwMode="auto">
            <a:xfrm>
              <a:off x="1336675" y="1652588"/>
              <a:ext cx="87313" cy="755650"/>
            </a:xfrm>
            <a:custGeom>
              <a:avLst/>
              <a:gdLst/>
              <a:ahLst/>
              <a:cxnLst>
                <a:cxn ang="0">
                  <a:pos x="2" y="476"/>
                </a:cxn>
                <a:cxn ang="0">
                  <a:pos x="20" y="406"/>
                </a:cxn>
                <a:cxn ang="0">
                  <a:pos x="2" y="353"/>
                </a:cxn>
                <a:cxn ang="0">
                  <a:pos x="38" y="247"/>
                </a:cxn>
                <a:cxn ang="0">
                  <a:pos x="55" y="141"/>
                </a:cxn>
                <a:cxn ang="0">
                  <a:pos x="38" y="71"/>
                </a:cxn>
                <a:cxn ang="0">
                  <a:pos x="55" y="0"/>
                </a:cxn>
              </a:cxnLst>
              <a:rect l="0" t="0" r="r" b="b"/>
              <a:pathLst>
                <a:path w="55" h="476">
                  <a:moveTo>
                    <a:pt x="2" y="476"/>
                  </a:moveTo>
                  <a:cubicBezTo>
                    <a:pt x="8" y="453"/>
                    <a:pt x="20" y="430"/>
                    <a:pt x="20" y="406"/>
                  </a:cubicBezTo>
                  <a:cubicBezTo>
                    <a:pt x="20" y="387"/>
                    <a:pt x="0" y="372"/>
                    <a:pt x="2" y="353"/>
                  </a:cubicBezTo>
                  <a:cubicBezTo>
                    <a:pt x="6" y="316"/>
                    <a:pt x="38" y="247"/>
                    <a:pt x="38" y="247"/>
                  </a:cubicBezTo>
                  <a:cubicBezTo>
                    <a:pt x="44" y="212"/>
                    <a:pt x="55" y="177"/>
                    <a:pt x="55" y="141"/>
                  </a:cubicBezTo>
                  <a:cubicBezTo>
                    <a:pt x="55" y="117"/>
                    <a:pt x="38" y="95"/>
                    <a:pt x="38" y="71"/>
                  </a:cubicBezTo>
                  <a:cubicBezTo>
                    <a:pt x="38" y="47"/>
                    <a:pt x="55" y="24"/>
                    <a:pt x="55" y="0"/>
                  </a:cubicBezTo>
                </a:path>
              </a:pathLst>
            </a:cu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49" name="Line 16"/>
            <p:cNvSpPr>
              <a:spLocks noChangeShapeType="1"/>
            </p:cNvSpPr>
            <p:nvPr/>
          </p:nvSpPr>
          <p:spPr bwMode="auto">
            <a:xfrm>
              <a:off x="2738438" y="4724400"/>
              <a:ext cx="842962" cy="9906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lg"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50" name="Line 17"/>
            <p:cNvSpPr>
              <a:spLocks noChangeShapeType="1"/>
            </p:cNvSpPr>
            <p:nvPr/>
          </p:nvSpPr>
          <p:spPr bwMode="auto">
            <a:xfrm>
              <a:off x="1524000" y="4724400"/>
              <a:ext cx="2133600" cy="10668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lg"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51" name="Text Box 18"/>
            <p:cNvSpPr txBox="1">
              <a:spLocks noChangeArrowheads="1"/>
            </p:cNvSpPr>
            <p:nvPr/>
          </p:nvSpPr>
          <p:spPr bwMode="auto">
            <a:xfrm>
              <a:off x="3581403" y="5562601"/>
              <a:ext cx="1524002" cy="510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100"/>
                <a:t>herbivory</a:t>
              </a:r>
            </a:p>
          </p:txBody>
        </p:sp>
        <p:sp>
          <p:nvSpPr>
            <p:cNvPr id="52" name="Text Box 19"/>
            <p:cNvSpPr txBox="1">
              <a:spLocks noChangeArrowheads="1"/>
            </p:cNvSpPr>
            <p:nvPr/>
          </p:nvSpPr>
          <p:spPr bwMode="auto">
            <a:xfrm>
              <a:off x="3445552" y="2490787"/>
              <a:ext cx="2623291" cy="510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100" b="1" dirty="0"/>
                <a:t>external  sources</a:t>
              </a:r>
            </a:p>
          </p:txBody>
        </p:sp>
        <p:sp>
          <p:nvSpPr>
            <p:cNvPr id="53" name="Line 20"/>
            <p:cNvSpPr>
              <a:spLocks noChangeShapeType="1"/>
            </p:cNvSpPr>
            <p:nvPr/>
          </p:nvSpPr>
          <p:spPr bwMode="auto">
            <a:xfrm flipV="1">
              <a:off x="152400" y="3276600"/>
              <a:ext cx="3505200" cy="6858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lg"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54" name="Line 21"/>
            <p:cNvSpPr>
              <a:spLocks noChangeShapeType="1"/>
            </p:cNvSpPr>
            <p:nvPr/>
          </p:nvSpPr>
          <p:spPr bwMode="auto">
            <a:xfrm flipV="1">
              <a:off x="2971800" y="3352800"/>
              <a:ext cx="762000" cy="4572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lg"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55" name="Text Box 22"/>
            <p:cNvSpPr txBox="1">
              <a:spLocks noChangeArrowheads="1"/>
            </p:cNvSpPr>
            <p:nvPr/>
          </p:nvSpPr>
          <p:spPr bwMode="auto">
            <a:xfrm>
              <a:off x="3581403" y="2971799"/>
              <a:ext cx="2216432" cy="510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100" dirty="0" err="1"/>
                <a:t>rhizodeposition</a:t>
              </a:r>
              <a:endParaRPr lang="en-US" sz="1100" dirty="0"/>
            </a:p>
          </p:txBody>
        </p:sp>
        <p:sp>
          <p:nvSpPr>
            <p:cNvPr id="56" name="Line 23"/>
            <p:cNvSpPr>
              <a:spLocks noChangeShapeType="1"/>
            </p:cNvSpPr>
            <p:nvPr/>
          </p:nvSpPr>
          <p:spPr bwMode="auto">
            <a:xfrm flipV="1">
              <a:off x="528638" y="3810000"/>
              <a:ext cx="3128962" cy="9144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lg"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57" name="Text Box 24"/>
            <p:cNvSpPr txBox="1">
              <a:spLocks noChangeArrowheads="1"/>
            </p:cNvSpPr>
            <p:nvPr/>
          </p:nvSpPr>
          <p:spPr bwMode="auto">
            <a:xfrm>
              <a:off x="3581403" y="3505197"/>
              <a:ext cx="2041171" cy="510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100" dirty="0"/>
                <a:t>old root death</a:t>
              </a:r>
            </a:p>
          </p:txBody>
        </p:sp>
        <p:pic>
          <p:nvPicPr>
            <p:cNvPr id="58" name="Picture 25" descr="Slide_2"/>
            <p:cNvPicPr>
              <a:picLocks noChangeAspect="1" noChangeArrowheads="1"/>
            </p:cNvPicPr>
            <p:nvPr/>
          </p:nvPicPr>
          <p:blipFill>
            <a:blip r:embed="rId13" cstate="print"/>
            <a:srcRect l="-23" r="885" b="893"/>
            <a:stretch>
              <a:fillRect/>
            </a:stretch>
          </p:blipFill>
          <p:spPr bwMode="auto">
            <a:xfrm>
              <a:off x="5105400" y="5410200"/>
              <a:ext cx="801688" cy="838200"/>
            </a:xfrm>
            <a:prstGeom prst="rect">
              <a:avLst/>
            </a:prstGeom>
            <a:noFill/>
          </p:spPr>
        </p:pic>
        <p:pic>
          <p:nvPicPr>
            <p:cNvPr id="59" name="Picture 26" descr="aphelenchus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444912" y="1787526"/>
              <a:ext cx="1905001" cy="1131889"/>
            </a:xfrm>
            <a:prstGeom prst="rect">
              <a:avLst/>
            </a:prstGeom>
            <a:noFill/>
          </p:spPr>
        </p:pic>
        <p:pic>
          <p:nvPicPr>
            <p:cNvPr id="60" name="Picture 27" descr="cruznema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162800" y="3200400"/>
              <a:ext cx="866775" cy="1447800"/>
            </a:xfrm>
            <a:prstGeom prst="rect">
              <a:avLst/>
            </a:prstGeom>
            <a:noFill/>
          </p:spPr>
        </p:pic>
        <p:sp>
          <p:nvSpPr>
            <p:cNvPr id="61" name="Text Box 28"/>
            <p:cNvSpPr txBox="1">
              <a:spLocks noChangeArrowheads="1"/>
            </p:cNvSpPr>
            <p:nvPr/>
          </p:nvSpPr>
          <p:spPr bwMode="auto">
            <a:xfrm>
              <a:off x="8534403" y="3719286"/>
              <a:ext cx="867544" cy="1021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800" b="1" dirty="0"/>
                <a:t>C</a:t>
              </a:r>
            </a:p>
          </p:txBody>
        </p:sp>
        <p:sp>
          <p:nvSpPr>
            <p:cNvPr id="62" name="Line 29"/>
            <p:cNvSpPr>
              <a:spLocks noChangeShapeType="1"/>
            </p:cNvSpPr>
            <p:nvPr/>
          </p:nvSpPr>
          <p:spPr bwMode="auto">
            <a:xfrm>
              <a:off x="8077200" y="3581400"/>
              <a:ext cx="533400" cy="53340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63" name="Line 30"/>
            <p:cNvSpPr>
              <a:spLocks noChangeShapeType="1"/>
            </p:cNvSpPr>
            <p:nvPr/>
          </p:nvSpPr>
          <p:spPr bwMode="auto">
            <a:xfrm flipV="1">
              <a:off x="5867400" y="4495800"/>
              <a:ext cx="2667000" cy="1295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64" name="Line 31"/>
            <p:cNvSpPr>
              <a:spLocks noChangeShapeType="1"/>
            </p:cNvSpPr>
            <p:nvPr/>
          </p:nvSpPr>
          <p:spPr bwMode="auto">
            <a:xfrm>
              <a:off x="4572000" y="1752600"/>
              <a:ext cx="0" cy="8382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lg"/>
            </a:ln>
            <a:effectLst/>
          </p:spPr>
          <p:txBody>
            <a:bodyPr wrap="none" anchor="ctr"/>
            <a:lstStyle/>
            <a:p>
              <a:endParaRPr lang="en-US" sz="1100"/>
            </a:p>
          </p:txBody>
        </p:sp>
      </p:grpSp>
      <p:sp>
        <p:nvSpPr>
          <p:cNvPr id="65" name="Rectangle 64"/>
          <p:cNvSpPr/>
          <p:nvPr/>
        </p:nvSpPr>
        <p:spPr bwMode="auto">
          <a:xfrm>
            <a:off x="152400" y="76200"/>
            <a:ext cx="4572000" cy="3276600"/>
          </a:xfrm>
          <a:prstGeom prst="rect">
            <a:avLst/>
          </a:prstGeom>
          <a:noFill/>
          <a:ln w="222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4114800" y="3429000"/>
            <a:ext cx="4876800" cy="3276600"/>
          </a:xfrm>
          <a:prstGeom prst="rect">
            <a:avLst/>
          </a:prstGeom>
          <a:noFill/>
          <a:ln w="222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" name="Bent Arrow 66"/>
          <p:cNvSpPr/>
          <p:nvPr/>
        </p:nvSpPr>
        <p:spPr bwMode="auto">
          <a:xfrm flipV="1">
            <a:off x="1828800" y="3657600"/>
            <a:ext cx="1371600" cy="1371600"/>
          </a:xfrm>
          <a:prstGeom prst="bent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dennisBryantFOD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6413" y="0"/>
            <a:ext cx="6097587" cy="45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6" descr="No-till MitchellTrilla07´-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286000"/>
            <a:ext cx="60975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0" y="411163"/>
            <a:ext cx="31612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600" b="1">
                <a:solidFill>
                  <a:prstClr val="black"/>
                </a:solidFill>
                <a:latin typeface="Arial" pitchFamily="34" charset="0"/>
              </a:rPr>
              <a:t>Winter cover crop – bell beans</a:t>
            </a:r>
          </a:p>
          <a:p>
            <a:pPr eaLnBrk="1" hangingPunct="1"/>
            <a:r>
              <a:rPr lang="en-US" sz="1400">
                <a:solidFill>
                  <a:prstClr val="black"/>
                </a:solidFill>
                <a:latin typeface="Arial" pitchFamily="34" charset="0"/>
              </a:rPr>
              <a:t>California, 2006</a:t>
            </a:r>
          </a:p>
        </p:txBody>
      </p:sp>
      <p:sp>
        <p:nvSpPr>
          <p:cNvPr id="25605" name="Text Box 8"/>
          <p:cNvSpPr txBox="1">
            <a:spLocks noChangeArrowheads="1"/>
          </p:cNvSpPr>
          <p:nvPr/>
        </p:nvSpPr>
        <p:spPr bwMode="auto">
          <a:xfrm>
            <a:off x="6246814" y="6292850"/>
            <a:ext cx="28312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600" b="1">
                <a:solidFill>
                  <a:prstClr val="black"/>
                </a:solidFill>
                <a:latin typeface="Arial" pitchFamily="34" charset="0"/>
              </a:rPr>
              <a:t>No-till soybeans, </a:t>
            </a:r>
            <a:r>
              <a:rPr lang="en-US" sz="1400">
                <a:solidFill>
                  <a:prstClr val="black"/>
                </a:solidFill>
                <a:latin typeface="Arial" pitchFamily="34" charset="0"/>
              </a:rPr>
              <a:t>Brazil, 2006</a:t>
            </a:r>
          </a:p>
        </p:txBody>
      </p:sp>
      <p:sp>
        <p:nvSpPr>
          <p:cNvPr id="25606" name="Text Box 9"/>
          <p:cNvSpPr txBox="1">
            <a:spLocks noChangeArrowheads="1"/>
          </p:cNvSpPr>
          <p:nvPr/>
        </p:nvSpPr>
        <p:spPr bwMode="auto">
          <a:xfrm>
            <a:off x="1092201" y="1069975"/>
            <a:ext cx="1840568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1600" i="1">
                <a:solidFill>
                  <a:prstClr val="black"/>
                </a:solidFill>
                <a:latin typeface="Arial" pitchFamily="34" charset="0"/>
              </a:rPr>
              <a:t>Soil fertility</a:t>
            </a:r>
          </a:p>
          <a:p>
            <a:pPr eaLnBrk="1" hangingPunct="1">
              <a:buFontTx/>
              <a:buChar char="•"/>
            </a:pPr>
            <a:r>
              <a:rPr lang="en-US" sz="1600" i="1">
                <a:solidFill>
                  <a:prstClr val="black"/>
                </a:solidFill>
                <a:latin typeface="Arial" pitchFamily="34" charset="0"/>
              </a:rPr>
              <a:t>Organic matter</a:t>
            </a:r>
          </a:p>
          <a:p>
            <a:pPr eaLnBrk="1" hangingPunct="1">
              <a:buFontTx/>
              <a:buChar char="•"/>
            </a:pPr>
            <a:r>
              <a:rPr lang="en-US" sz="1600" i="1">
                <a:solidFill>
                  <a:prstClr val="black"/>
                </a:solidFill>
                <a:latin typeface="Arial" pitchFamily="34" charset="0"/>
              </a:rPr>
              <a:t>Food web activity</a:t>
            </a:r>
          </a:p>
          <a:p>
            <a:pPr eaLnBrk="1" hangingPunct="1">
              <a:buFontTx/>
              <a:buChar char="•"/>
            </a:pPr>
            <a:r>
              <a:rPr lang="en-US" sz="1600" i="1">
                <a:solidFill>
                  <a:prstClr val="black"/>
                </a:solidFill>
                <a:latin typeface="Arial" pitchFamily="34" charset="0"/>
              </a:rPr>
              <a:t>Soil structure</a:t>
            </a:r>
          </a:p>
        </p:txBody>
      </p:sp>
      <p:sp>
        <p:nvSpPr>
          <p:cNvPr id="25607" name="Text Box 10"/>
          <p:cNvSpPr txBox="1">
            <a:spLocks noChangeArrowheads="1"/>
          </p:cNvSpPr>
          <p:nvPr/>
        </p:nvSpPr>
        <p:spPr bwMode="auto">
          <a:xfrm>
            <a:off x="6218240" y="5000625"/>
            <a:ext cx="2183611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1600" i="1">
                <a:solidFill>
                  <a:prstClr val="black"/>
                </a:solidFill>
                <a:latin typeface="Arial" pitchFamily="34" charset="0"/>
              </a:rPr>
              <a:t>Fossil fuel reduction</a:t>
            </a:r>
            <a:r>
              <a:rPr lang="en-US" sz="1600">
                <a:solidFill>
                  <a:prstClr val="black"/>
                </a:solidFill>
                <a:latin typeface="Arial" pitchFamily="34" charset="0"/>
              </a:rPr>
              <a:t> </a:t>
            </a:r>
          </a:p>
          <a:p>
            <a:pPr eaLnBrk="1" hangingPunct="1">
              <a:buFontTx/>
              <a:buChar char="•"/>
            </a:pPr>
            <a:r>
              <a:rPr lang="en-US" sz="1600" i="1">
                <a:solidFill>
                  <a:prstClr val="black"/>
                </a:solidFill>
                <a:latin typeface="Arial" pitchFamily="34" charset="0"/>
              </a:rPr>
              <a:t>Habitat conservation</a:t>
            </a:r>
            <a:r>
              <a:rPr lang="en-US" sz="1600">
                <a:solidFill>
                  <a:prstClr val="black"/>
                </a:solidFill>
                <a:latin typeface="Arial" pitchFamily="34" charset="0"/>
              </a:rPr>
              <a:t> </a:t>
            </a:r>
          </a:p>
          <a:p>
            <a:pPr eaLnBrk="1" hangingPunct="1">
              <a:buFontTx/>
              <a:buChar char="•"/>
            </a:pPr>
            <a:r>
              <a:rPr lang="en-US" sz="1600" i="1">
                <a:solidFill>
                  <a:prstClr val="black"/>
                </a:solidFill>
                <a:latin typeface="Arial" pitchFamily="34" charset="0"/>
              </a:rPr>
              <a:t>Food web activity</a:t>
            </a:r>
          </a:p>
          <a:p>
            <a:pPr eaLnBrk="1" hangingPunct="1">
              <a:buFontTx/>
              <a:buChar char="•"/>
            </a:pPr>
            <a:r>
              <a:rPr lang="en-US" sz="1600" i="1">
                <a:solidFill>
                  <a:prstClr val="black"/>
                </a:solidFill>
                <a:latin typeface="Arial" pitchFamily="34" charset="0"/>
              </a:rPr>
              <a:t>Soil structure</a:t>
            </a:r>
          </a:p>
        </p:txBody>
      </p:sp>
      <p:sp>
        <p:nvSpPr>
          <p:cNvPr id="25608" name="TextBox 8"/>
          <p:cNvSpPr txBox="1">
            <a:spLocks noChangeArrowheads="1"/>
          </p:cNvSpPr>
          <p:nvPr/>
        </p:nvSpPr>
        <p:spPr bwMode="auto">
          <a:xfrm>
            <a:off x="5791200" y="228600"/>
            <a:ext cx="3027432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 dirty="0" smtClean="0">
                <a:solidFill>
                  <a:prstClr val="black"/>
                </a:solidFill>
                <a:latin typeface="Arial" pitchFamily="34" charset="0"/>
              </a:rPr>
              <a:t>Soil </a:t>
            </a:r>
            <a:r>
              <a:rPr lang="en-US" sz="1800" dirty="0">
                <a:solidFill>
                  <a:prstClr val="black"/>
                </a:solidFill>
                <a:latin typeface="Arial" pitchFamily="34" charset="0"/>
              </a:rPr>
              <a:t>Food </a:t>
            </a:r>
            <a:r>
              <a:rPr lang="en-US" sz="1800" dirty="0" smtClean="0">
                <a:solidFill>
                  <a:prstClr val="black"/>
                </a:solidFill>
                <a:latin typeface="Arial" pitchFamily="34" charset="0"/>
              </a:rPr>
              <a:t>Web Stewardship</a:t>
            </a:r>
            <a:endParaRPr lang="en-US" sz="18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78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68411"/>
            <a:ext cx="6540144" cy="47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21915" y="366418"/>
            <a:ext cx="5057795" cy="10156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Sugarcane roots</a:t>
            </a:r>
          </a:p>
          <a:p>
            <a:pPr algn="ctr"/>
            <a:r>
              <a:rPr lang="en-US" sz="1800" dirty="0" smtClean="0"/>
              <a:t>under organic mulch      or      deeper soil layers</a:t>
            </a:r>
          </a:p>
          <a:p>
            <a:pPr algn="ctr"/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>
            <a:off x="3200400" y="990600"/>
            <a:ext cx="1524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5943600" y="990600"/>
            <a:ext cx="1524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" y="6477000"/>
            <a:ext cx="2506648" cy="307777"/>
          </a:xfrm>
          <a:prstGeom prst="rect">
            <a:avLst/>
          </a:prstGeom>
          <a:solidFill>
            <a:srgbClr val="FFE38B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Photo </a:t>
            </a:r>
            <a:r>
              <a:rPr lang="en-US" sz="1400" dirty="0"/>
              <a:t>from </a:t>
            </a:r>
            <a:r>
              <a:rPr lang="en-US" sz="1400" dirty="0" err="1" smtClean="0"/>
              <a:t>Stirling</a:t>
            </a:r>
            <a:r>
              <a:rPr lang="en-US" sz="1400" dirty="0" smtClean="0"/>
              <a:t> et al., 2011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5403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191000"/>
            <a:ext cx="3495483" cy="2377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42560" cy="3931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0"/>
            <a:ext cx="2671181" cy="3566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053" y="3200400"/>
            <a:ext cx="550349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0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DSCN004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3675"/>
            <a:ext cx="4978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DSC0921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0"/>
            <a:ext cx="46482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DSC0921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48615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09600" y="228599"/>
            <a:ext cx="34893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 dirty="0"/>
              <a:t>Food Web Complexity and the</a:t>
            </a:r>
          </a:p>
          <a:p>
            <a:pPr algn="ctr"/>
            <a:r>
              <a:rPr lang="en-US" sz="1800" b="1" dirty="0"/>
              <a:t>Regulation Function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0" y="990600"/>
            <a:ext cx="44196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1800" dirty="0"/>
              <a:t>Management practices in industrialized agriculture result in:</a:t>
            </a:r>
          </a:p>
          <a:p>
            <a:pPr marL="342900" indent="-342900"/>
            <a:endParaRPr lang="en-US" sz="1200" dirty="0"/>
          </a:p>
          <a:p>
            <a:pPr marL="342900" indent="-342900"/>
            <a:r>
              <a:rPr lang="en-US" sz="1800" dirty="0"/>
              <a:t>	</a:t>
            </a:r>
            <a:r>
              <a:rPr lang="en-US" sz="1800" dirty="0" smtClean="0"/>
              <a:t>Soil food </a:t>
            </a:r>
            <a:r>
              <a:rPr lang="en-US" sz="1800" dirty="0"/>
              <a:t>web simplification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0" y="2144713"/>
            <a:ext cx="4419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1800" dirty="0"/>
              <a:t>	Reduction in higher trophic levels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90488" y="6507163"/>
            <a:ext cx="1544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Costa Rica, 2008</a:t>
            </a:r>
          </a:p>
        </p:txBody>
      </p:sp>
      <p:pic>
        <p:nvPicPr>
          <p:cNvPr id="9" name="Picture 8" descr="Picture1.png"/>
          <p:cNvPicPr>
            <a:picLocks noChangeAspect="1"/>
          </p:cNvPicPr>
          <p:nvPr/>
        </p:nvPicPr>
        <p:blipFill>
          <a:blip r:embed="rId5" cstate="print"/>
          <a:srcRect r="51852"/>
          <a:stretch>
            <a:fillRect/>
          </a:stretch>
        </p:blipFill>
        <p:spPr>
          <a:xfrm>
            <a:off x="1143000" y="3494774"/>
            <a:ext cx="1981200" cy="3015113"/>
          </a:xfrm>
          <a:prstGeom prst="rect">
            <a:avLst/>
          </a:prstGeom>
        </p:spPr>
      </p:pic>
      <p:pic>
        <p:nvPicPr>
          <p:cNvPr id="10" name="Picture 9" descr="Picture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6800" y="3494774"/>
            <a:ext cx="4114800" cy="301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95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838200"/>
          </a:xfrm>
        </p:spPr>
        <p:txBody>
          <a:bodyPr/>
          <a:lstStyle/>
          <a:p>
            <a:pPr algn="l"/>
            <a:r>
              <a:rPr lang="en-US" sz="3600">
                <a:latin typeface="Arial" charset="0"/>
              </a:rPr>
              <a:t>Management strategies - Summary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848600" cy="5410200"/>
          </a:xfrm>
        </p:spPr>
        <p:txBody>
          <a:bodyPr/>
          <a:lstStyle/>
          <a:p>
            <a:r>
              <a:rPr lang="en-US" sz="2600">
                <a:latin typeface="Arial" charset="0"/>
              </a:rPr>
              <a:t>Preplant management</a:t>
            </a:r>
          </a:p>
          <a:p>
            <a:pPr lvl="1"/>
            <a:r>
              <a:rPr lang="en-US" sz="2400">
                <a:latin typeface="Arial" charset="0"/>
              </a:rPr>
              <a:t>Planting site selection, non-host rotation</a:t>
            </a:r>
          </a:p>
          <a:p>
            <a:pPr lvl="1"/>
            <a:r>
              <a:rPr lang="en-US" sz="2400">
                <a:latin typeface="Arial" charset="0"/>
              </a:rPr>
              <a:t>Deal with replant problem issues</a:t>
            </a:r>
          </a:p>
          <a:p>
            <a:pPr lvl="1"/>
            <a:r>
              <a:rPr lang="en-US" sz="2400">
                <a:latin typeface="Arial" charset="0"/>
              </a:rPr>
              <a:t>Preplant soil disinfestation, nematicides</a:t>
            </a:r>
          </a:p>
          <a:p>
            <a:pPr lvl="1"/>
            <a:r>
              <a:rPr lang="en-US" sz="2400">
                <a:latin typeface="Arial" charset="0"/>
              </a:rPr>
              <a:t>Clean equipment, water</a:t>
            </a:r>
          </a:p>
          <a:p>
            <a:pPr lvl="1"/>
            <a:r>
              <a:rPr lang="en-US" sz="2400">
                <a:latin typeface="Arial" charset="0"/>
              </a:rPr>
              <a:t>Certified planting stock</a:t>
            </a:r>
          </a:p>
          <a:p>
            <a:pPr lvl="1"/>
            <a:r>
              <a:rPr lang="en-US" sz="2400">
                <a:latin typeface="Arial" charset="0"/>
              </a:rPr>
              <a:t>Rootstock selection</a:t>
            </a:r>
          </a:p>
          <a:p>
            <a:pPr lvl="1"/>
            <a:r>
              <a:rPr lang="en-US" sz="2400">
                <a:latin typeface="Arial" charset="0"/>
              </a:rPr>
              <a:t>Biological antagonists and soil food web health</a:t>
            </a:r>
          </a:p>
          <a:p>
            <a:r>
              <a:rPr lang="en-US" sz="2400">
                <a:latin typeface="Arial" charset="0"/>
              </a:rPr>
              <a:t>Postplant management</a:t>
            </a:r>
          </a:p>
          <a:p>
            <a:pPr lvl="1">
              <a:lnSpc>
                <a:spcPct val="80000"/>
              </a:lnSpc>
            </a:pPr>
            <a:r>
              <a:rPr lang="en-US" sz="2400">
                <a:latin typeface="Arial" charset="0"/>
              </a:rPr>
              <a:t>Amendments</a:t>
            </a:r>
          </a:p>
          <a:p>
            <a:pPr lvl="1">
              <a:lnSpc>
                <a:spcPct val="80000"/>
              </a:lnSpc>
            </a:pPr>
            <a:r>
              <a:rPr lang="en-US" sz="2400">
                <a:latin typeface="Arial" charset="0"/>
              </a:rPr>
              <a:t>Nematicides</a:t>
            </a:r>
          </a:p>
          <a:p>
            <a:pPr lvl="1">
              <a:lnSpc>
                <a:spcPct val="80000"/>
              </a:lnSpc>
            </a:pPr>
            <a:r>
              <a:rPr lang="en-US" sz="2400">
                <a:latin typeface="Arial" charset="0"/>
              </a:rPr>
              <a:t>Cover crops</a:t>
            </a:r>
          </a:p>
          <a:p>
            <a:pPr lvl="1"/>
            <a:r>
              <a:rPr lang="en-US" sz="2400">
                <a:latin typeface="Arial" charset="0"/>
              </a:rPr>
              <a:t>Biological antagonists and soil food web health</a:t>
            </a:r>
          </a:p>
        </p:txBody>
      </p:sp>
    </p:spTree>
    <p:extLst>
      <p:ext uri="{BB962C8B-B14F-4D97-AF65-F5344CB8AC3E}">
        <p14:creationId xmlns:p14="http://schemas.microsoft.com/office/powerpoint/2010/main" val="194336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http://images.fineartamerica.com/images-medium/the-grape-crusher-napa-valley-california-george-o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itle 1"/>
          <p:cNvSpPr txBox="1">
            <a:spLocks/>
          </p:cNvSpPr>
          <p:nvPr/>
        </p:nvSpPr>
        <p:spPr bwMode="auto">
          <a:xfrm>
            <a:off x="228600" y="5334000"/>
            <a:ext cx="8763000" cy="762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>
                <a:solidFill>
                  <a:schemeClr val="accent2"/>
                </a:solidFill>
                <a:latin typeface="Calibri" pitchFamily="34" charset="0"/>
              </a:rPr>
              <a:t>http://plpnemweb.ucdavis.edu/nemaplex</a:t>
            </a:r>
            <a:endParaRPr lang="en-US" sz="3200" b="1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30724" name="Title 1"/>
          <p:cNvSpPr txBox="1">
            <a:spLocks/>
          </p:cNvSpPr>
          <p:nvPr/>
        </p:nvSpPr>
        <p:spPr bwMode="auto">
          <a:xfrm>
            <a:off x="3124200" y="3962400"/>
            <a:ext cx="2438400" cy="762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>
                <a:solidFill>
                  <a:schemeClr val="accent2"/>
                </a:solidFill>
                <a:latin typeface="Calibri" pitchFamily="34" charset="0"/>
              </a:rPr>
              <a:t>Thank you!</a:t>
            </a:r>
            <a:endParaRPr lang="en-US" sz="3200" b="1">
              <a:solidFill>
                <a:schemeClr val="accent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69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156102"/>
            <a:ext cx="8991601" cy="617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81799" y="6400800"/>
            <a:ext cx="2069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(L</a:t>
            </a:r>
            <a:r>
              <a:rPr lang="en-US" sz="1200" dirty="0" smtClean="0"/>
              <a:t>arge</a:t>
            </a:r>
            <a:r>
              <a:rPr lang="en-US" dirty="0" smtClean="0"/>
              <a:t>, </a:t>
            </a:r>
            <a:r>
              <a:rPr lang="en-US" sz="1600" dirty="0" smtClean="0"/>
              <a:t>M</a:t>
            </a:r>
            <a:r>
              <a:rPr lang="en-US" sz="1200" dirty="0" smtClean="0"/>
              <a:t>edium</a:t>
            </a:r>
            <a:r>
              <a:rPr lang="en-US" dirty="0" smtClean="0"/>
              <a:t>, </a:t>
            </a:r>
            <a:r>
              <a:rPr lang="en-US" sz="1600" dirty="0" smtClean="0"/>
              <a:t>S</a:t>
            </a:r>
            <a:r>
              <a:rPr lang="en-US" sz="1200" dirty="0" smtClean="0"/>
              <a:t>mall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grpSp>
        <p:nvGrpSpPr>
          <p:cNvPr id="2" name="Group 1"/>
          <p:cNvGrpSpPr/>
          <p:nvPr/>
        </p:nvGrpSpPr>
        <p:grpSpPr>
          <a:xfrm>
            <a:off x="75959" y="156101"/>
            <a:ext cx="8991842" cy="6670089"/>
            <a:chOff x="75959" y="156101"/>
            <a:chExt cx="8991842" cy="6670089"/>
          </a:xfrm>
        </p:grpSpPr>
        <p:pic>
          <p:nvPicPr>
            <p:cNvPr id="15974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59" y="156101"/>
              <a:ext cx="8991842" cy="6172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31205" y="6399512"/>
              <a:ext cx="6287299" cy="426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Genera with species that are most important in California vineyards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5504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6" descr="#8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267200"/>
            <a:ext cx="38147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#9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4267200"/>
            <a:ext cx="2133600" cy="2560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9" name="Picture 5" descr="#6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175126"/>
            <a:ext cx="3657600" cy="2682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0" name="Picture 8" descr="#6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1752601"/>
            <a:ext cx="3429000" cy="2360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1" name="Picture 12" descr="#XX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75501" y="1981200"/>
            <a:ext cx="18161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53977" y="76200"/>
            <a:ext cx="3603625" cy="4572000"/>
            <a:chOff x="0" y="838200"/>
            <a:chExt cx="4624388" cy="5867400"/>
          </a:xfrm>
        </p:grpSpPr>
        <p:pic>
          <p:nvPicPr>
            <p:cNvPr id="1034" name="Picture 10" descr="g076drw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62200" y="2133600"/>
              <a:ext cx="2262188" cy="419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5" name="Picture 11" descr="g076m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1219200"/>
              <a:ext cx="2408238" cy="548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6" name="Picture 12" descr="g076pt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38400" y="838200"/>
              <a:ext cx="1079500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itle 1"/>
          <p:cNvSpPr txBox="1">
            <a:spLocks/>
          </p:cNvSpPr>
          <p:nvPr/>
        </p:nvSpPr>
        <p:spPr>
          <a:xfrm>
            <a:off x="2776178" y="85344"/>
            <a:ext cx="6367823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i="1" kern="0" dirty="0" err="1">
                <a:latin typeface="Arial" pitchFamily="34" charset="0"/>
                <a:ea typeface="+mj-ea"/>
                <a:cs typeface="Arial" pitchFamily="34" charset="0"/>
              </a:rPr>
              <a:t>Meloidogyne</a:t>
            </a:r>
            <a:r>
              <a:rPr lang="en-US" sz="3600" i="1" kern="0" dirty="0">
                <a:latin typeface="Arial" pitchFamily="34" charset="0"/>
                <a:ea typeface="+mj-ea"/>
                <a:cs typeface="Arial" pitchFamily="34" charset="0"/>
              </a:rPr>
              <a:t> spp.</a:t>
            </a:r>
          </a:p>
          <a:p>
            <a:pPr algn="ctr">
              <a:defRPr/>
            </a:pPr>
            <a:r>
              <a:rPr lang="en-US" sz="2000" i="1" kern="0" dirty="0">
                <a:latin typeface="Arial" pitchFamily="34" charset="0"/>
                <a:ea typeface="+mj-ea"/>
                <a:cs typeface="Arial" pitchFamily="34" charset="0"/>
              </a:rPr>
              <a:t>(</a:t>
            </a:r>
            <a:r>
              <a:rPr lang="en-US" sz="2000" i="1" kern="0" dirty="0" err="1">
                <a:latin typeface="Arial" pitchFamily="34" charset="0"/>
                <a:ea typeface="+mj-ea"/>
                <a:cs typeface="Arial" pitchFamily="34" charset="0"/>
              </a:rPr>
              <a:t>arenaria</a:t>
            </a:r>
            <a:r>
              <a:rPr lang="en-US" sz="2000" i="1" kern="0" dirty="0">
                <a:latin typeface="Arial" pitchFamily="34" charset="0"/>
                <a:ea typeface="+mj-ea"/>
                <a:cs typeface="Arial" pitchFamily="34" charset="0"/>
              </a:rPr>
              <a:t>, incognita, </a:t>
            </a:r>
            <a:r>
              <a:rPr lang="en-US" sz="2000" i="1" kern="0" dirty="0" err="1">
                <a:latin typeface="Arial" pitchFamily="34" charset="0"/>
                <a:ea typeface="+mj-ea"/>
                <a:cs typeface="Arial" pitchFamily="34" charset="0"/>
              </a:rPr>
              <a:t>javanica</a:t>
            </a:r>
            <a:r>
              <a:rPr lang="en-US" sz="2000" i="1" kern="0" dirty="0">
                <a:latin typeface="Arial" pitchFamily="34" charset="0"/>
                <a:ea typeface="+mj-ea"/>
                <a:cs typeface="Arial" pitchFamily="34" charset="0"/>
              </a:rPr>
              <a:t>, </a:t>
            </a:r>
            <a:r>
              <a:rPr lang="en-US" sz="2000" i="1" kern="0" dirty="0" err="1" smtClean="0">
                <a:latin typeface="Arial" pitchFamily="34" charset="0"/>
                <a:ea typeface="+mj-ea"/>
                <a:cs typeface="Arial" pitchFamily="34" charset="0"/>
              </a:rPr>
              <a:t>chitwoodi</a:t>
            </a:r>
            <a:r>
              <a:rPr lang="en-US" sz="2000" i="1" kern="0" dirty="0" smtClean="0">
                <a:latin typeface="Arial" pitchFamily="34" charset="0"/>
                <a:ea typeface="+mj-ea"/>
                <a:cs typeface="Arial" pitchFamily="34" charset="0"/>
              </a:rPr>
              <a:t>, and </a:t>
            </a:r>
            <a:r>
              <a:rPr lang="en-US" sz="2000" i="1" kern="0" dirty="0">
                <a:latin typeface="Arial" pitchFamily="34" charset="0"/>
                <a:ea typeface="+mj-ea"/>
                <a:cs typeface="Arial" pitchFamily="34" charset="0"/>
              </a:rPr>
              <a:t>??)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70922" y="1159056"/>
            <a:ext cx="3009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root-knot nematodes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#880"/>
          <p:cNvPicPr>
            <a:picLocks noChangeAspect="1" noChangeArrowheads="1"/>
          </p:cNvPicPr>
          <p:nvPr/>
        </p:nvPicPr>
        <p:blipFill>
          <a:blip r:embed="rId2" cstate="print"/>
          <a:srcRect b="5661"/>
          <a:stretch>
            <a:fillRect/>
          </a:stretch>
        </p:blipFill>
        <p:spPr bwMode="auto">
          <a:xfrm>
            <a:off x="4800600" y="3048000"/>
            <a:ext cx="4343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8" descr="#683"/>
          <p:cNvPicPr>
            <a:picLocks noChangeAspect="1" noChangeArrowheads="1"/>
          </p:cNvPicPr>
          <p:nvPr/>
        </p:nvPicPr>
        <p:blipFill>
          <a:blip r:embed="rId3" cstate="print"/>
          <a:srcRect b="13846"/>
          <a:stretch>
            <a:fillRect/>
          </a:stretch>
        </p:blipFill>
        <p:spPr bwMode="auto">
          <a:xfrm>
            <a:off x="5257800" y="1"/>
            <a:ext cx="3884613" cy="394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8601" y="533400"/>
            <a:ext cx="4127500" cy="6248400"/>
            <a:chOff x="228600" y="533400"/>
            <a:chExt cx="4127500" cy="6248400"/>
          </a:xfrm>
        </p:grpSpPr>
        <p:pic>
          <p:nvPicPr>
            <p:cNvPr id="15366" name="Picture 6" descr="xamer"/>
            <p:cNvPicPr>
              <a:picLocks noChangeAspect="1" noChangeArrowheads="1"/>
            </p:cNvPicPr>
            <p:nvPr/>
          </p:nvPicPr>
          <p:blipFill>
            <a:blip r:embed="rId4" cstate="print"/>
            <a:srcRect l="983"/>
            <a:stretch>
              <a:fillRect/>
            </a:stretch>
          </p:blipFill>
          <p:spPr bwMode="auto">
            <a:xfrm>
              <a:off x="228600" y="533400"/>
              <a:ext cx="4127500" cy="624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7" name="Rectangle 5"/>
            <p:cNvSpPr>
              <a:spLocks noChangeArrowheads="1"/>
            </p:cNvSpPr>
            <p:nvPr/>
          </p:nvSpPr>
          <p:spPr bwMode="auto">
            <a:xfrm>
              <a:off x="990600" y="685800"/>
              <a:ext cx="2057400" cy="6858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sz="1800" dirty="0">
                  <a:latin typeface="Arial" charset="0"/>
                </a:rPr>
                <a:t>(</a:t>
              </a:r>
              <a:r>
                <a:rPr lang="en-US" sz="1800" i="1" dirty="0" err="1">
                  <a:latin typeface="Arial" charset="0"/>
                </a:rPr>
                <a:t>sensu</a:t>
              </a:r>
              <a:r>
                <a:rPr lang="en-US" sz="1800" i="1" dirty="0">
                  <a:latin typeface="Arial" charset="0"/>
                </a:rPr>
                <a:t> </a:t>
              </a:r>
              <a:r>
                <a:rPr lang="en-US" sz="1800" i="1" dirty="0" err="1">
                  <a:latin typeface="Arial" charset="0"/>
                </a:rPr>
                <a:t>lato</a:t>
              </a:r>
              <a:r>
                <a:rPr lang="en-US" sz="1800" dirty="0">
                  <a:latin typeface="Arial" charset="0"/>
                </a:rPr>
                <a:t>)</a:t>
              </a:r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>
          <a:xfrm>
            <a:off x="-152400" y="152400"/>
            <a:ext cx="54102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i="1" kern="0" dirty="0" err="1">
                <a:latin typeface="Arial" pitchFamily="34" charset="0"/>
                <a:ea typeface="+mj-ea"/>
                <a:cs typeface="Arial" pitchFamily="34" charset="0"/>
              </a:rPr>
              <a:t>Xiphinema</a:t>
            </a:r>
            <a:r>
              <a:rPr lang="en-US" sz="3600" i="1" kern="0" dirty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3600" i="1" kern="0" dirty="0" err="1">
                <a:latin typeface="Arial" pitchFamily="34" charset="0"/>
                <a:ea typeface="+mj-ea"/>
                <a:cs typeface="Arial" pitchFamily="34" charset="0"/>
              </a:rPr>
              <a:t>americanum</a:t>
            </a:r>
            <a:endParaRPr lang="en-US" i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1012645"/>
            <a:ext cx="2600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dagger nematode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#966"/>
          <p:cNvPicPr>
            <a:picLocks noChangeAspect="1" noChangeArrowheads="1"/>
          </p:cNvPicPr>
          <p:nvPr/>
        </p:nvPicPr>
        <p:blipFill>
          <a:blip r:embed="rId2" cstate="print"/>
          <a:srcRect r="40385" b="28889"/>
          <a:stretch>
            <a:fillRect/>
          </a:stretch>
        </p:blipFill>
        <p:spPr bwMode="auto">
          <a:xfrm>
            <a:off x="77788" y="125414"/>
            <a:ext cx="3200400" cy="3303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87" name="Picture 4" descr="#683"/>
          <p:cNvPicPr>
            <a:picLocks noChangeAspect="1" noChangeArrowheads="1"/>
          </p:cNvPicPr>
          <p:nvPr/>
        </p:nvPicPr>
        <p:blipFill>
          <a:blip r:embed="rId3" cstate="print"/>
          <a:srcRect b="13846"/>
          <a:stretch>
            <a:fillRect/>
          </a:stretch>
        </p:blipFill>
        <p:spPr bwMode="auto">
          <a:xfrm>
            <a:off x="76200" y="3657601"/>
            <a:ext cx="3200400" cy="3128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5865813" y="0"/>
            <a:ext cx="32781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Times New Roman" pitchFamily="18" charset="0"/>
            </a:endParaRPr>
          </a:p>
        </p:txBody>
      </p:sp>
      <p:pic>
        <p:nvPicPr>
          <p:cNvPr id="16389" name="Picture 6" descr="#1815"/>
          <p:cNvPicPr>
            <a:picLocks noChangeAspect="1" noChangeArrowheads="1"/>
          </p:cNvPicPr>
          <p:nvPr/>
        </p:nvPicPr>
        <p:blipFill>
          <a:blip r:embed="rId4" cstate="print"/>
          <a:srcRect l="3510" t="5556" b="3333"/>
          <a:stretch>
            <a:fillRect/>
          </a:stretch>
        </p:blipFill>
        <p:spPr bwMode="auto">
          <a:xfrm>
            <a:off x="3338514" y="76200"/>
            <a:ext cx="2452687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90" name="Picture 6" descr="#984"/>
          <p:cNvPicPr>
            <a:picLocks noChangeAspect="1" noChangeArrowheads="1"/>
          </p:cNvPicPr>
          <p:nvPr/>
        </p:nvPicPr>
        <p:blipFill>
          <a:blip r:embed="rId5" cstate="print"/>
          <a:srcRect l="10526" t="7777" r="5263" b="21111"/>
          <a:stretch>
            <a:fillRect/>
          </a:stretch>
        </p:blipFill>
        <p:spPr bwMode="auto">
          <a:xfrm>
            <a:off x="3352800" y="3733800"/>
            <a:ext cx="22860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6"/>
          <p:cNvGrpSpPr>
            <a:grpSpLocks noChangeAspect="1"/>
          </p:cNvGrpSpPr>
          <p:nvPr/>
        </p:nvGrpSpPr>
        <p:grpSpPr bwMode="auto">
          <a:xfrm flipH="1">
            <a:off x="5867400" y="1600200"/>
            <a:ext cx="3108325" cy="5049838"/>
            <a:chOff x="468313" y="0"/>
            <a:chExt cx="4222750" cy="6858000"/>
          </a:xfrm>
        </p:grpSpPr>
        <p:pic>
          <p:nvPicPr>
            <p:cNvPr id="16393" name="Picture 9" descr="x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8313" y="0"/>
              <a:ext cx="4222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4" name="Rounded Rectangle 8"/>
            <p:cNvSpPr>
              <a:spLocks noChangeArrowheads="1"/>
            </p:cNvSpPr>
            <p:nvPr/>
          </p:nvSpPr>
          <p:spPr bwMode="auto">
            <a:xfrm>
              <a:off x="1295400" y="762000"/>
              <a:ext cx="1600200" cy="685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5791200" y="152400"/>
            <a:ext cx="33528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i="1" kern="0" dirty="0" err="1">
                <a:latin typeface="Arial" pitchFamily="34" charset="0"/>
                <a:ea typeface="+mj-ea"/>
                <a:cs typeface="Arial" pitchFamily="34" charset="0"/>
              </a:rPr>
              <a:t>Xiphinema</a:t>
            </a:r>
            <a:endParaRPr lang="en-US" sz="3600" i="1" kern="0" dirty="0">
              <a:latin typeface="Arial" pitchFamily="34" charset="0"/>
              <a:ea typeface="+mj-ea"/>
              <a:cs typeface="Arial" pitchFamily="34" charset="0"/>
            </a:endParaRPr>
          </a:p>
          <a:p>
            <a:pPr algn="ctr">
              <a:defRPr/>
            </a:pPr>
            <a:r>
              <a:rPr lang="en-US" sz="3600" i="1" kern="0" dirty="0">
                <a:latin typeface="Arial" pitchFamily="34" charset="0"/>
                <a:ea typeface="+mj-ea"/>
                <a:cs typeface="Arial" pitchFamily="34" charset="0"/>
              </a:rPr>
              <a:t>index</a:t>
            </a:r>
            <a:endParaRPr lang="en-US" i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7400" y="1387656"/>
            <a:ext cx="2600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dagger nematode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4574</TotalTime>
  <Words>2282</Words>
  <Application>Microsoft Office PowerPoint</Application>
  <PresentationFormat>On-screen Show (4:3)</PresentationFormat>
  <Paragraphs>828</Paragraphs>
  <Slides>59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Default Design</vt:lpstr>
      <vt:lpstr>Microsoft Word 97 - 2003 Document</vt:lpstr>
      <vt:lpstr>Document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Mesocriconema xenoplax</vt:lpstr>
      <vt:lpstr>Pratylenchus vulnus</vt:lpstr>
      <vt:lpstr>PowerPoint Presentation</vt:lpstr>
      <vt:lpstr>PowerPoint Presentation</vt:lpstr>
      <vt:lpstr>PowerPoint Presentation</vt:lpstr>
      <vt:lpstr>PowerPoint Presentation</vt:lpstr>
      <vt:lpstr>Plant-feeding nematodes……..</vt:lpstr>
      <vt:lpstr>Signs and symptoms…..</vt:lpstr>
      <vt:lpstr>PowerPoint Presentation</vt:lpstr>
      <vt:lpstr>Management strategies for plant-parasitic nematodes….</vt:lpstr>
      <vt:lpstr>PowerPoint Presentation</vt:lpstr>
      <vt:lpstr>PowerPoint Presentation</vt:lpstr>
      <vt:lpstr>Sources of Resistance to Nematodes  Snyder (1930s), Lider (1950s), Weinberger (1960s), Olmo (1980s), Walker (1990s+), Ferris et al. (2012, 2013)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Postplant nematode management – cover crops and organic amendments</vt:lpstr>
      <vt:lpstr>Selection of Non-host Cover Crops or Rotation Crops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Management strategies - Summary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Nematodes and Grapevines</dc:title>
  <dc:creator>Valued Gateway Customer</dc:creator>
  <cp:lastModifiedBy>Howard Ferris</cp:lastModifiedBy>
  <cp:revision>410</cp:revision>
  <cp:lastPrinted>2015-11-09T19:59:20Z</cp:lastPrinted>
  <dcterms:created xsi:type="dcterms:W3CDTF">1999-11-01T23:09:56Z</dcterms:created>
  <dcterms:modified xsi:type="dcterms:W3CDTF">2015-11-11T23:05:57Z</dcterms:modified>
</cp:coreProperties>
</file>