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Default Extension="doc" ContentType="application/msword"/>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89" r:id="rId3"/>
    <p:sldMasterId id="2147483702" r:id="rId4"/>
    <p:sldMasterId id="2147483715" r:id="rId5"/>
  </p:sldMasterIdLst>
  <p:notesMasterIdLst>
    <p:notesMasterId r:id="rId72"/>
  </p:notesMasterIdLst>
  <p:handoutMasterIdLst>
    <p:handoutMasterId r:id="rId73"/>
  </p:handoutMasterIdLst>
  <p:sldIdLst>
    <p:sldId id="495" r:id="rId6"/>
    <p:sldId id="469" r:id="rId7"/>
    <p:sldId id="472" r:id="rId8"/>
    <p:sldId id="476" r:id="rId9"/>
    <p:sldId id="473" r:id="rId10"/>
    <p:sldId id="471" r:id="rId11"/>
    <p:sldId id="492" r:id="rId12"/>
    <p:sldId id="493" r:id="rId13"/>
    <p:sldId id="470" r:id="rId14"/>
    <p:sldId id="474" r:id="rId15"/>
    <p:sldId id="475" r:id="rId16"/>
    <p:sldId id="270" r:id="rId17"/>
    <p:sldId id="347" r:id="rId18"/>
    <p:sldId id="317" r:id="rId19"/>
    <p:sldId id="354" r:id="rId20"/>
    <p:sldId id="355" r:id="rId21"/>
    <p:sldId id="356" r:id="rId22"/>
    <p:sldId id="308" r:id="rId23"/>
    <p:sldId id="454" r:id="rId24"/>
    <p:sldId id="487" r:id="rId25"/>
    <p:sldId id="488" r:id="rId26"/>
    <p:sldId id="437" r:id="rId27"/>
    <p:sldId id="438" r:id="rId28"/>
    <p:sldId id="318" r:id="rId29"/>
    <p:sldId id="320" r:id="rId30"/>
    <p:sldId id="358" r:id="rId31"/>
    <p:sldId id="352" r:id="rId32"/>
    <p:sldId id="353" r:id="rId33"/>
    <p:sldId id="274" r:id="rId34"/>
    <p:sldId id="461" r:id="rId35"/>
    <p:sldId id="462" r:id="rId36"/>
    <p:sldId id="536" r:id="rId37"/>
    <p:sldId id="333" r:id="rId38"/>
    <p:sldId id="496" r:id="rId39"/>
    <p:sldId id="510" r:id="rId40"/>
    <p:sldId id="501" r:id="rId41"/>
    <p:sldId id="285" r:id="rId42"/>
    <p:sldId id="500" r:id="rId43"/>
    <p:sldId id="502" r:id="rId44"/>
    <p:sldId id="504" r:id="rId45"/>
    <p:sldId id="503" r:id="rId46"/>
    <p:sldId id="506" r:id="rId47"/>
    <p:sldId id="505" r:id="rId48"/>
    <p:sldId id="509" r:id="rId49"/>
    <p:sldId id="531" r:id="rId50"/>
    <p:sldId id="497" r:id="rId51"/>
    <p:sldId id="498" r:id="rId52"/>
    <p:sldId id="392" r:id="rId53"/>
    <p:sldId id="494" r:id="rId54"/>
    <p:sldId id="528" r:id="rId55"/>
    <p:sldId id="507" r:id="rId56"/>
    <p:sldId id="537" r:id="rId57"/>
    <p:sldId id="532" r:id="rId58"/>
    <p:sldId id="533" r:id="rId59"/>
    <p:sldId id="534" r:id="rId60"/>
    <p:sldId id="535" r:id="rId61"/>
    <p:sldId id="281" r:id="rId62"/>
    <p:sldId id="490" r:id="rId63"/>
    <p:sldId id="277" r:id="rId64"/>
    <p:sldId id="343" r:id="rId65"/>
    <p:sldId id="508" r:id="rId66"/>
    <p:sldId id="491" r:id="rId67"/>
    <p:sldId id="530" r:id="rId68"/>
    <p:sldId id="331" r:id="rId69"/>
    <p:sldId id="529" r:id="rId70"/>
    <p:sldId id="299" r:id="rId71"/>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2606" autoAdjust="0"/>
    <p:restoredTop sz="94580" autoAdjust="0"/>
  </p:normalViewPr>
  <p:slideViewPr>
    <p:cSldViewPr>
      <p:cViewPr varScale="1">
        <p:scale>
          <a:sx n="75" d="100"/>
          <a:sy n="75"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8" d="100"/>
          <a:sy n="58" d="100"/>
        </p:scale>
        <p:origin x="-1770" y="-7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Costa%20Rica%20Data\Aggregate%20Dat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manualLayout>
          <c:layoutTarget val="inner"/>
          <c:xMode val="edge"/>
          <c:yMode val="edge"/>
          <c:x val="0.18006496062992144"/>
          <c:y val="0.13990754615880641"/>
          <c:w val="0.76803237095363053"/>
          <c:h val="0.66432135429440264"/>
        </c:manualLayout>
      </c:layout>
      <c:scatterChart>
        <c:scatterStyle val="lineMarker"/>
        <c:ser>
          <c:idx val="1"/>
          <c:order val="0"/>
          <c:tx>
            <c:strRef>
              <c:f>Panamaex!$BS$1</c:f>
              <c:strCache>
                <c:ptCount val="1"/>
                <c:pt idx="0">
                  <c:v>LN(Pred/Tprey)</c:v>
                </c:pt>
              </c:strCache>
            </c:strRef>
          </c:tx>
          <c:spPr>
            <a:ln>
              <a:noFill/>
            </a:ln>
          </c:spPr>
          <c:marker>
            <c:symbol val="square"/>
            <c:size val="5"/>
            <c:spPr>
              <a:solidFill>
                <a:schemeClr val="tx1"/>
              </a:solidFill>
              <a:ln>
                <a:solidFill>
                  <a:schemeClr val="tx1"/>
                </a:solidFill>
              </a:ln>
            </c:spPr>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3.6635616461297063</c:v>
                </c:pt>
                <c:pt idx="60">
                  <c:v>3.6888794541139371</c:v>
                </c:pt>
                <c:pt idx="61">
                  <c:v>3.6888794541139371</c:v>
                </c:pt>
                <c:pt idx="62">
                  <c:v>3.7135720667043586</c:v>
                </c:pt>
                <c:pt idx="63">
                  <c:v>3.7135720667043586</c:v>
                </c:pt>
                <c:pt idx="64">
                  <c:v>3.7135720667043586</c:v>
                </c:pt>
                <c:pt idx="65">
                  <c:v>3.7135720667043586</c:v>
                </c:pt>
                <c:pt idx="66">
                  <c:v>3.7135720667043586</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3.8066624897702188</c:v>
                </c:pt>
                <c:pt idx="76">
                  <c:v>3.8066624897702188</c:v>
                </c:pt>
                <c:pt idx="77">
                  <c:v>3.8066624897702188</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4.1271343850449655</c:v>
                </c:pt>
                <c:pt idx="86">
                  <c:v>4.1588830833596724</c:v>
                </c:pt>
                <c:pt idx="87">
                  <c:v>4.1896547420264252</c:v>
                </c:pt>
                <c:pt idx="88">
                  <c:v>4.2484952420493585</c:v>
                </c:pt>
                <c:pt idx="89">
                  <c:v>4.2766661190161903</c:v>
                </c:pt>
                <c:pt idx="90">
                  <c:v>4.2766661190161903</c:v>
                </c:pt>
                <c:pt idx="91">
                  <c:v>4.290459441148391</c:v>
                </c:pt>
                <c:pt idx="92">
                  <c:v>4.3438054218536903</c:v>
                </c:pt>
                <c:pt idx="93">
                  <c:v>4.4308167988433134</c:v>
                </c:pt>
                <c:pt idx="94">
                  <c:v>4.4308167988433134</c:v>
                </c:pt>
                <c:pt idx="95">
                  <c:v>4.5432947822701255</c:v>
                </c:pt>
              </c:numCache>
            </c:numRef>
          </c:xVal>
          <c:yVal>
            <c:numRef>
              <c:f>Panamaex!$BS$2:$BS$97</c:f>
              <c:numCache>
                <c:formatCode>General</c:formatCode>
                <c:ptCount val="96"/>
                <c:pt idx="0">
                  <c:v>-1.8666607774011728</c:v>
                </c:pt>
                <c:pt idx="1">
                  <c:v>-2.0680128458562201</c:v>
                </c:pt>
                <c:pt idx="2">
                  <c:v>-2.1594842493533752</c:v>
                </c:pt>
                <c:pt idx="3">
                  <c:v>-1.9560625205193454</c:v>
                </c:pt>
                <c:pt idx="4">
                  <c:v>-1.8777018990287797</c:v>
                </c:pt>
                <c:pt idx="5">
                  <c:v>-1.845826690498297</c:v>
                </c:pt>
                <c:pt idx="6">
                  <c:v>-2.6390573296152167</c:v>
                </c:pt>
                <c:pt idx="7">
                  <c:v>-2.1162555148025524</c:v>
                </c:pt>
                <c:pt idx="8">
                  <c:v>-2.531426665422893</c:v>
                </c:pt>
                <c:pt idx="9">
                  <c:v>-2.2801122371420566</c:v>
                </c:pt>
                <c:pt idx="10">
                  <c:v>-2.0794415416798357</c:v>
                </c:pt>
                <c:pt idx="11">
                  <c:v>-2.7545702167371595</c:v>
                </c:pt>
                <c:pt idx="12">
                  <c:v>-2.8693183486983402</c:v>
                </c:pt>
                <c:pt idx="13">
                  <c:v>-2.2547944291576982</c:v>
                </c:pt>
                <c:pt idx="14">
                  <c:v>-2.404863942114464</c:v>
                </c:pt>
                <c:pt idx="15">
                  <c:v>-2.1594842493533752</c:v>
                </c:pt>
                <c:pt idx="16">
                  <c:v>-1.8666607774011728</c:v>
                </c:pt>
                <c:pt idx="17">
                  <c:v>-1.6582280766035578</c:v>
                </c:pt>
                <c:pt idx="18">
                  <c:v>-2.1731270257572106</c:v>
                </c:pt>
                <c:pt idx="19">
                  <c:v>-1.6441234704219905</c:v>
                </c:pt>
                <c:pt idx="20">
                  <c:v>-3.2676659890376332</c:v>
                </c:pt>
                <c:pt idx="21">
                  <c:v>-2.6703098731193631</c:v>
                </c:pt>
                <c:pt idx="22">
                  <c:v>-2.6067964673970412</c:v>
                </c:pt>
                <c:pt idx="23">
                  <c:v>-2.2755564206061267</c:v>
                </c:pt>
                <c:pt idx="24">
                  <c:v>-1.7719568419318981</c:v>
                </c:pt>
                <c:pt idx="25">
                  <c:v>-2.3321438952355567</c:v>
                </c:pt>
                <c:pt idx="26">
                  <c:v>-2.0337715048466491</c:v>
                </c:pt>
                <c:pt idx="27">
                  <c:v>-2.7080502011022212</c:v>
                </c:pt>
                <c:pt idx="28">
                  <c:v>-1.6302719993369423</c:v>
                </c:pt>
                <c:pt idx="29">
                  <c:v>-2.3116349285139637</c:v>
                </c:pt>
                <c:pt idx="30">
                  <c:v>-2.4531579514734201</c:v>
                </c:pt>
                <c:pt idx="31">
                  <c:v>-2.3125354238471472</c:v>
                </c:pt>
                <c:pt idx="32">
                  <c:v>-2.4061257719348861</c:v>
                </c:pt>
                <c:pt idx="33">
                  <c:v>-1.900240112222116</c:v>
                </c:pt>
                <c:pt idx="34">
                  <c:v>-2.2216160304603791</c:v>
                </c:pt>
                <c:pt idx="35">
                  <c:v>-2.0097616210418461</c:v>
                </c:pt>
                <c:pt idx="36">
                  <c:v>-2.6390573296152167</c:v>
                </c:pt>
                <c:pt idx="37">
                  <c:v>-2.3025850929940437</c:v>
                </c:pt>
                <c:pt idx="38">
                  <c:v>-2.0583881324820035</c:v>
                </c:pt>
                <c:pt idx="39">
                  <c:v>-2.6625878270254812</c:v>
                </c:pt>
                <c:pt idx="40">
                  <c:v>-1.7707060600302387</c:v>
                </c:pt>
                <c:pt idx="41">
                  <c:v>-1.228665416916308</c:v>
                </c:pt>
                <c:pt idx="42">
                  <c:v>-1.7190001149456415</c:v>
                </c:pt>
                <c:pt idx="43">
                  <c:v>-1.985915483669012</c:v>
                </c:pt>
                <c:pt idx="44">
                  <c:v>-2.3136349291806177</c:v>
                </c:pt>
                <c:pt idx="45">
                  <c:v>-2.8162637857424428</c:v>
                </c:pt>
                <c:pt idx="46">
                  <c:v>-1.8666607774011728</c:v>
                </c:pt>
                <c:pt idx="47">
                  <c:v>-1.1786549963416681</c:v>
                </c:pt>
                <c:pt idx="48">
                  <c:v>-2.2246235515244095</c:v>
                </c:pt>
                <c:pt idx="49">
                  <c:v>-1.9459101490553141</c:v>
                </c:pt>
                <c:pt idx="50">
                  <c:v>-1.6204877486206861</c:v>
                </c:pt>
                <c:pt idx="51">
                  <c:v>-1.7227665977410958</c:v>
                </c:pt>
                <c:pt idx="52">
                  <c:v>-1.6247053845648889</c:v>
                </c:pt>
                <c:pt idx="53">
                  <c:v>-2.0412203288596382</c:v>
                </c:pt>
                <c:pt idx="54">
                  <c:v>-2.2270775404860026</c:v>
                </c:pt>
                <c:pt idx="55">
                  <c:v>-1.8813716279177422</c:v>
                </c:pt>
                <c:pt idx="56">
                  <c:v>-2.0097616210418461</c:v>
                </c:pt>
                <c:pt idx="57">
                  <c:v>-0.99212880826565952</c:v>
                </c:pt>
                <c:pt idx="58">
                  <c:v>-1.7247487589450938</c:v>
                </c:pt>
                <c:pt idx="59">
                  <c:v>-1.7676619176489783</c:v>
                </c:pt>
                <c:pt idx="60">
                  <c:v>-1.6582280766035578</c:v>
                </c:pt>
                <c:pt idx="61">
                  <c:v>-1.2833463918674246</c:v>
                </c:pt>
                <c:pt idx="62">
                  <c:v>-2.2925347571406327</c:v>
                </c:pt>
                <c:pt idx="63">
                  <c:v>-1.7176514970743035</c:v>
                </c:pt>
                <c:pt idx="64">
                  <c:v>-1.6094379124340998</c:v>
                </c:pt>
                <c:pt idx="65">
                  <c:v>-2.3608540011180197</c:v>
                </c:pt>
                <c:pt idx="66">
                  <c:v>-2.6119063405493081</c:v>
                </c:pt>
                <c:pt idx="67">
                  <c:v>-1.425008873300581</c:v>
                </c:pt>
                <c:pt idx="68">
                  <c:v>-1.8294997972108578</c:v>
                </c:pt>
                <c:pt idx="69">
                  <c:v>-1.3437347467010938</c:v>
                </c:pt>
                <c:pt idx="70">
                  <c:v>-1.3460204619819771</c:v>
                </c:pt>
                <c:pt idx="71">
                  <c:v>-1.5881605139868409</c:v>
                </c:pt>
                <c:pt idx="72">
                  <c:v>-2.3223877202902248</c:v>
                </c:pt>
                <c:pt idx="73">
                  <c:v>-1.5328978353117741</c:v>
                </c:pt>
                <c:pt idx="74">
                  <c:v>-1.690290009063196</c:v>
                </c:pt>
                <c:pt idx="75">
                  <c:v>-1.4328143767547834</c:v>
                </c:pt>
                <c:pt idx="76">
                  <c:v>-2.3150076129926025</c:v>
                </c:pt>
                <c:pt idx="77">
                  <c:v>-1.2896675254308201</c:v>
                </c:pt>
                <c:pt idx="78">
                  <c:v>-1.2697605448639391</c:v>
                </c:pt>
                <c:pt idx="79">
                  <c:v>-1.446918982936326</c:v>
                </c:pt>
                <c:pt idx="80">
                  <c:v>-2.5455312716045215</c:v>
                </c:pt>
                <c:pt idx="81">
                  <c:v>-1.4375876555074107</c:v>
                </c:pt>
                <c:pt idx="82">
                  <c:v>-1.4008931605410433</c:v>
                </c:pt>
                <c:pt idx="83">
                  <c:v>-1.6863989535702515</c:v>
                </c:pt>
                <c:pt idx="84">
                  <c:v>-1.4060969884160699</c:v>
                </c:pt>
                <c:pt idx="85">
                  <c:v>-2.2284771208403242</c:v>
                </c:pt>
                <c:pt idx="86">
                  <c:v>-1.9715525796686784</c:v>
                </c:pt>
                <c:pt idx="87">
                  <c:v>-1.1909856087991249</c:v>
                </c:pt>
                <c:pt idx="88">
                  <c:v>-1.995100393246084</c:v>
                </c:pt>
                <c:pt idx="89">
                  <c:v>-1.8123787564307907</c:v>
                </c:pt>
                <c:pt idx="90">
                  <c:v>-0.3746934494414107</c:v>
                </c:pt>
                <c:pt idx="91">
                  <c:v>-0.96825047080486604</c:v>
                </c:pt>
                <c:pt idx="92">
                  <c:v>-1.0874389880699658</c:v>
                </c:pt>
                <c:pt idx="93">
                  <c:v>-0.86808863005629022</c:v>
                </c:pt>
                <c:pt idx="94">
                  <c:v>-0.935460647981875</c:v>
                </c:pt>
                <c:pt idx="95">
                  <c:v>-1.2074151485169089</c:v>
                </c:pt>
              </c:numCache>
            </c:numRef>
          </c:yVal>
        </c:ser>
        <c:ser>
          <c:idx val="3"/>
          <c:order val="1"/>
          <c:tx>
            <c:strRef>
              <c:f>Panamaex!$BU$1</c:f>
              <c:strCache>
                <c:ptCount val="1"/>
                <c:pt idx="0">
                  <c:v>PrLnP/TP</c:v>
                </c:pt>
              </c:strCache>
            </c:strRef>
          </c:tx>
          <c:spPr>
            <a:ln w="28575">
              <a:solidFill>
                <a:schemeClr val="tx1"/>
              </a:solidFill>
            </a:ln>
          </c:spPr>
          <c:marker>
            <c:symbol val="none"/>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3.6635616461297063</c:v>
                </c:pt>
                <c:pt idx="60">
                  <c:v>3.6888794541139371</c:v>
                </c:pt>
                <c:pt idx="61">
                  <c:v>3.6888794541139371</c:v>
                </c:pt>
                <c:pt idx="62">
                  <c:v>3.7135720667043586</c:v>
                </c:pt>
                <c:pt idx="63">
                  <c:v>3.7135720667043586</c:v>
                </c:pt>
                <c:pt idx="64">
                  <c:v>3.7135720667043586</c:v>
                </c:pt>
                <c:pt idx="65">
                  <c:v>3.7135720667043586</c:v>
                </c:pt>
                <c:pt idx="66">
                  <c:v>3.7135720667043586</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3.8066624897702188</c:v>
                </c:pt>
                <c:pt idx="76">
                  <c:v>3.8066624897702188</c:v>
                </c:pt>
                <c:pt idx="77">
                  <c:v>3.8066624897702188</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4.1271343850449655</c:v>
                </c:pt>
                <c:pt idx="86">
                  <c:v>4.1588830833596724</c:v>
                </c:pt>
                <c:pt idx="87">
                  <c:v>4.1896547420264252</c:v>
                </c:pt>
                <c:pt idx="88">
                  <c:v>4.2484952420493585</c:v>
                </c:pt>
                <c:pt idx="89">
                  <c:v>4.2766661190161903</c:v>
                </c:pt>
                <c:pt idx="90">
                  <c:v>4.2766661190161903</c:v>
                </c:pt>
                <c:pt idx="91">
                  <c:v>4.290459441148391</c:v>
                </c:pt>
                <c:pt idx="92">
                  <c:v>4.3438054218536903</c:v>
                </c:pt>
                <c:pt idx="93">
                  <c:v>4.4308167988433134</c:v>
                </c:pt>
                <c:pt idx="94">
                  <c:v>4.4308167988433134</c:v>
                </c:pt>
                <c:pt idx="95">
                  <c:v>4.5432947822701255</c:v>
                </c:pt>
              </c:numCache>
            </c:numRef>
          </c:xVal>
          <c:yVal>
            <c:numRef>
              <c:f>Panamaex!$BU$2:$BU$97</c:f>
              <c:numCache>
                <c:formatCode>General</c:formatCode>
                <c:ptCount val="96"/>
                <c:pt idx="0">
                  <c:v>-2.5594080557433627</c:v>
                </c:pt>
                <c:pt idx="1">
                  <c:v>-2.4645988294925281</c:v>
                </c:pt>
                <c:pt idx="2">
                  <c:v>-2.3792872441112278</c:v>
                </c:pt>
                <c:pt idx="3">
                  <c:v>-2.3792872441112278</c:v>
                </c:pt>
                <c:pt idx="4">
                  <c:v>-2.3017424956024777</c:v>
                </c:pt>
                <c:pt idx="5">
                  <c:v>-2.2654644909088577</c:v>
                </c:pt>
                <c:pt idx="6">
                  <c:v>-2.2654644909088577</c:v>
                </c:pt>
                <c:pt idx="7">
                  <c:v>-2.2654644909088577</c:v>
                </c:pt>
                <c:pt idx="8">
                  <c:v>-2.2654644909088577</c:v>
                </c:pt>
                <c:pt idx="9">
                  <c:v>-2.2654644909088577</c:v>
                </c:pt>
                <c:pt idx="10">
                  <c:v>-2.1972357307491235</c:v>
                </c:pt>
                <c:pt idx="11">
                  <c:v>-2.1972357307491235</c:v>
                </c:pt>
                <c:pt idx="12">
                  <c:v>-2.1972357307491235</c:v>
                </c:pt>
                <c:pt idx="13">
                  <c:v>-2.1972357307491235</c:v>
                </c:pt>
                <c:pt idx="14">
                  <c:v>-2.1972357307491235</c:v>
                </c:pt>
                <c:pt idx="15">
                  <c:v>-2.1650657072562431</c:v>
                </c:pt>
                <c:pt idx="16">
                  <c:v>-2.1650657072562431</c:v>
                </c:pt>
                <c:pt idx="17">
                  <c:v>-2.1650657072562431</c:v>
                </c:pt>
                <c:pt idx="18">
                  <c:v>-2.1650657072562431</c:v>
                </c:pt>
                <c:pt idx="19">
                  <c:v>-2.134065765552251</c:v>
                </c:pt>
                <c:pt idx="20">
                  <c:v>-2.134065765552251</c:v>
                </c:pt>
                <c:pt idx="21">
                  <c:v>-2.134065765552251</c:v>
                </c:pt>
                <c:pt idx="22">
                  <c:v>-2.134065765552251</c:v>
                </c:pt>
                <c:pt idx="23">
                  <c:v>-2.134065765552251</c:v>
                </c:pt>
                <c:pt idx="24">
                  <c:v>-2.134065765552251</c:v>
                </c:pt>
                <c:pt idx="25">
                  <c:v>-2.104153768411281</c:v>
                </c:pt>
                <c:pt idx="26">
                  <c:v>-2.104153768411281</c:v>
                </c:pt>
                <c:pt idx="27">
                  <c:v>-2.104153768411281</c:v>
                </c:pt>
                <c:pt idx="28">
                  <c:v>-2.104153768411281</c:v>
                </c:pt>
                <c:pt idx="29">
                  <c:v>-2.075255934922593</c:v>
                </c:pt>
                <c:pt idx="30">
                  <c:v>-2.075255934922593</c:v>
                </c:pt>
                <c:pt idx="31">
                  <c:v>-2.075255934922593</c:v>
                </c:pt>
                <c:pt idx="32">
                  <c:v>-2.075255934922593</c:v>
                </c:pt>
                <c:pt idx="33">
                  <c:v>-2.075255934922593</c:v>
                </c:pt>
                <c:pt idx="34">
                  <c:v>-2.0473057440546212</c:v>
                </c:pt>
                <c:pt idx="35">
                  <c:v>-2.0473057440546212</c:v>
                </c:pt>
                <c:pt idx="36">
                  <c:v>-2.0473057440546212</c:v>
                </c:pt>
                <c:pt idx="37">
                  <c:v>-2.0202430123498827</c:v>
                </c:pt>
                <c:pt idx="38">
                  <c:v>-2.0202430123498827</c:v>
                </c:pt>
                <c:pt idx="39">
                  <c:v>-2.0202430123498827</c:v>
                </c:pt>
                <c:pt idx="40">
                  <c:v>-2.0202430123498827</c:v>
                </c:pt>
                <c:pt idx="41">
                  <c:v>-2.0202430123498827</c:v>
                </c:pt>
                <c:pt idx="42">
                  <c:v>-1.9940131135881702</c:v>
                </c:pt>
                <c:pt idx="43">
                  <c:v>-1.9940131135881702</c:v>
                </c:pt>
                <c:pt idx="44">
                  <c:v>-1.9940131135881702</c:v>
                </c:pt>
                <c:pt idx="45">
                  <c:v>-1.9940131135881702</c:v>
                </c:pt>
                <c:pt idx="46">
                  <c:v>-1.9940131135881702</c:v>
                </c:pt>
                <c:pt idx="47">
                  <c:v>-1.9940131135881702</c:v>
                </c:pt>
                <c:pt idx="48">
                  <c:v>-1.9685663149727921</c:v>
                </c:pt>
                <c:pt idx="49">
                  <c:v>-1.9438572095660593</c:v>
                </c:pt>
                <c:pt idx="50">
                  <c:v>-1.9438572095660593</c:v>
                </c:pt>
                <c:pt idx="51">
                  <c:v>-1.9438572095660593</c:v>
                </c:pt>
                <c:pt idx="52">
                  <c:v>-1.9438572095660593</c:v>
                </c:pt>
                <c:pt idx="53">
                  <c:v>-1.9198442286972492</c:v>
                </c:pt>
                <c:pt idx="54">
                  <c:v>-1.9198442286972492</c:v>
                </c:pt>
                <c:pt idx="55">
                  <c:v>-1.8964892211914341</c:v>
                </c:pt>
                <c:pt idx="56">
                  <c:v>-1.8964892211914341</c:v>
                </c:pt>
                <c:pt idx="57">
                  <c:v>-1.8737570887219561</c:v>
                </c:pt>
                <c:pt idx="58">
                  <c:v>-1.8737570887219561</c:v>
                </c:pt>
                <c:pt idx="59">
                  <c:v>-1.8516154685375301</c:v>
                </c:pt>
                <c:pt idx="60">
                  <c:v>-1.8300344563636799</c:v>
                </c:pt>
                <c:pt idx="61">
                  <c:v>-1.8300344563636799</c:v>
                </c:pt>
                <c:pt idx="62">
                  <c:v>-1.8089863635253267</c:v>
                </c:pt>
                <c:pt idx="63">
                  <c:v>-1.8089863635253267</c:v>
                </c:pt>
                <c:pt idx="64">
                  <c:v>-1.8089863635253267</c:v>
                </c:pt>
                <c:pt idx="65">
                  <c:v>-1.8089863635253267</c:v>
                </c:pt>
                <c:pt idx="66">
                  <c:v>-1.8089863635253267</c:v>
                </c:pt>
                <c:pt idx="67">
                  <c:v>-1.7884455033406801</c:v>
                </c:pt>
                <c:pt idx="68">
                  <c:v>-1.7884455033406801</c:v>
                </c:pt>
                <c:pt idx="69">
                  <c:v>-1.7884455033406801</c:v>
                </c:pt>
                <c:pt idx="70">
                  <c:v>-1.7884455033406801</c:v>
                </c:pt>
                <c:pt idx="71">
                  <c:v>-1.768388002652572</c:v>
                </c:pt>
                <c:pt idx="72">
                  <c:v>-1.768388002652572</c:v>
                </c:pt>
                <c:pt idx="73">
                  <c:v>-1.768388002652572</c:v>
                </c:pt>
                <c:pt idx="74">
                  <c:v>-1.7487916350291461</c:v>
                </c:pt>
                <c:pt idx="75">
                  <c:v>-1.7296356727110618</c:v>
                </c:pt>
                <c:pt idx="76">
                  <c:v>-1.7296356727110618</c:v>
                </c:pt>
                <c:pt idx="77">
                  <c:v>-1.7296356727110618</c:v>
                </c:pt>
                <c:pt idx="78">
                  <c:v>-1.7109007548319251</c:v>
                </c:pt>
                <c:pt idx="79">
                  <c:v>-1.7109007548319251</c:v>
                </c:pt>
                <c:pt idx="80">
                  <c:v>-1.7109007548319251</c:v>
                </c:pt>
                <c:pt idx="81">
                  <c:v>-1.6925687698127494</c:v>
                </c:pt>
                <c:pt idx="82">
                  <c:v>-1.6229460527611974</c:v>
                </c:pt>
                <c:pt idx="83">
                  <c:v>-1.6063939899785757</c:v>
                </c:pt>
                <c:pt idx="84">
                  <c:v>-1.5432240247816784</c:v>
                </c:pt>
                <c:pt idx="85">
                  <c:v>-1.456464003284019</c:v>
                </c:pt>
                <c:pt idx="86">
                  <c:v>-1.4294012715792825</c:v>
                </c:pt>
                <c:pt idx="87">
                  <c:v>-1.403171372817557</c:v>
                </c:pt>
                <c:pt idx="88">
                  <c:v>-1.3530154687954761</c:v>
                </c:pt>
                <c:pt idx="89">
                  <c:v>-1.3290024879266933</c:v>
                </c:pt>
                <c:pt idx="90">
                  <c:v>-1.3290024879266933</c:v>
                </c:pt>
                <c:pt idx="91">
                  <c:v>-1.3172449987696278</c:v>
                </c:pt>
                <c:pt idx="92">
                  <c:v>-1.2717726474609472</c:v>
                </c:pt>
                <c:pt idx="93">
                  <c:v>-1.1976037625700839</c:v>
                </c:pt>
                <c:pt idx="94">
                  <c:v>-1.1976037625700839</c:v>
                </c:pt>
                <c:pt idx="95">
                  <c:v>-1.1017270290421433</c:v>
                </c:pt>
              </c:numCache>
            </c:numRef>
          </c:yVal>
        </c:ser>
        <c:dLbls/>
        <c:axId val="61386112"/>
        <c:axId val="61965824"/>
      </c:scatterChart>
      <c:valAx>
        <c:axId val="61386112"/>
        <c:scaling>
          <c:orientation val="minMax"/>
          <c:max val="4.5999999999999996"/>
          <c:min val="2.8"/>
        </c:scaling>
        <c:axPos val="b"/>
        <c:title>
          <c:tx>
            <c:rich>
              <a:bodyPr/>
              <a:lstStyle/>
              <a:p>
                <a:pPr>
                  <a:defRPr sz="1200"/>
                </a:pPr>
                <a:r>
                  <a:rPr lang="en-US" sz="1200"/>
                  <a:t>Ln Amplifiable Prey Abundance</a:t>
                </a:r>
              </a:p>
            </c:rich>
          </c:tx>
          <c:layout/>
        </c:title>
        <c:numFmt formatCode="General" sourceLinked="1"/>
        <c:tickLblPos val="nextTo"/>
        <c:txPr>
          <a:bodyPr rot="0" vert="horz"/>
          <a:lstStyle/>
          <a:p>
            <a:pPr>
              <a:defRPr sz="1200" b="1" i="0" u="none" strike="noStrike" baseline="0">
                <a:solidFill>
                  <a:srgbClr val="000000"/>
                </a:solidFill>
                <a:latin typeface="Calibri"/>
                <a:ea typeface="Calibri"/>
                <a:cs typeface="Calibri"/>
              </a:defRPr>
            </a:pPr>
            <a:endParaRPr lang="en-US"/>
          </a:p>
        </c:txPr>
        <c:crossAx val="61965824"/>
        <c:crossesAt val="-3.5"/>
        <c:crossBetween val="midCat"/>
      </c:valAx>
      <c:valAx>
        <c:axId val="61965824"/>
        <c:scaling>
          <c:orientation val="minMax"/>
          <c:max val="0"/>
          <c:min val="-3.5"/>
        </c:scaling>
        <c:axPos val="l"/>
        <c:title>
          <c:tx>
            <c:rich>
              <a:bodyPr rot="-5400000" vert="horz"/>
              <a:lstStyle/>
              <a:p>
                <a:pPr>
                  <a:defRPr sz="1200"/>
                </a:pPr>
                <a:r>
                  <a:rPr lang="en-US" sz="1200"/>
                  <a:t>Ln Predator-Target Prey Ratio</a:t>
                </a:r>
              </a:p>
            </c:rich>
          </c:tx>
          <c:layout/>
        </c:title>
        <c:numFmt formatCode="General" sourceLinked="1"/>
        <c:tickLblPos val="nextTo"/>
        <c:spPr>
          <a:ln>
            <a:solidFill>
              <a:schemeClr val="tx1"/>
            </a:solidFill>
          </a:ln>
        </c:spPr>
        <c:txPr>
          <a:bodyPr/>
          <a:lstStyle/>
          <a:p>
            <a:pPr>
              <a:defRPr sz="1200" b="1"/>
            </a:pPr>
            <a:endParaRPr lang="en-US"/>
          </a:p>
        </c:txPr>
        <c:crossAx val="61386112"/>
        <c:crossesAt val="2.8"/>
        <c:crossBetween val="midCat"/>
      </c:valAx>
    </c:plotArea>
    <c:plotVisOnly val="1"/>
    <c:dispBlanksAs val="gap"/>
  </c:chart>
  <c:externalData r:id="rId2"/>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5" Type="http://schemas.openxmlformats.org/officeDocument/2006/relationships/image" Target="../media/image56.wmf"/><Relationship Id="rId4"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4.wmf"/></Relationships>
</file>

<file path=ppt/drawings/drawing1.xml><?xml version="1.0" encoding="utf-8"?>
<c:userShapes xmlns:c="http://schemas.openxmlformats.org/drawingml/2006/chart">
  <cdr:relSizeAnchor xmlns:cdr="http://schemas.openxmlformats.org/drawingml/2006/chartDrawing">
    <cdr:from>
      <cdr:x>0.01173</cdr:x>
      <cdr:y>0.03245</cdr:y>
    </cdr:from>
    <cdr:to>
      <cdr:x>1</cdr:x>
      <cdr:y>0.74653</cdr:y>
    </cdr:to>
    <cdr:grpSp>
      <cdr:nvGrpSpPr>
        <cdr:cNvPr id="45" name="Group 4"/>
        <cdr:cNvGrpSpPr>
          <a:grpSpLocks xmlns:a="http://schemas.openxmlformats.org/drawingml/2006/main"/>
        </cdr:cNvGrpSpPr>
      </cdr:nvGrpSpPr>
      <cdr:grpSpPr bwMode="auto">
        <a:xfrm xmlns:a="http://schemas.openxmlformats.org/drawingml/2006/main">
          <a:off x="53630" y="89326"/>
          <a:ext cx="4518370" cy="1965666"/>
          <a:chOff x="9510" y="19104"/>
          <a:chExt cx="4524405" cy="1949761"/>
        </a:xfrm>
      </cdr:grpSpPr>
    </cdr:grpSp>
  </cdr:relSizeAnchor>
  <cdr:relSizeAnchor xmlns:cdr="http://schemas.openxmlformats.org/drawingml/2006/chartDrawing">
    <cdr:from>
      <cdr:x>0.01173</cdr:x>
      <cdr:y>0.03953</cdr:y>
    </cdr:from>
    <cdr:to>
      <cdr:x>0.97298</cdr:x>
      <cdr:y>0.77541</cdr:y>
    </cdr:to>
    <cdr:grpSp>
      <cdr:nvGrpSpPr>
        <cdr:cNvPr id="1270786" name="Group 4"/>
        <cdr:cNvGrpSpPr>
          <a:grpSpLocks xmlns:a="http://schemas.openxmlformats.org/drawingml/2006/main"/>
        </cdr:cNvGrpSpPr>
      </cdr:nvGrpSpPr>
      <cdr:grpSpPr bwMode="auto">
        <a:xfrm xmlns:a="http://schemas.openxmlformats.org/drawingml/2006/main">
          <a:off x="53630" y="108815"/>
          <a:ext cx="4394835" cy="2025675"/>
          <a:chOff x="9510" y="-118293"/>
          <a:chExt cx="4400720" cy="2087158"/>
        </a:xfrm>
      </cdr:grpSpPr>
      <cdr:sp macro="" textlink="">
        <cdr:nvSpPr>
          <cdr:cNvPr id="2" name="TextBox 1"/>
          <cdr:cNvSpPr txBox="1"/>
        </cdr:nvSpPr>
        <cdr:spPr>
          <a:xfrm xmlns:a="http://schemas.openxmlformats.org/drawingml/2006/main">
            <a:off x="2019440" y="1615195"/>
            <a:ext cx="2390790" cy="3536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b="1"/>
              <a:t>y=-4.97+0.852 x; R</a:t>
            </a:r>
            <a:r>
              <a:rPr lang="en-US" sz="1200" b="1" baseline="30000"/>
              <a:t>2</a:t>
            </a:r>
            <a:r>
              <a:rPr lang="en-US" sz="1200" b="1"/>
              <a:t>=0.33; p&lt;0.0001</a:t>
            </a:r>
          </a:p>
        </cdr:txBody>
      </cdr:sp>
      <cdr:sp macro="" textlink="">
        <cdr:nvSpPr>
          <cdr:cNvPr id="3" name="TextBox 2"/>
          <cdr:cNvSpPr txBox="1"/>
        </cdr:nvSpPr>
        <cdr:spPr>
          <a:xfrm xmlns:a="http://schemas.openxmlformats.org/drawingml/2006/main">
            <a:off x="9510" y="-118293"/>
            <a:ext cx="285750" cy="28675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b="1" dirty="0" smtClean="0"/>
              <a:t>B</a:t>
            </a:r>
            <a:endParaRPr lang="en-US" sz="1400" b="1"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Times New Roman" pitchFamily="18" charset="0"/>
              </a:defRPr>
            </a:lvl1pPr>
          </a:lstStyle>
          <a:p>
            <a:endParaRPr lang="en-US"/>
          </a:p>
        </p:txBody>
      </p:sp>
      <p:sp>
        <p:nvSpPr>
          <p:cNvPr id="22221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Times New Roman" pitchFamily="18" charset="0"/>
              </a:defRPr>
            </a:lvl1pPr>
          </a:lstStyle>
          <a:p>
            <a:endParaRPr lang="en-US"/>
          </a:p>
        </p:txBody>
      </p:sp>
      <p:sp>
        <p:nvSpPr>
          <p:cNvPr id="22221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pitchFamily="18" charset="0"/>
              </a:defRPr>
            </a:lvl1pPr>
          </a:lstStyle>
          <a:p>
            <a:endParaRPr lang="en-US"/>
          </a:p>
        </p:txBody>
      </p:sp>
      <p:sp>
        <p:nvSpPr>
          <p:cNvPr id="222213"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Times New Roman" pitchFamily="18" charset="0"/>
              </a:defRPr>
            </a:lvl1pPr>
          </a:lstStyle>
          <a:p>
            <a:fld id="{9EA3A395-7337-45D3-9CFA-C24A88142071}" type="slidenum">
              <a:rPr lang="en-US"/>
              <a:pPr/>
              <a:t>‹#›</a:t>
            </a:fld>
            <a:endParaRPr lang="en-US"/>
          </a:p>
        </p:txBody>
      </p:sp>
    </p:spTree>
    <p:extLst>
      <p:ext uri="{BB962C8B-B14F-4D97-AF65-F5344CB8AC3E}">
        <p14:creationId xmlns:p14="http://schemas.microsoft.com/office/powerpoint/2010/main" xmlns="" val="1065684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i="1">
                <a:latin typeface="Times New Roman" pitchFamily="18" charset="0"/>
              </a:defRPr>
            </a:lvl1pPr>
          </a:lstStyle>
          <a:p>
            <a:endParaRPr lang="en-US"/>
          </a:p>
        </p:txBody>
      </p:sp>
      <p:sp>
        <p:nvSpPr>
          <p:cNvPr id="532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i="1">
                <a:latin typeface="Times New Roman" pitchFamily="18" charset="0"/>
              </a:defRPr>
            </a:lvl1pPr>
          </a:lstStyle>
          <a:p>
            <a:endParaRPr lang="en-US"/>
          </a:p>
        </p:txBody>
      </p:sp>
      <p:sp>
        <p:nvSpPr>
          <p:cNvPr id="5325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5325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25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i="1">
                <a:latin typeface="Times New Roman" pitchFamily="18" charset="0"/>
              </a:defRPr>
            </a:lvl1pPr>
          </a:lstStyle>
          <a:p>
            <a:endParaRPr lang="en-US"/>
          </a:p>
        </p:txBody>
      </p:sp>
      <p:sp>
        <p:nvSpPr>
          <p:cNvPr id="5325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i="1">
                <a:latin typeface="Times New Roman" pitchFamily="18" charset="0"/>
              </a:defRPr>
            </a:lvl1pPr>
          </a:lstStyle>
          <a:p>
            <a:fld id="{D751FAC3-051C-4B46-9324-2F1213800A5A}" type="slidenum">
              <a:rPr lang="en-US"/>
              <a:pPr/>
              <a:t>‹#›</a:t>
            </a:fld>
            <a:endParaRPr lang="en-US"/>
          </a:p>
        </p:txBody>
      </p:sp>
    </p:spTree>
    <p:extLst>
      <p:ext uri="{BB962C8B-B14F-4D97-AF65-F5344CB8AC3E}">
        <p14:creationId xmlns:p14="http://schemas.microsoft.com/office/powerpoint/2010/main" xmlns="" val="4000705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5AA195-E3E5-4EB6-9AAE-0B724AC7E2E4}" type="slidenum">
              <a:rPr lang="en-US"/>
              <a:pPr/>
              <a:t>1</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51FAC3-051C-4B46-9324-2F1213800A5A}"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BAD2F35-4C17-4723-8F0B-D0E768C38EAE}" type="slidenum">
              <a:rPr lang="en-US" smtClean="0">
                <a:solidFill>
                  <a:prstClr val="black"/>
                </a:solidFill>
              </a:rPr>
              <a:pPr>
                <a:defRPr/>
              </a:pPr>
              <a:t>36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eaLnBrk="1" hangingPunct="1"/>
            <a:fld id="{B38A5C4D-6D0C-45E5-A6A6-2B50C8A7A8D5}" type="slidenum">
              <a:rPr lang="en-US" sz="1300">
                <a:solidFill>
                  <a:prstClr val="black"/>
                </a:solidFill>
                <a:latin typeface="Arial" pitchFamily="34" charset="0"/>
              </a:rPr>
              <a:pPr algn="r" eaLnBrk="1" hangingPunct="1"/>
              <a:t>39</a:t>
            </a:fld>
            <a:endParaRPr lang="en-US" sz="1300">
              <a:solidFill>
                <a:prstClr val="black"/>
              </a:solidFill>
              <a:latin typeface="Arial"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We expected to have greater suppressiveness in samples with higher abundances of P and O. But predation depended not on the abundance of the high trophic levels but on the ratio of predator/prey, following a density-dependent function. Suppressiveness is optimized when predator/prey ratio is high; so few preys are available for each predator. When the biomass of prey is very high, suppressiveness in reduced. In agricultural fields, where fertilizers and organic matter are incorporated to the soil, the consequent increase of microbial populations are used by microbial-feeders to increase their population size, and this relationship is altered. When many other prey are available, the predation pressure on the target nematode reduces.</a:t>
            </a: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eaLnBrk="1" hangingPunct="1"/>
            <a:fld id="{B75D96D6-5BB0-4A91-A18F-96E4C4AF8BFB}" type="slidenum">
              <a:rPr lang="en-US" sz="1300">
                <a:solidFill>
                  <a:prstClr val="black"/>
                </a:solidFill>
                <a:latin typeface="Arial" pitchFamily="34" charset="0"/>
              </a:rPr>
              <a:pPr algn="r" eaLnBrk="1" hangingPunct="1"/>
              <a:t>43</a:t>
            </a:fld>
            <a:endParaRPr lang="en-US" sz="1300">
              <a:solidFill>
                <a:prstClr val="black"/>
              </a:solidFill>
              <a:latin typeface="Arial" pitchFamily="34" charset="0"/>
            </a:endParaRPr>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4915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49157" name="Slide Number Placeholder 3"/>
          <p:cNvSpPr txBox="1">
            <a:spLocks noGrp="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eaLnBrk="1" hangingPunct="1"/>
            <a:fld id="{D07F42BE-96A1-4196-A4A2-CCF3DDEC3701}" type="slidenum">
              <a:rPr lang="en-US" sz="1300">
                <a:solidFill>
                  <a:prstClr val="black"/>
                </a:solidFill>
                <a:latin typeface="Arial" pitchFamily="34" charset="0"/>
              </a:rPr>
              <a:pPr algn="r" eaLnBrk="1" hangingPunct="1"/>
              <a:t>43</a:t>
            </a:fld>
            <a:endParaRPr lang="en-US" sz="1300">
              <a:solidFill>
                <a:prstClr val="black"/>
              </a:solidFill>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78DF753-3F2A-42D3-A2F5-3E3059A08669}" type="slidenum">
              <a:rPr lang="en-US">
                <a:solidFill>
                  <a:prstClr val="black"/>
                </a:solidFill>
              </a:rPr>
              <a:pPr/>
              <a:t>45</a:t>
            </a:fld>
            <a:endParaRPr lang="en-US">
              <a:solidFill>
                <a:prstClr val="black"/>
              </a:solidFill>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05ECCC-94C3-417E-B0FA-C6A87BFCB77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D07280-E598-4BBF-A40A-00562E06566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0B3A30-5336-408A-87E2-8BE20C1AFC0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E3285E7-1883-4C41-9BF8-1FDAAEC3378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E94EA6-45E0-47E0-A33C-021D3B4C63EF}"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96AE67-CCE0-4C4A-9E50-7F46900E01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09622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9BF69-5E96-41B0-8B49-6CCA5873F670}"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3F1A7D-B745-4D01-80BA-F9C2E56AFC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56291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CF544F-303F-4276-8392-7D4FDB69034B}"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204536-F851-42A8-8063-0D4AE7AFE9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38371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5B2812-6E8B-495F-9978-C1747A217C17}"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2FF768-66BC-4EB6-A010-42917A7A2C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93404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404EFC-4D23-4BFB-82FB-3FAE693C7FB4}" type="datetimeFigureOut">
              <a:rPr lang="en-US">
                <a:solidFill>
                  <a:prstClr val="black">
                    <a:tint val="75000"/>
                  </a:prstClr>
                </a:solidFill>
              </a:rPr>
              <a:pPr>
                <a:defRPr/>
              </a:pPr>
              <a:t>8/28/2012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A32B5C4-0E0E-43B0-BE2D-C6AEF51228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25507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941C82E-4A14-45ED-ABDC-A7389E2F0F1C}" type="datetimeFigureOut">
              <a:rPr lang="en-US">
                <a:solidFill>
                  <a:prstClr val="black">
                    <a:tint val="75000"/>
                  </a:prstClr>
                </a:solidFill>
              </a:rPr>
              <a:pPr>
                <a:defRPr/>
              </a:pPr>
              <a:t>8/28/2012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3EBB209-6759-46E7-BE3A-F31025482B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982531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0B338E-D4D9-43CC-921F-0D98A416E1D2}" type="datetimeFigureOut">
              <a:rPr lang="en-US">
                <a:solidFill>
                  <a:prstClr val="black">
                    <a:tint val="75000"/>
                  </a:prstClr>
                </a:solidFill>
              </a:rPr>
              <a:pPr>
                <a:defRPr/>
              </a:pPr>
              <a:t>8/28/2012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3A33EDB-D6C0-4E0D-AAB0-28F3C63121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65195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F1DB5C7-039E-420E-83F3-004999FF5E63}"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243F23-5263-45B0-A5F4-BC0CA16D87CE}"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50D1B4-096C-4C14-984E-4A90A4D293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151931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8ED85A-0D6D-4AF9-B1D3-C4D1AED73BDC}"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37AA99-EC45-4729-8221-7AFBD5CE28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76608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42B311-DB25-4F7E-A590-D7EF1025BFB6}"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CD606E-1739-4C91-B5BB-13686BDDAE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26171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9267C0-BFD9-4379-8275-69F17BA656D5}"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970A58-B95D-4DD4-A625-DE226A1F3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99084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86062FBA-BF41-4728-9F02-A86099C9965A}" type="datetimeFigureOut">
              <a:rPr lang="en-US">
                <a:solidFill>
                  <a:prstClr val="black">
                    <a:tint val="75000"/>
                  </a:prstClr>
                </a:solidFill>
              </a:rPr>
              <a:pPr>
                <a:defRPr/>
              </a:pPr>
              <a:t>8/28/2012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91CB2E5-4309-4477-87EA-D7A59270B8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20657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926D7D04-CE19-4D26-B5A5-5CEE5503AF4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6845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E94EA6-45E0-47E0-A33C-021D3B4C63EF}"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96AE67-CCE0-4C4A-9E50-7F46900E01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575371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9BF69-5E96-41B0-8B49-6CCA5873F670}"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3F1A7D-B745-4D01-80BA-F9C2E56AFC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51562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CF544F-303F-4276-8392-7D4FDB69034B}"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204536-F851-42A8-8063-0D4AE7AFE9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88559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5B2812-6E8B-495F-9978-C1747A217C17}"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2FF768-66BC-4EB6-A010-42917A7A2C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3309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C3F2F1-A08D-415D-8E7F-87D2C038B3B9}"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404EFC-4D23-4BFB-82FB-3FAE693C7FB4}" type="datetimeFigureOut">
              <a:rPr lang="en-US">
                <a:solidFill>
                  <a:prstClr val="black">
                    <a:tint val="75000"/>
                  </a:prstClr>
                </a:solidFill>
              </a:rPr>
              <a:pPr>
                <a:defRPr/>
              </a:pPr>
              <a:t>8/28/2012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A32B5C4-0E0E-43B0-BE2D-C6AEF51228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84978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941C82E-4A14-45ED-ABDC-A7389E2F0F1C}" type="datetimeFigureOut">
              <a:rPr lang="en-US">
                <a:solidFill>
                  <a:prstClr val="black">
                    <a:tint val="75000"/>
                  </a:prstClr>
                </a:solidFill>
              </a:rPr>
              <a:pPr>
                <a:defRPr/>
              </a:pPr>
              <a:t>8/28/2012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3EBB209-6759-46E7-BE3A-F31025482B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376091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0B338E-D4D9-43CC-921F-0D98A416E1D2}" type="datetimeFigureOut">
              <a:rPr lang="en-US">
                <a:solidFill>
                  <a:prstClr val="black">
                    <a:tint val="75000"/>
                  </a:prstClr>
                </a:solidFill>
              </a:rPr>
              <a:pPr>
                <a:defRPr/>
              </a:pPr>
              <a:t>8/28/2012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3A33EDB-D6C0-4E0D-AAB0-28F3C63121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43927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243F23-5263-45B0-A5F4-BC0CA16D87CE}"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50D1B4-096C-4C14-984E-4A90A4D293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26528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8ED85A-0D6D-4AF9-B1D3-C4D1AED73BDC}"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37AA99-EC45-4729-8221-7AFBD5CE28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91909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42B311-DB25-4F7E-A590-D7EF1025BFB6}"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CD606E-1739-4C91-B5BB-13686BDDAE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95727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9267C0-BFD9-4379-8275-69F17BA656D5}"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970A58-B95D-4DD4-A625-DE226A1F3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07632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86062FBA-BF41-4728-9F02-A86099C9965A}" type="datetimeFigureOut">
              <a:rPr lang="en-US">
                <a:solidFill>
                  <a:prstClr val="black">
                    <a:tint val="75000"/>
                  </a:prstClr>
                </a:solidFill>
              </a:rPr>
              <a:pPr>
                <a:defRPr/>
              </a:pPr>
              <a:t>8/28/2012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91CB2E5-4309-4477-87EA-D7A59270B8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27684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E94EA6-45E0-47E0-A33C-021D3B4C63EF}"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96AE67-CCE0-4C4A-9E50-7F46900E01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67014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9BF69-5E96-41B0-8B49-6CCA5873F670}"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3F1A7D-B745-4D01-80BA-F9C2E56AFC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08709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971C459-B233-4E14-A848-717034BD6612}"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CF544F-303F-4276-8392-7D4FDB69034B}"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204536-F851-42A8-8063-0D4AE7AFE9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426803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5B2812-6E8B-495F-9978-C1747A217C17}"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2FF768-66BC-4EB6-A010-42917A7A2C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14587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404EFC-4D23-4BFB-82FB-3FAE693C7FB4}" type="datetimeFigureOut">
              <a:rPr lang="en-US">
                <a:solidFill>
                  <a:prstClr val="black">
                    <a:tint val="75000"/>
                  </a:prstClr>
                </a:solidFill>
              </a:rPr>
              <a:pPr>
                <a:defRPr/>
              </a:pPr>
              <a:t>8/28/2012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A32B5C4-0E0E-43B0-BE2D-C6AEF51228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919592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941C82E-4A14-45ED-ABDC-A7389E2F0F1C}" type="datetimeFigureOut">
              <a:rPr lang="en-US">
                <a:solidFill>
                  <a:prstClr val="black">
                    <a:tint val="75000"/>
                  </a:prstClr>
                </a:solidFill>
              </a:rPr>
              <a:pPr>
                <a:defRPr/>
              </a:pPr>
              <a:t>8/28/2012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3EBB209-6759-46E7-BE3A-F31025482B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176745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0B338E-D4D9-43CC-921F-0D98A416E1D2}" type="datetimeFigureOut">
              <a:rPr lang="en-US">
                <a:solidFill>
                  <a:prstClr val="black">
                    <a:tint val="75000"/>
                  </a:prstClr>
                </a:solidFill>
              </a:rPr>
              <a:pPr>
                <a:defRPr/>
              </a:pPr>
              <a:t>8/28/2012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3A33EDB-D6C0-4E0D-AAB0-28F3C63121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94629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243F23-5263-45B0-A5F4-BC0CA16D87CE}"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50D1B4-096C-4C14-984E-4A90A4D293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332658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8ED85A-0D6D-4AF9-B1D3-C4D1AED73BDC}"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37AA99-EC45-4729-8221-7AFBD5CE28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459211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42B311-DB25-4F7E-A590-D7EF1025BFB6}"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CD606E-1739-4C91-B5BB-13686BDDAE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133348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9267C0-BFD9-4379-8275-69F17BA656D5}"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970A58-B95D-4DD4-A625-DE226A1F3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095432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86062FBA-BF41-4728-9F02-A86099C9965A}" type="datetimeFigureOut">
              <a:rPr lang="en-US">
                <a:solidFill>
                  <a:prstClr val="black">
                    <a:tint val="75000"/>
                  </a:prstClr>
                </a:solidFill>
              </a:rPr>
              <a:pPr>
                <a:defRPr/>
              </a:pPr>
              <a:t>8/28/2012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91CB2E5-4309-4477-87EA-D7A59270B8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69990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D3C2225-0167-4238-A2B4-EED330C9982A}"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E94EA6-45E0-47E0-A33C-021D3B4C63EF}"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96AE67-CCE0-4C4A-9E50-7F46900E01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46197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9BF69-5E96-41B0-8B49-6CCA5873F670}"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3F1A7D-B745-4D01-80BA-F9C2E56AFC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775095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CF544F-303F-4276-8392-7D4FDB69034B}"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204536-F851-42A8-8063-0D4AE7AFE9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82898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5B2812-6E8B-495F-9978-C1747A217C17}"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2FF768-66BC-4EB6-A010-42917A7A2C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091340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404EFC-4D23-4BFB-82FB-3FAE693C7FB4}" type="datetimeFigureOut">
              <a:rPr lang="en-US">
                <a:solidFill>
                  <a:prstClr val="black">
                    <a:tint val="75000"/>
                  </a:prstClr>
                </a:solidFill>
              </a:rPr>
              <a:pPr>
                <a:defRPr/>
              </a:pPr>
              <a:t>8/28/2012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A32B5C4-0E0E-43B0-BE2D-C6AEF51228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58010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941C82E-4A14-45ED-ABDC-A7389E2F0F1C}" type="datetimeFigureOut">
              <a:rPr lang="en-US">
                <a:solidFill>
                  <a:prstClr val="black">
                    <a:tint val="75000"/>
                  </a:prstClr>
                </a:solidFill>
              </a:rPr>
              <a:pPr>
                <a:defRPr/>
              </a:pPr>
              <a:t>8/28/2012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3EBB209-6759-46E7-BE3A-F31025482B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583021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0B338E-D4D9-43CC-921F-0D98A416E1D2}" type="datetimeFigureOut">
              <a:rPr lang="en-US">
                <a:solidFill>
                  <a:prstClr val="black">
                    <a:tint val="75000"/>
                  </a:prstClr>
                </a:solidFill>
              </a:rPr>
              <a:pPr>
                <a:defRPr/>
              </a:pPr>
              <a:t>8/28/2012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3A33EDB-D6C0-4E0D-AAB0-28F3C63121D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958639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243F23-5263-45B0-A5F4-BC0CA16D87CE}"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50D1B4-096C-4C14-984E-4A90A4D293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268160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8ED85A-0D6D-4AF9-B1D3-C4D1AED73BDC}" type="datetimeFigureOut">
              <a:rPr lang="en-US">
                <a:solidFill>
                  <a:prstClr val="black">
                    <a:tint val="75000"/>
                  </a:prstClr>
                </a:solidFill>
              </a:rPr>
              <a:pPr>
                <a:defRPr/>
              </a:pPr>
              <a:t>8/28/2012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37AA99-EC45-4729-8221-7AFBD5CE28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200933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42B311-DB25-4F7E-A590-D7EF1025BFB6}"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CD606E-1739-4C91-B5BB-13686BDDAE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33413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217653B-D971-4B66-B915-E923CD339CB1}"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9267C0-BFD9-4379-8275-69F17BA656D5}" type="datetimeFigureOut">
              <a:rPr lang="en-US">
                <a:solidFill>
                  <a:prstClr val="black">
                    <a:tint val="75000"/>
                  </a:prstClr>
                </a:solidFill>
              </a:rPr>
              <a:pPr>
                <a:defRPr/>
              </a:pPr>
              <a:t>8/28/2012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970A58-B95D-4DD4-A625-DE226A1F3E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185803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86062FBA-BF41-4728-9F02-A86099C9965A}" type="datetimeFigureOut">
              <a:rPr lang="en-US">
                <a:solidFill>
                  <a:prstClr val="black">
                    <a:tint val="75000"/>
                  </a:prstClr>
                </a:solidFill>
              </a:rPr>
              <a:pPr>
                <a:defRPr/>
              </a:pPr>
              <a:t>8/28/2012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91CB2E5-4309-4477-87EA-D7A59270B8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7633736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926D7D04-CE19-4D26-B5A5-5CEE5503AF4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27230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8308972-A1A3-486D-A0C5-86C2AC827DE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B1565F8-294C-4672-A81D-EE2F4659298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24B780-D52C-465E-B8C0-7A01C4FC0A85}"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9A6129D9-ADC0-4B96-87A7-E4C7A287F68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34FD28D6-E710-42FD-A4DB-A74141E065AD}" type="datetimeFigureOut">
              <a:rPr lang="en-US">
                <a:solidFill>
                  <a:prstClr val="black">
                    <a:tint val="75000"/>
                  </a:prstClr>
                </a:solidFill>
              </a:rPr>
              <a:pPr eaLnBrk="1" hangingPunct="1">
                <a:defRPr/>
              </a:pPr>
              <a:t>8/28/2012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AF8BFD80-7087-40C3-BEF9-8CDFDBAED6BA}"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xmlns="" val="7140446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34FD28D6-E710-42FD-A4DB-A74141E065AD}" type="datetimeFigureOut">
              <a:rPr lang="en-US">
                <a:solidFill>
                  <a:prstClr val="black">
                    <a:tint val="75000"/>
                  </a:prstClr>
                </a:solidFill>
              </a:rPr>
              <a:pPr eaLnBrk="1" hangingPunct="1">
                <a:defRPr/>
              </a:pPr>
              <a:t>8/28/2012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AF8BFD80-7087-40C3-BEF9-8CDFDBAED6BA}"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xmlns="" val="213396118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34FD28D6-E710-42FD-A4DB-A74141E065AD}" type="datetimeFigureOut">
              <a:rPr lang="en-US">
                <a:solidFill>
                  <a:prstClr val="black">
                    <a:tint val="75000"/>
                  </a:prstClr>
                </a:solidFill>
              </a:rPr>
              <a:pPr eaLnBrk="1" hangingPunct="1">
                <a:defRPr/>
              </a:pPr>
              <a:t>8/28/2012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AF8BFD80-7087-40C3-BEF9-8CDFDBAED6BA}"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xmlns="" val="399443600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34FD28D6-E710-42FD-A4DB-A74141E065AD}" type="datetimeFigureOut">
              <a:rPr lang="en-US">
                <a:solidFill>
                  <a:prstClr val="black">
                    <a:tint val="75000"/>
                  </a:prstClr>
                </a:solidFill>
              </a:rPr>
              <a:pPr eaLnBrk="1" hangingPunct="1">
                <a:defRPr/>
              </a:pPr>
              <a:t>8/28/2012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AF8BFD80-7087-40C3-BEF9-8CDFDBAED6BA}" type="slidenum">
              <a:rPr lang="en-US">
                <a:solidFill>
                  <a:prstClr val="black">
                    <a:tint val="75000"/>
                  </a:prstClr>
                </a:solidFill>
              </a:rPr>
              <a:pPr eaLnBrk="1" hangingPunct="1">
                <a:defRPr/>
              </a:pPr>
              <a:t>‹#›</a:t>
            </a:fld>
            <a:endParaRPr lang="en-US">
              <a:solidFill>
                <a:prstClr val="black">
                  <a:tint val="75000"/>
                </a:prstClr>
              </a:solidFill>
            </a:endParaRPr>
          </a:p>
        </p:txBody>
      </p:sp>
    </p:spTree>
    <p:extLst>
      <p:ext uri="{BB962C8B-B14F-4D97-AF65-F5344CB8AC3E}">
        <p14:creationId xmlns:p14="http://schemas.microsoft.com/office/powerpoint/2010/main" xmlns="" val="91010539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7.xml"/><Relationship Id="rId5" Type="http://schemas.openxmlformats.org/officeDocument/2006/relationships/image" Target="../media/image44.wmf"/><Relationship Id="rId4" Type="http://schemas.openxmlformats.org/officeDocument/2006/relationships/image" Target="../media/image43.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7" Type="http://schemas.openxmlformats.org/officeDocument/2006/relationships/oleObject" Target="../embeddings/Microsoft_Office_Word_97_-_2003_Document6.doc"/><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Microsoft_Office_Word_97_-_2003_Document5.doc"/><Relationship Id="rId5" Type="http://schemas.openxmlformats.org/officeDocument/2006/relationships/oleObject" Target="../embeddings/Microsoft_Office_Word_97_-_2003_Document4.doc"/><Relationship Id="rId4" Type="http://schemas.openxmlformats.org/officeDocument/2006/relationships/oleObject" Target="../embeddings/Microsoft_Office_Word_97_-_2003_Document3.doc"/></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Uppermnus/Mangmnt.htm" TargetMode="External"/><Relationship Id="rId2" Type="http://schemas.openxmlformats.org/officeDocument/2006/relationships/hyperlink" Target="Nemabase%20Search%20Menu.htm"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plpnemweb.ucdavis.edu/nemaplex/Nemabase2010/Nemabase%20Search%20Menu.htm" TargetMode="External"/><Relationship Id="rId2" Type="http://schemas.openxmlformats.org/officeDocument/2006/relationships/hyperlink" Target="http://plpnemweb.ucdavis.edu/nemaplex/Nemabase2010/NemabaseSearch2.aspx" TargetMode="External"/><Relationship Id="rId1" Type="http://schemas.openxmlformats.org/officeDocument/2006/relationships/slideLayout" Target="../slideLayouts/slideLayout7.xml"/><Relationship Id="rId4" Type="http://schemas.openxmlformats.org/officeDocument/2006/relationships/hyperlink" Target="http://plpnemweb.ucdavis.edu/nemaplex/Uppermnus/Mangmnt.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Office_Word_97_-_2003_Document7.doc"/><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69.jpeg"/><Relationship Id="rId12" Type="http://schemas.openxmlformats.org/officeDocument/2006/relationships/image" Target="../media/image74.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73.jpeg"/><Relationship Id="rId5" Type="http://schemas.openxmlformats.org/officeDocument/2006/relationships/image" Target="../media/image68.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6.jpeg"/></Relationships>
</file>

<file path=ppt/slides/_rels/slide34.xml.rels><?xml version="1.0" encoding="UTF-8" standalone="yes"?>
<Relationships xmlns="http://schemas.openxmlformats.org/package/2006/relationships"><Relationship Id="rId8" Type="http://schemas.openxmlformats.org/officeDocument/2006/relationships/hyperlink" Target="http://www.flickr.com/photos/microagua/3147721449/in/gallery-59690065@N08-72157626091212640/" TargetMode="External"/><Relationship Id="rId13" Type="http://schemas.openxmlformats.org/officeDocument/2006/relationships/image" Target="../media/image86.jpeg"/><Relationship Id="rId18" Type="http://schemas.openxmlformats.org/officeDocument/2006/relationships/image" Target="../media/image91.jpeg"/><Relationship Id="rId3" Type="http://schemas.openxmlformats.org/officeDocument/2006/relationships/image" Target="../media/image79.jpeg"/><Relationship Id="rId21" Type="http://schemas.openxmlformats.org/officeDocument/2006/relationships/image" Target="../media/image94.jpeg"/><Relationship Id="rId7" Type="http://schemas.openxmlformats.org/officeDocument/2006/relationships/image" Target="../media/image82.jpeg"/><Relationship Id="rId12" Type="http://schemas.openxmlformats.org/officeDocument/2006/relationships/image" Target="../media/image85.jpeg"/><Relationship Id="rId17" Type="http://schemas.openxmlformats.org/officeDocument/2006/relationships/image" Target="../media/image90.jpeg"/><Relationship Id="rId2" Type="http://schemas.openxmlformats.org/officeDocument/2006/relationships/image" Target="../media/image78.jpeg"/><Relationship Id="rId16" Type="http://schemas.openxmlformats.org/officeDocument/2006/relationships/image" Target="../media/image89.jpeg"/><Relationship Id="rId20" Type="http://schemas.openxmlformats.org/officeDocument/2006/relationships/image" Target="../media/image93.jpeg"/><Relationship Id="rId1" Type="http://schemas.openxmlformats.org/officeDocument/2006/relationships/slideLayout" Target="../slideLayouts/slideLayout19.xml"/><Relationship Id="rId6" Type="http://schemas.openxmlformats.org/officeDocument/2006/relationships/hyperlink" Target="http://www.news.wisc.edu/newsphotos/images/Petri_dish96_10.jpg" TargetMode="External"/><Relationship Id="rId11" Type="http://schemas.openxmlformats.org/officeDocument/2006/relationships/image" Target="../media/image84.jpeg"/><Relationship Id="rId5" Type="http://schemas.openxmlformats.org/officeDocument/2006/relationships/image" Target="../media/image81.jpeg"/><Relationship Id="rId15" Type="http://schemas.openxmlformats.org/officeDocument/2006/relationships/image" Target="../media/image88.jpeg"/><Relationship Id="rId23" Type="http://schemas.openxmlformats.org/officeDocument/2006/relationships/image" Target="../media/image96.jpeg"/><Relationship Id="rId10" Type="http://schemas.openxmlformats.org/officeDocument/2006/relationships/hyperlink" Target="http://www.flickr.com/photos/microcosmo/3970610639/in/gallery-59690065@N08-72157626091212640/" TargetMode="External"/><Relationship Id="rId19" Type="http://schemas.openxmlformats.org/officeDocument/2006/relationships/image" Target="../media/image92.jpeg"/><Relationship Id="rId4" Type="http://schemas.openxmlformats.org/officeDocument/2006/relationships/image" Target="../media/image80.jpeg"/><Relationship Id="rId9" Type="http://schemas.openxmlformats.org/officeDocument/2006/relationships/image" Target="../media/image83.jpeg"/><Relationship Id="rId14" Type="http://schemas.openxmlformats.org/officeDocument/2006/relationships/image" Target="../media/image87.jpeg"/><Relationship Id="rId22" Type="http://schemas.openxmlformats.org/officeDocument/2006/relationships/image" Target="../media/image95.jpeg"/></Relationships>
</file>

<file path=ppt/slides/_rels/slide3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jpeg"/><Relationship Id="rId7" Type="http://schemas.openxmlformats.org/officeDocument/2006/relationships/image" Target="../media/image86.jpeg"/><Relationship Id="rId2" Type="http://schemas.openxmlformats.org/officeDocument/2006/relationships/hyperlink" Target="http://www.flickr.com/photos/microagua/3147721449/in/gallery-59690065@N08-72157626091212640/" TargetMode="External"/><Relationship Id="rId1" Type="http://schemas.openxmlformats.org/officeDocument/2006/relationships/slideLayout" Target="../slideLayouts/slideLayout19.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98.jpeg"/><Relationship Id="rId4" Type="http://schemas.openxmlformats.org/officeDocument/2006/relationships/hyperlink" Target="http://www.flickr.com/photos/microcosmo/3970610639/in/gallery-59690065@N08-72157626091212640/" TargetMode="External"/><Relationship Id="rId9" Type="http://schemas.openxmlformats.org/officeDocument/2006/relationships/image" Target="../media/image97.jpeg"/></Relationships>
</file>

<file path=ppt/slides/_rels/slide3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88.jpeg"/><Relationship Id="rId7" Type="http://schemas.openxmlformats.org/officeDocument/2006/relationships/image" Target="../media/image99.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wmf"/><Relationship Id="rId4" Type="http://schemas.openxmlformats.org/officeDocument/2006/relationships/image" Target="../media/image104.wmf"/></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oleObject" Target="../embeddings/Microsoft_Office_Excel_97-2003_Worksheet8.xls"/><Relationship Id="rId2" Type="http://schemas.openxmlformats.org/officeDocument/2006/relationships/slideLayout" Target="../slideLayouts/slideLayout19.xml"/><Relationship Id="rId1" Type="http://schemas.openxmlformats.org/officeDocument/2006/relationships/vmlDrawing" Target="../drawings/vmlDrawing4.vml"/><Relationship Id="rId6" Type="http://schemas.openxmlformats.org/officeDocument/2006/relationships/image" Target="../media/image110.jpeg"/><Relationship Id="rId5" Type="http://schemas.openxmlformats.org/officeDocument/2006/relationships/hyperlink" Target="http://equinox.unr.edu/homepage/kpingram/oak%20grove.jpg" TargetMode="External"/><Relationship Id="rId4" Type="http://schemas.openxmlformats.org/officeDocument/2006/relationships/image" Target="../media/image109.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wmf"/><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0.jpeg"/><Relationship Id="rId7" Type="http://schemas.openxmlformats.org/officeDocument/2006/relationships/image" Target="../media/image112.png"/><Relationship Id="rId2" Type="http://schemas.openxmlformats.org/officeDocument/2006/relationships/image" Target="../media/image74.png"/><Relationship Id="rId1" Type="http://schemas.openxmlformats.org/officeDocument/2006/relationships/slideLayout" Target="../slideLayouts/slideLayout19.xml"/><Relationship Id="rId6" Type="http://schemas.openxmlformats.org/officeDocument/2006/relationships/image" Target="../media/image97.jpeg"/><Relationship Id="rId11" Type="http://schemas.openxmlformats.org/officeDocument/2006/relationships/image" Target="../media/image67.png"/><Relationship Id="rId5" Type="http://schemas.openxmlformats.org/officeDocument/2006/relationships/image" Target="../media/image94.jpeg"/><Relationship Id="rId10" Type="http://schemas.openxmlformats.org/officeDocument/2006/relationships/image" Target="../media/image66.png"/><Relationship Id="rId4" Type="http://schemas.openxmlformats.org/officeDocument/2006/relationships/image" Target="../media/image111.jpeg"/><Relationship Id="rId9"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9.xml"/><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8.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0.jpeg"/><Relationship Id="rId7" Type="http://schemas.openxmlformats.org/officeDocument/2006/relationships/image" Target="../media/image98.jpeg"/><Relationship Id="rId2" Type="http://schemas.openxmlformats.org/officeDocument/2006/relationships/image" Target="../media/image119.jpeg"/><Relationship Id="rId1" Type="http://schemas.openxmlformats.org/officeDocument/2006/relationships/slideLayout" Target="../slideLayouts/slideLayout19.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25.jpeg"/></Relationships>
</file>

<file path=ppt/slides/_rels/slide45.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jpeg"/><Relationship Id="rId3" Type="http://schemas.openxmlformats.org/officeDocument/2006/relationships/image" Target="../media/image126.jpeg"/><Relationship Id="rId7" Type="http://schemas.openxmlformats.org/officeDocument/2006/relationships/image" Target="../media/image130.jpeg"/><Relationship Id="rId12" Type="http://schemas.openxmlformats.org/officeDocument/2006/relationships/image" Target="../media/image135.jpe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s>
</file>

<file path=ppt/slides/_rels/slide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9.xml"/><Relationship Id="rId4" Type="http://schemas.openxmlformats.org/officeDocument/2006/relationships/image" Target="../media/image139.jpeg"/></Relationships>
</file>

<file path=ppt/slides/_rels/slide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49.jpeg"/><Relationship Id="rId13" Type="http://schemas.openxmlformats.org/officeDocument/2006/relationships/image" Target="../media/image2.jpeg"/><Relationship Id="rId3" Type="http://schemas.openxmlformats.org/officeDocument/2006/relationships/oleObject" Target="../embeddings/oleObject1.bin"/><Relationship Id="rId7" Type="http://schemas.openxmlformats.org/officeDocument/2006/relationships/image" Target="../media/image148.jpeg"/><Relationship Id="rId12" Type="http://schemas.openxmlformats.org/officeDocument/2006/relationships/image" Target="../media/image152.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47.jpeg"/><Relationship Id="rId11" Type="http://schemas.openxmlformats.org/officeDocument/2006/relationships/oleObject" Target="../embeddings/oleObject2.bin"/><Relationship Id="rId5" Type="http://schemas.openxmlformats.org/officeDocument/2006/relationships/image" Target="../media/image146.jpeg"/><Relationship Id="rId10" Type="http://schemas.openxmlformats.org/officeDocument/2006/relationships/image" Target="../media/image151.jpeg"/><Relationship Id="rId4" Type="http://schemas.openxmlformats.org/officeDocument/2006/relationships/image" Target="../media/image145.jpeg"/><Relationship Id="rId9" Type="http://schemas.openxmlformats.org/officeDocument/2006/relationships/image" Target="../media/image150.jpeg"/><Relationship Id="rId14" Type="http://schemas.openxmlformats.org/officeDocument/2006/relationships/image" Target="../media/image153.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56.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eg"/></Relationships>
</file>

<file path=ppt/slides/_rels/slide5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56.xml"/><Relationship Id="rId1" Type="http://schemas.openxmlformats.org/officeDocument/2006/relationships/vmlDrawing" Target="../drawings/vmlDrawing6.vml"/><Relationship Id="rId4" Type="http://schemas.openxmlformats.org/officeDocument/2006/relationships/oleObject" Target="../embeddings/oleObject3.bin"/></Relationships>
</file>

<file path=ppt/slides/_rels/slide54.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2.jpeg"/><Relationship Id="rId2" Type="http://schemas.openxmlformats.org/officeDocument/2006/relationships/image" Target="../media/image163.jpeg"/><Relationship Id="rId1" Type="http://schemas.openxmlformats.org/officeDocument/2006/relationships/slideLayout" Target="../slideLayouts/slideLayout56.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jpeg"/></Relationships>
</file>

<file path=ppt/slides/_rels/slide5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4.bin"/><Relationship Id="rId4" Type="http://schemas.openxmlformats.org/officeDocument/2006/relationships/image" Target="../media/image175.png"/></Relationships>
</file>

<file path=ppt/slides/_rels/slide6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44.xml"/><Relationship Id="rId5" Type="http://schemas.openxmlformats.org/officeDocument/2006/relationships/image" Target="../media/image179.jpeg"/><Relationship Id="rId4" Type="http://schemas.openxmlformats.org/officeDocument/2006/relationships/image" Target="../media/image178.jpeg"/></Relationships>
</file>

<file path=ppt/slides/_rels/slide64.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image" Target="../media/image180.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 Id="rId4" Type="http://schemas.openxmlformats.org/officeDocument/2006/relationships/image" Target="../media/image18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2274" name="Picture 2" descr="mononchus"/>
          <p:cNvPicPr>
            <a:picLocks noChangeAspect="1" noChangeArrowheads="1"/>
          </p:cNvPicPr>
          <p:nvPr/>
        </p:nvPicPr>
        <p:blipFill>
          <a:blip r:embed="rId3" cstate="print">
            <a:lum bright="70000" contrast="-70000"/>
          </a:blip>
          <a:srcRect/>
          <a:stretch>
            <a:fillRect/>
          </a:stretch>
        </p:blipFill>
        <p:spPr bwMode="auto">
          <a:xfrm>
            <a:off x="609600" y="3505200"/>
            <a:ext cx="2012950" cy="3048000"/>
          </a:xfrm>
          <a:prstGeom prst="rect">
            <a:avLst/>
          </a:prstGeom>
          <a:noFill/>
        </p:spPr>
      </p:pic>
      <p:pic>
        <p:nvPicPr>
          <p:cNvPr id="182275" name="Picture 3" descr="aphelenchus"/>
          <p:cNvPicPr>
            <a:picLocks noChangeAspect="1" noChangeArrowheads="1"/>
          </p:cNvPicPr>
          <p:nvPr/>
        </p:nvPicPr>
        <p:blipFill>
          <a:blip r:embed="rId4" cstate="print">
            <a:lum bright="70000" contrast="-70000"/>
          </a:blip>
          <a:srcRect/>
          <a:stretch>
            <a:fillRect/>
          </a:stretch>
        </p:blipFill>
        <p:spPr bwMode="auto">
          <a:xfrm>
            <a:off x="6248400" y="3276600"/>
            <a:ext cx="2895600" cy="1920875"/>
          </a:xfrm>
          <a:prstGeom prst="rect">
            <a:avLst/>
          </a:prstGeom>
          <a:noFill/>
        </p:spPr>
      </p:pic>
      <p:pic>
        <p:nvPicPr>
          <p:cNvPr id="182276" name="Picture 4" descr="cruznema"/>
          <p:cNvPicPr>
            <a:picLocks noChangeAspect="1" noChangeArrowheads="1"/>
          </p:cNvPicPr>
          <p:nvPr/>
        </p:nvPicPr>
        <p:blipFill>
          <a:blip r:embed="rId5" cstate="print">
            <a:lum bright="70000" contrast="-70000"/>
          </a:blip>
          <a:srcRect/>
          <a:stretch>
            <a:fillRect/>
          </a:stretch>
        </p:blipFill>
        <p:spPr bwMode="auto">
          <a:xfrm>
            <a:off x="6934200" y="685800"/>
            <a:ext cx="1416050" cy="2362200"/>
          </a:xfrm>
          <a:prstGeom prst="rect">
            <a:avLst/>
          </a:prstGeom>
          <a:noFill/>
        </p:spPr>
      </p:pic>
      <p:pic>
        <p:nvPicPr>
          <p:cNvPr id="182277" name="Picture 5" descr="Slide_2"/>
          <p:cNvPicPr>
            <a:picLocks noChangeAspect="1" noChangeArrowheads="1"/>
          </p:cNvPicPr>
          <p:nvPr/>
        </p:nvPicPr>
        <p:blipFill>
          <a:blip r:embed="rId6" cstate="print">
            <a:lum bright="70000" contrast="-70000"/>
          </a:blip>
          <a:srcRect l="-23" r="885" b="893"/>
          <a:stretch>
            <a:fillRect/>
          </a:stretch>
        </p:blipFill>
        <p:spPr bwMode="auto">
          <a:xfrm>
            <a:off x="3429000" y="914400"/>
            <a:ext cx="2135188" cy="2362200"/>
          </a:xfrm>
          <a:prstGeom prst="rect">
            <a:avLst/>
          </a:prstGeom>
          <a:noFill/>
        </p:spPr>
      </p:pic>
      <p:pic>
        <p:nvPicPr>
          <p:cNvPr id="182278" name="Picture 6" descr="eudorylaimus"/>
          <p:cNvPicPr>
            <a:picLocks noChangeAspect="1" noChangeArrowheads="1"/>
          </p:cNvPicPr>
          <p:nvPr/>
        </p:nvPicPr>
        <p:blipFill>
          <a:blip r:embed="rId7" cstate="print">
            <a:lum bright="70000" contrast="-70000"/>
          </a:blip>
          <a:srcRect/>
          <a:stretch>
            <a:fillRect/>
          </a:stretch>
        </p:blipFill>
        <p:spPr bwMode="auto">
          <a:xfrm>
            <a:off x="2895600" y="4038600"/>
            <a:ext cx="3167063" cy="2087563"/>
          </a:xfrm>
          <a:prstGeom prst="rect">
            <a:avLst/>
          </a:prstGeom>
          <a:noFill/>
        </p:spPr>
      </p:pic>
      <p:sp>
        <p:nvSpPr>
          <p:cNvPr id="182281" name="Rectangle 9"/>
          <p:cNvSpPr>
            <a:spLocks noChangeArrowheads="1"/>
          </p:cNvSpPr>
          <p:nvPr/>
        </p:nvSpPr>
        <p:spPr bwMode="auto">
          <a:xfrm>
            <a:off x="0" y="762000"/>
            <a:ext cx="9144000" cy="1143000"/>
          </a:xfrm>
          <a:prstGeom prst="rect">
            <a:avLst/>
          </a:prstGeom>
          <a:noFill/>
          <a:ln w="9525">
            <a:noFill/>
            <a:miter lim="800000"/>
            <a:headEnd/>
            <a:tailEnd/>
          </a:ln>
          <a:effectLst/>
        </p:spPr>
        <p:txBody>
          <a:bodyPr anchor="ctr"/>
          <a:lstStyle/>
          <a:p>
            <a:pPr algn="ctr"/>
            <a:r>
              <a:rPr lang="en-US" sz="4000" dirty="0">
                <a:solidFill>
                  <a:schemeClr val="tx2"/>
                </a:solidFill>
              </a:rPr>
              <a:t>Nematodes </a:t>
            </a:r>
            <a:r>
              <a:rPr lang="en-US" sz="4000" dirty="0" smtClean="0">
                <a:solidFill>
                  <a:schemeClr val="tx2"/>
                </a:solidFill>
              </a:rPr>
              <a:t>in Vineyards</a:t>
            </a:r>
            <a:endParaRPr lang="en-US" sz="4000" dirty="0">
              <a:solidFill>
                <a:schemeClr val="tx2"/>
              </a:solidFill>
            </a:endParaRPr>
          </a:p>
        </p:txBody>
      </p:sp>
      <p:sp>
        <p:nvSpPr>
          <p:cNvPr id="182282" name="Rectangle 10"/>
          <p:cNvSpPr>
            <a:spLocks noChangeArrowheads="1"/>
          </p:cNvSpPr>
          <p:nvPr/>
        </p:nvSpPr>
        <p:spPr bwMode="auto">
          <a:xfrm>
            <a:off x="572294" y="2971800"/>
            <a:ext cx="7848600" cy="3505200"/>
          </a:xfrm>
          <a:prstGeom prst="rect">
            <a:avLst/>
          </a:prstGeom>
          <a:noFill/>
          <a:ln w="9525">
            <a:noFill/>
            <a:miter lim="800000"/>
            <a:headEnd/>
            <a:tailEnd/>
          </a:ln>
          <a:effectLst/>
        </p:spPr>
        <p:txBody>
          <a:bodyPr/>
          <a:lstStyle/>
          <a:p>
            <a:pPr marL="342900" indent="-342900" algn="ctr">
              <a:spcBef>
                <a:spcPct val="20000"/>
              </a:spcBef>
            </a:pPr>
            <a:r>
              <a:rPr lang="en-US" sz="3200" dirty="0"/>
              <a:t>Howard </a:t>
            </a:r>
            <a:r>
              <a:rPr lang="en-US" sz="3200" dirty="0" smtClean="0"/>
              <a:t>Ferris</a:t>
            </a:r>
          </a:p>
          <a:p>
            <a:pPr marL="342900" indent="-342900" algn="ctr">
              <a:spcBef>
                <a:spcPct val="20000"/>
              </a:spcBef>
            </a:pPr>
            <a:endParaRPr lang="en-US" sz="2000" dirty="0"/>
          </a:p>
          <a:p>
            <a:pPr marL="342900" indent="-342900" algn="ctr">
              <a:spcBef>
                <a:spcPct val="20000"/>
              </a:spcBef>
            </a:pPr>
            <a:r>
              <a:rPr lang="en-US" sz="2800" dirty="0"/>
              <a:t>Department of </a:t>
            </a:r>
            <a:r>
              <a:rPr lang="en-US" sz="2800" dirty="0" smtClean="0"/>
              <a:t>Entomology and </a:t>
            </a:r>
            <a:r>
              <a:rPr lang="en-US" sz="2800" dirty="0" err="1" smtClean="0"/>
              <a:t>Nematology</a:t>
            </a:r>
            <a:endParaRPr lang="en-US" sz="2800" dirty="0"/>
          </a:p>
          <a:p>
            <a:pPr marL="342900" indent="-342900" algn="ctr">
              <a:spcBef>
                <a:spcPct val="20000"/>
              </a:spcBef>
            </a:pPr>
            <a:r>
              <a:rPr lang="en-US" sz="2800" dirty="0"/>
              <a:t>University of California, Davis</a:t>
            </a:r>
          </a:p>
          <a:p>
            <a:pPr marL="342900" indent="-342900" algn="ctr">
              <a:spcBef>
                <a:spcPct val="20000"/>
              </a:spcBef>
            </a:pPr>
            <a:r>
              <a:rPr lang="en-US" sz="2800" dirty="0"/>
              <a:t>hferris@ucdavis.edu</a:t>
            </a:r>
          </a:p>
          <a:p>
            <a:pPr marL="342900" indent="-342900" algn="ctr">
              <a:spcBef>
                <a:spcPct val="20000"/>
              </a:spcBef>
            </a:pPr>
            <a:endParaRPr lang="en-US" sz="2000" dirty="0"/>
          </a:p>
          <a:p>
            <a:pPr marL="342900" indent="-342900" algn="ctr">
              <a:spcBef>
                <a:spcPct val="20000"/>
              </a:spcBef>
            </a:pPr>
            <a:r>
              <a:rPr lang="en-US" sz="2800" dirty="0" smtClean="0"/>
              <a:t>July, 2012</a:t>
            </a:r>
            <a:endParaRPr lang="en-US" sz="3200" dirty="0"/>
          </a:p>
        </p:txBody>
      </p:sp>
      <p:sp>
        <p:nvSpPr>
          <p:cNvPr id="2" name="TextBox 1"/>
          <p:cNvSpPr txBox="1"/>
          <p:nvPr/>
        </p:nvSpPr>
        <p:spPr>
          <a:xfrm>
            <a:off x="840524" y="1904999"/>
            <a:ext cx="7535268" cy="461665"/>
          </a:xfrm>
          <a:prstGeom prst="rect">
            <a:avLst/>
          </a:prstGeom>
          <a:noFill/>
        </p:spPr>
        <p:txBody>
          <a:bodyPr wrap="none" rtlCol="0">
            <a:spAutoFit/>
          </a:bodyPr>
          <a:lstStyle/>
          <a:p>
            <a:r>
              <a:rPr lang="en-US" dirty="0" smtClean="0"/>
              <a:t>important species, biology, soil ecology, management </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966"/>
          <p:cNvPicPr>
            <a:picLocks noChangeAspect="1" noChangeArrowheads="1"/>
          </p:cNvPicPr>
          <p:nvPr/>
        </p:nvPicPr>
        <p:blipFill>
          <a:blip r:embed="rId2" cstate="print"/>
          <a:srcRect r="40385" b="28889"/>
          <a:stretch>
            <a:fillRect/>
          </a:stretch>
        </p:blipFill>
        <p:spPr bwMode="auto">
          <a:xfrm>
            <a:off x="77788" y="125413"/>
            <a:ext cx="3200400" cy="3303587"/>
          </a:xfrm>
          <a:prstGeom prst="rect">
            <a:avLst/>
          </a:prstGeom>
          <a:noFill/>
          <a:ln w="9525">
            <a:solidFill>
              <a:schemeClr val="tx1"/>
            </a:solidFill>
            <a:miter lim="800000"/>
            <a:headEnd/>
            <a:tailEnd/>
          </a:ln>
        </p:spPr>
      </p:pic>
      <p:pic>
        <p:nvPicPr>
          <p:cNvPr id="16387" name="Picture 4" descr="#683"/>
          <p:cNvPicPr>
            <a:picLocks noChangeAspect="1" noChangeArrowheads="1"/>
          </p:cNvPicPr>
          <p:nvPr/>
        </p:nvPicPr>
        <p:blipFill>
          <a:blip r:embed="rId3" cstate="print"/>
          <a:srcRect b="13846"/>
          <a:stretch>
            <a:fillRect/>
          </a:stretch>
        </p:blipFill>
        <p:spPr bwMode="auto">
          <a:xfrm>
            <a:off x="76200" y="3657600"/>
            <a:ext cx="3200400" cy="3128963"/>
          </a:xfrm>
          <a:prstGeom prst="rect">
            <a:avLst/>
          </a:prstGeom>
          <a:noFill/>
          <a:ln w="9525">
            <a:solidFill>
              <a:schemeClr val="tx1"/>
            </a:solidFill>
            <a:miter lim="800000"/>
            <a:headEnd/>
            <a:tailEnd/>
          </a:ln>
        </p:spPr>
      </p:pic>
      <p:sp>
        <p:nvSpPr>
          <p:cNvPr id="16388" name="Rectangle 5"/>
          <p:cNvSpPr>
            <a:spLocks noChangeArrowheads="1"/>
          </p:cNvSpPr>
          <p:nvPr/>
        </p:nvSpPr>
        <p:spPr bwMode="auto">
          <a:xfrm>
            <a:off x="5865813" y="0"/>
            <a:ext cx="3278187" cy="457200"/>
          </a:xfrm>
          <a:prstGeom prst="rect">
            <a:avLst/>
          </a:prstGeom>
          <a:noFill/>
          <a:ln w="9525">
            <a:noFill/>
            <a:miter lim="800000"/>
            <a:headEnd/>
            <a:tailEnd/>
          </a:ln>
        </p:spPr>
        <p:txBody>
          <a:bodyPr>
            <a:spAutoFit/>
          </a:bodyPr>
          <a:lstStyle/>
          <a:p>
            <a:endParaRPr lang="en-US">
              <a:latin typeface="Times New Roman" pitchFamily="18" charset="0"/>
            </a:endParaRPr>
          </a:p>
        </p:txBody>
      </p:sp>
      <p:pic>
        <p:nvPicPr>
          <p:cNvPr id="16389" name="Picture 6" descr="#1815"/>
          <p:cNvPicPr>
            <a:picLocks noChangeAspect="1" noChangeArrowheads="1"/>
          </p:cNvPicPr>
          <p:nvPr/>
        </p:nvPicPr>
        <p:blipFill>
          <a:blip r:embed="rId4" cstate="print"/>
          <a:srcRect l="3510" t="5556" b="3333"/>
          <a:stretch>
            <a:fillRect/>
          </a:stretch>
        </p:blipFill>
        <p:spPr bwMode="auto">
          <a:xfrm>
            <a:off x="3338513" y="76200"/>
            <a:ext cx="2452687" cy="3657600"/>
          </a:xfrm>
          <a:prstGeom prst="rect">
            <a:avLst/>
          </a:prstGeom>
          <a:noFill/>
          <a:ln w="9525">
            <a:solidFill>
              <a:schemeClr val="tx1"/>
            </a:solidFill>
            <a:miter lim="800000"/>
            <a:headEnd/>
            <a:tailEnd/>
          </a:ln>
        </p:spPr>
      </p:pic>
      <p:pic>
        <p:nvPicPr>
          <p:cNvPr id="16390" name="Picture 6" descr="#984"/>
          <p:cNvPicPr>
            <a:picLocks noChangeAspect="1" noChangeArrowheads="1"/>
          </p:cNvPicPr>
          <p:nvPr/>
        </p:nvPicPr>
        <p:blipFill>
          <a:blip r:embed="rId5" cstate="print"/>
          <a:srcRect l="10526" t="7777" r="5263" b="21111"/>
          <a:stretch>
            <a:fillRect/>
          </a:stretch>
        </p:blipFill>
        <p:spPr bwMode="auto">
          <a:xfrm>
            <a:off x="3352800" y="3733800"/>
            <a:ext cx="2286000" cy="3048000"/>
          </a:xfrm>
          <a:prstGeom prst="rect">
            <a:avLst/>
          </a:prstGeom>
          <a:noFill/>
          <a:ln w="9525">
            <a:solidFill>
              <a:schemeClr val="tx1"/>
            </a:solidFill>
            <a:miter lim="800000"/>
            <a:headEnd/>
            <a:tailEnd/>
          </a:ln>
        </p:spPr>
      </p:pic>
      <p:grpSp>
        <p:nvGrpSpPr>
          <p:cNvPr id="2" name="Group 6"/>
          <p:cNvGrpSpPr>
            <a:grpSpLocks noChangeAspect="1"/>
          </p:cNvGrpSpPr>
          <p:nvPr/>
        </p:nvGrpSpPr>
        <p:grpSpPr bwMode="auto">
          <a:xfrm flipH="1">
            <a:off x="5867400" y="1600200"/>
            <a:ext cx="3108325" cy="5049838"/>
            <a:chOff x="468313" y="0"/>
            <a:chExt cx="4222750" cy="6858000"/>
          </a:xfrm>
        </p:grpSpPr>
        <p:pic>
          <p:nvPicPr>
            <p:cNvPr id="16393" name="Picture 9" descr="x"/>
            <p:cNvPicPr>
              <a:picLocks noChangeAspect="1" noChangeArrowheads="1"/>
            </p:cNvPicPr>
            <p:nvPr/>
          </p:nvPicPr>
          <p:blipFill>
            <a:blip r:embed="rId6" cstate="print"/>
            <a:srcRect/>
            <a:stretch>
              <a:fillRect/>
            </a:stretch>
          </p:blipFill>
          <p:spPr bwMode="auto">
            <a:xfrm>
              <a:off x="468313" y="0"/>
              <a:ext cx="4222750" cy="6858000"/>
            </a:xfrm>
            <a:prstGeom prst="rect">
              <a:avLst/>
            </a:prstGeom>
            <a:noFill/>
            <a:ln w="9525">
              <a:noFill/>
              <a:miter lim="800000"/>
              <a:headEnd/>
              <a:tailEnd/>
            </a:ln>
          </p:spPr>
        </p:pic>
        <p:sp>
          <p:nvSpPr>
            <p:cNvPr id="16394" name="Rounded Rectangle 8"/>
            <p:cNvSpPr>
              <a:spLocks noChangeArrowheads="1"/>
            </p:cNvSpPr>
            <p:nvPr/>
          </p:nvSpPr>
          <p:spPr bwMode="auto">
            <a:xfrm>
              <a:off x="1295400" y="762000"/>
              <a:ext cx="1600200" cy="685800"/>
            </a:xfrm>
            <a:prstGeom prst="roundRect">
              <a:avLst>
                <a:gd name="adj" fmla="val 16667"/>
              </a:avLst>
            </a:prstGeom>
            <a:solidFill>
              <a:schemeClr val="bg1"/>
            </a:solidFill>
            <a:ln w="9525" algn="ctr">
              <a:noFill/>
              <a:round/>
              <a:headEnd/>
              <a:tailEnd/>
            </a:ln>
          </p:spPr>
          <p:txBody>
            <a:bodyPr/>
            <a:lstStyle/>
            <a:p>
              <a:endParaRPr lang="en-US" sz="1800">
                <a:latin typeface="Arial" charset="0"/>
              </a:endParaRPr>
            </a:p>
          </p:txBody>
        </p:sp>
      </p:grpSp>
      <p:sp>
        <p:nvSpPr>
          <p:cNvPr id="10" name="Title 1"/>
          <p:cNvSpPr txBox="1">
            <a:spLocks/>
          </p:cNvSpPr>
          <p:nvPr/>
        </p:nvSpPr>
        <p:spPr>
          <a:xfrm>
            <a:off x="5791200" y="152400"/>
            <a:ext cx="3352800" cy="1143000"/>
          </a:xfrm>
          <a:prstGeom prst="rect">
            <a:avLst/>
          </a:prstGeom>
        </p:spPr>
        <p:txBody>
          <a:bodyPr/>
          <a:lstStyle/>
          <a:p>
            <a:pPr algn="ctr">
              <a:defRPr/>
            </a:pPr>
            <a:r>
              <a:rPr lang="en-US" sz="3600" i="1" kern="0" dirty="0" err="1">
                <a:latin typeface="Arial" pitchFamily="34" charset="0"/>
                <a:ea typeface="+mj-ea"/>
                <a:cs typeface="Arial" pitchFamily="34" charset="0"/>
              </a:rPr>
              <a:t>Xiphinema</a:t>
            </a:r>
            <a:endParaRPr lang="en-US" sz="3600" i="1" kern="0" dirty="0">
              <a:latin typeface="Arial" pitchFamily="34" charset="0"/>
              <a:ea typeface="+mj-ea"/>
              <a:cs typeface="Arial" pitchFamily="34" charset="0"/>
            </a:endParaRPr>
          </a:p>
          <a:p>
            <a:pPr algn="ctr">
              <a:defRPr/>
            </a:pPr>
            <a:r>
              <a:rPr lang="en-US" sz="3600" i="1" kern="0" dirty="0">
                <a:latin typeface="Arial" pitchFamily="34" charset="0"/>
                <a:ea typeface="+mj-ea"/>
                <a:cs typeface="Arial" pitchFamily="34" charset="0"/>
              </a:rPr>
              <a:t>index</a:t>
            </a:r>
            <a:endParaRPr lang="en-US" i="1" kern="0" dirty="0">
              <a:latin typeface="Arial" pitchFamily="34" charset="0"/>
              <a:ea typeface="+mj-ea"/>
              <a:cs typeface="Arial" pitchFamily="34" charset="0"/>
            </a:endParaRPr>
          </a:p>
        </p:txBody>
      </p:sp>
      <p:sp>
        <p:nvSpPr>
          <p:cNvPr id="3" name="TextBox 2"/>
          <p:cNvSpPr txBox="1"/>
          <p:nvPr/>
        </p:nvSpPr>
        <p:spPr>
          <a:xfrm>
            <a:off x="5867400" y="1387655"/>
            <a:ext cx="2651688" cy="461665"/>
          </a:xfrm>
          <a:prstGeom prst="rect">
            <a:avLst/>
          </a:prstGeom>
          <a:noFill/>
        </p:spPr>
        <p:txBody>
          <a:bodyPr wrap="none" rtlCol="0">
            <a:spAutoFit/>
          </a:bodyPr>
          <a:lstStyle/>
          <a:p>
            <a:r>
              <a:rPr lang="en-US" dirty="0" smtClean="0"/>
              <a:t>dagger nematode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85800" y="6248400"/>
            <a:ext cx="1905000" cy="457200"/>
          </a:xfrm>
          <a:prstGeom prst="rect">
            <a:avLst/>
          </a:prstGeom>
          <a:noFill/>
          <a:ln w="12700">
            <a:noFill/>
            <a:miter lim="800000"/>
            <a:headEnd/>
            <a:tailEnd/>
          </a:ln>
        </p:spPr>
        <p:txBody>
          <a:bodyPr/>
          <a:lstStyle/>
          <a:p>
            <a:endParaRPr lang="en-US"/>
          </a:p>
        </p:txBody>
      </p:sp>
      <p:sp>
        <p:nvSpPr>
          <p:cNvPr id="17411" name="Rectangle 3"/>
          <p:cNvSpPr>
            <a:spLocks noChangeArrowheads="1"/>
          </p:cNvSpPr>
          <p:nvPr/>
        </p:nvSpPr>
        <p:spPr bwMode="auto">
          <a:xfrm>
            <a:off x="3124200" y="6248400"/>
            <a:ext cx="2895600" cy="457200"/>
          </a:xfrm>
          <a:prstGeom prst="rect">
            <a:avLst/>
          </a:prstGeom>
          <a:noFill/>
          <a:ln w="12700">
            <a:noFill/>
            <a:miter lim="800000"/>
            <a:headEnd/>
            <a:tailEnd/>
          </a:ln>
        </p:spPr>
        <p:txBody>
          <a:bodyPr/>
          <a:lstStyle/>
          <a:p>
            <a:endParaRPr lang="en-US"/>
          </a:p>
        </p:txBody>
      </p:sp>
      <p:pic>
        <p:nvPicPr>
          <p:cNvPr id="17412" name="Picture 4"/>
          <p:cNvPicPr>
            <a:picLocks noChangeArrowheads="1"/>
          </p:cNvPicPr>
          <p:nvPr/>
        </p:nvPicPr>
        <p:blipFill>
          <a:blip r:embed="rId2" cstate="print"/>
          <a:srcRect/>
          <a:stretch>
            <a:fillRect/>
          </a:stretch>
        </p:blipFill>
        <p:spPr bwMode="auto">
          <a:xfrm>
            <a:off x="5105400" y="1066800"/>
            <a:ext cx="3200400" cy="1981200"/>
          </a:xfrm>
          <a:prstGeom prst="rect">
            <a:avLst/>
          </a:prstGeom>
          <a:noFill/>
          <a:ln w="12700">
            <a:noFill/>
            <a:miter lim="800000"/>
            <a:headEnd/>
            <a:tailEnd/>
          </a:ln>
        </p:spPr>
      </p:pic>
      <p:pic>
        <p:nvPicPr>
          <p:cNvPr id="17413" name="Picture 5"/>
          <p:cNvPicPr>
            <a:picLocks noChangeArrowheads="1"/>
          </p:cNvPicPr>
          <p:nvPr/>
        </p:nvPicPr>
        <p:blipFill>
          <a:blip r:embed="rId3" cstate="print"/>
          <a:srcRect/>
          <a:stretch>
            <a:fillRect/>
          </a:stretch>
        </p:blipFill>
        <p:spPr bwMode="auto">
          <a:xfrm>
            <a:off x="5105400" y="2971800"/>
            <a:ext cx="3198813" cy="2438400"/>
          </a:xfrm>
          <a:prstGeom prst="rect">
            <a:avLst/>
          </a:prstGeom>
          <a:noFill/>
          <a:ln w="12700">
            <a:noFill/>
            <a:miter lim="800000"/>
            <a:headEnd/>
            <a:tailEnd/>
          </a:ln>
        </p:spPr>
      </p:pic>
      <p:sp>
        <p:nvSpPr>
          <p:cNvPr id="17414" name="Rectangle 6"/>
          <p:cNvSpPr>
            <a:spLocks noChangeArrowheads="1"/>
          </p:cNvSpPr>
          <p:nvPr/>
        </p:nvSpPr>
        <p:spPr bwMode="auto">
          <a:xfrm>
            <a:off x="228600" y="304800"/>
            <a:ext cx="5148263" cy="781050"/>
          </a:xfrm>
          <a:prstGeom prst="rect">
            <a:avLst/>
          </a:prstGeom>
          <a:noFill/>
          <a:ln w="12700">
            <a:noFill/>
            <a:miter lim="800000"/>
            <a:headEnd/>
            <a:tailEnd/>
          </a:ln>
        </p:spPr>
        <p:txBody>
          <a:bodyPr wrap="none" lIns="63500" tIns="25400" rIns="63500" bIns="25400">
            <a:spAutoFit/>
          </a:bodyPr>
          <a:lstStyle/>
          <a:p>
            <a:r>
              <a:rPr lang="en-US" i="1"/>
              <a:t>Xiphinema index </a:t>
            </a:r>
            <a:r>
              <a:rPr lang="en-US"/>
              <a:t>- Dagger Nematode</a:t>
            </a:r>
            <a:endParaRPr lang="en-US" i="1"/>
          </a:p>
          <a:p>
            <a:r>
              <a:rPr lang="en-US"/>
              <a:t>Vector of Grapevine Fanleaf Virus</a:t>
            </a:r>
          </a:p>
        </p:txBody>
      </p:sp>
      <p:sp>
        <p:nvSpPr>
          <p:cNvPr id="17415" name="Rectangle 7"/>
          <p:cNvSpPr>
            <a:spLocks noChangeArrowheads="1"/>
          </p:cNvSpPr>
          <p:nvPr/>
        </p:nvSpPr>
        <p:spPr bwMode="auto">
          <a:xfrm>
            <a:off x="609600" y="1371600"/>
            <a:ext cx="4800600" cy="1558925"/>
          </a:xfrm>
          <a:prstGeom prst="rect">
            <a:avLst/>
          </a:prstGeom>
          <a:noFill/>
          <a:ln w="9525">
            <a:noFill/>
            <a:miter lim="800000"/>
            <a:headEnd/>
            <a:tailEnd/>
          </a:ln>
        </p:spPr>
        <p:txBody>
          <a:bodyPr>
            <a:spAutoFit/>
          </a:bodyPr>
          <a:lstStyle/>
          <a:p>
            <a:r>
              <a:rPr lang="en-US" sz="1600"/>
              <a:t>Symptoms:</a:t>
            </a:r>
          </a:p>
          <a:p>
            <a:pPr>
              <a:buFontTx/>
              <a:buChar char="–"/>
            </a:pPr>
            <a:r>
              <a:rPr lang="en-US" sz="1600"/>
              <a:t>leaf malformations</a:t>
            </a:r>
          </a:p>
          <a:p>
            <a:pPr>
              <a:buFontTx/>
              <a:buChar char="–"/>
            </a:pPr>
            <a:r>
              <a:rPr lang="en-US" sz="1600"/>
              <a:t>yellow mosaic of leaves and shoots</a:t>
            </a:r>
          </a:p>
          <a:p>
            <a:pPr>
              <a:buFontTx/>
              <a:buChar char="–"/>
            </a:pPr>
            <a:r>
              <a:rPr lang="en-US" sz="1600"/>
              <a:t>veinbanding</a:t>
            </a:r>
          </a:p>
          <a:p>
            <a:pPr>
              <a:buFontTx/>
              <a:buChar char="–"/>
            </a:pPr>
            <a:r>
              <a:rPr lang="en-US" sz="1600"/>
              <a:t>abnormal shoot branching</a:t>
            </a:r>
          </a:p>
          <a:p>
            <a:pPr>
              <a:buFontTx/>
              <a:buChar char="–"/>
            </a:pPr>
            <a:r>
              <a:rPr lang="en-US" sz="1600"/>
              <a:t>small bunches, poor fruit set, irregular ripening</a:t>
            </a:r>
          </a:p>
        </p:txBody>
      </p:sp>
      <p:pic>
        <p:nvPicPr>
          <p:cNvPr id="17416" name="Picture 8"/>
          <p:cNvPicPr>
            <a:picLocks noChangeArrowheads="1"/>
          </p:cNvPicPr>
          <p:nvPr/>
        </p:nvPicPr>
        <p:blipFill>
          <a:blip r:embed="rId4" cstate="print"/>
          <a:srcRect b="62184"/>
          <a:stretch>
            <a:fillRect/>
          </a:stretch>
        </p:blipFill>
        <p:spPr bwMode="auto">
          <a:xfrm>
            <a:off x="533400" y="5105400"/>
            <a:ext cx="3670300" cy="1143000"/>
          </a:xfrm>
          <a:prstGeom prst="rect">
            <a:avLst/>
          </a:prstGeom>
          <a:noFill/>
          <a:ln w="12700">
            <a:noFill/>
            <a:miter lim="800000"/>
            <a:headEnd/>
            <a:tailEnd/>
          </a:ln>
        </p:spPr>
      </p:pic>
      <p:pic>
        <p:nvPicPr>
          <p:cNvPr id="17417" name="Picture 9"/>
          <p:cNvPicPr>
            <a:picLocks noChangeArrowheads="1"/>
          </p:cNvPicPr>
          <p:nvPr/>
        </p:nvPicPr>
        <p:blipFill>
          <a:blip r:embed="rId5" cstate="print"/>
          <a:srcRect t="19148"/>
          <a:stretch>
            <a:fillRect/>
          </a:stretch>
        </p:blipFill>
        <p:spPr bwMode="auto">
          <a:xfrm>
            <a:off x="533400" y="3200400"/>
            <a:ext cx="3657600" cy="1930400"/>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7"/>
          <p:cNvSpPr>
            <a:spLocks noGrp="1" noChangeArrowheads="1"/>
          </p:cNvSpPr>
          <p:nvPr>
            <p:ph type="title"/>
          </p:nvPr>
        </p:nvSpPr>
        <p:spPr>
          <a:xfrm>
            <a:off x="685800" y="0"/>
            <a:ext cx="7772400" cy="1143000"/>
          </a:xfrm>
        </p:spPr>
        <p:txBody>
          <a:bodyPr/>
          <a:lstStyle/>
          <a:p>
            <a:pPr algn="l"/>
            <a:r>
              <a:rPr lang="en-US" sz="3200" dirty="0">
                <a:latin typeface="Arial" charset="0"/>
              </a:rPr>
              <a:t>Management </a:t>
            </a:r>
            <a:r>
              <a:rPr lang="en-US" sz="3200" dirty="0" smtClean="0">
                <a:latin typeface="Arial" charset="0"/>
              </a:rPr>
              <a:t>strategies for plant-parasitic (and other) nematodes….</a:t>
            </a:r>
            <a:endParaRPr lang="en-US" sz="3200" dirty="0">
              <a:latin typeface="Arial" charset="0"/>
            </a:endParaRPr>
          </a:p>
        </p:txBody>
      </p:sp>
      <p:sp>
        <p:nvSpPr>
          <p:cNvPr id="17416" name="Rectangle 8"/>
          <p:cNvSpPr>
            <a:spLocks noGrp="1" noChangeArrowheads="1"/>
          </p:cNvSpPr>
          <p:nvPr>
            <p:ph type="body" idx="1"/>
          </p:nvPr>
        </p:nvSpPr>
        <p:spPr>
          <a:xfrm>
            <a:off x="685800" y="1295400"/>
            <a:ext cx="7848600" cy="5410200"/>
          </a:xfrm>
        </p:spPr>
        <p:txBody>
          <a:bodyPr/>
          <a:lstStyle/>
          <a:p>
            <a:pPr>
              <a:lnSpc>
                <a:spcPct val="90000"/>
              </a:lnSpc>
            </a:pPr>
            <a:r>
              <a:rPr lang="en-US" sz="2800" dirty="0">
                <a:latin typeface="Arial" charset="0"/>
              </a:rPr>
              <a:t>Preplant management</a:t>
            </a:r>
          </a:p>
          <a:p>
            <a:pPr lvl="1">
              <a:lnSpc>
                <a:spcPct val="90000"/>
              </a:lnSpc>
            </a:pPr>
            <a:r>
              <a:rPr lang="en-US" sz="2400" dirty="0">
                <a:latin typeface="Arial" charset="0"/>
              </a:rPr>
              <a:t>Planting site selection, non-host rotation</a:t>
            </a:r>
          </a:p>
          <a:p>
            <a:pPr lvl="1">
              <a:lnSpc>
                <a:spcPct val="90000"/>
              </a:lnSpc>
            </a:pPr>
            <a:r>
              <a:rPr lang="en-US" sz="2400" dirty="0" smtClean="0">
                <a:latin typeface="Arial" charset="0"/>
              </a:rPr>
              <a:t>Preplant </a:t>
            </a:r>
            <a:r>
              <a:rPr lang="en-US" sz="2400" dirty="0">
                <a:latin typeface="Arial" charset="0"/>
              </a:rPr>
              <a:t>soil disinfestation, </a:t>
            </a:r>
            <a:r>
              <a:rPr lang="en-US" sz="2400" dirty="0" err="1">
                <a:latin typeface="Arial" charset="0"/>
              </a:rPr>
              <a:t>nematicides</a:t>
            </a:r>
            <a:endParaRPr lang="en-US" sz="2400" dirty="0">
              <a:latin typeface="Arial" charset="0"/>
            </a:endParaRPr>
          </a:p>
          <a:p>
            <a:pPr lvl="1">
              <a:lnSpc>
                <a:spcPct val="90000"/>
              </a:lnSpc>
            </a:pPr>
            <a:r>
              <a:rPr lang="en-US" sz="2400" dirty="0">
                <a:latin typeface="Arial" charset="0"/>
              </a:rPr>
              <a:t>Clean equipment, water</a:t>
            </a:r>
          </a:p>
          <a:p>
            <a:pPr lvl="1">
              <a:lnSpc>
                <a:spcPct val="90000"/>
              </a:lnSpc>
            </a:pPr>
            <a:r>
              <a:rPr lang="en-US" sz="2400" dirty="0">
                <a:latin typeface="Arial" charset="0"/>
              </a:rPr>
              <a:t>Certified planting stock</a:t>
            </a:r>
          </a:p>
          <a:p>
            <a:pPr lvl="1">
              <a:lnSpc>
                <a:spcPct val="90000"/>
              </a:lnSpc>
            </a:pPr>
            <a:r>
              <a:rPr lang="en-US" sz="2400" dirty="0">
                <a:latin typeface="Arial" charset="0"/>
              </a:rPr>
              <a:t>Rootstock selection</a:t>
            </a:r>
          </a:p>
          <a:p>
            <a:pPr lvl="1">
              <a:lnSpc>
                <a:spcPct val="90000"/>
              </a:lnSpc>
            </a:pPr>
            <a:r>
              <a:rPr lang="en-US" sz="2400" dirty="0">
                <a:latin typeface="Arial" charset="0"/>
              </a:rPr>
              <a:t>Biological antagonists and soil food web </a:t>
            </a:r>
            <a:r>
              <a:rPr lang="en-US" sz="2400" dirty="0" smtClean="0">
                <a:latin typeface="Arial" charset="0"/>
              </a:rPr>
              <a:t>health</a:t>
            </a:r>
          </a:p>
          <a:p>
            <a:pPr lvl="1">
              <a:lnSpc>
                <a:spcPct val="90000"/>
              </a:lnSpc>
            </a:pPr>
            <a:endParaRPr lang="en-US" sz="2400" dirty="0">
              <a:latin typeface="Arial" charset="0"/>
            </a:endParaRPr>
          </a:p>
          <a:p>
            <a:pPr>
              <a:lnSpc>
                <a:spcPct val="90000"/>
              </a:lnSpc>
            </a:pPr>
            <a:r>
              <a:rPr lang="en-US" sz="2800" dirty="0" err="1">
                <a:latin typeface="Arial" charset="0"/>
              </a:rPr>
              <a:t>Postplant</a:t>
            </a:r>
            <a:r>
              <a:rPr lang="en-US" sz="2800" dirty="0">
                <a:latin typeface="Arial" charset="0"/>
              </a:rPr>
              <a:t> management</a:t>
            </a:r>
          </a:p>
          <a:p>
            <a:pPr lvl="1">
              <a:lnSpc>
                <a:spcPct val="80000"/>
              </a:lnSpc>
            </a:pPr>
            <a:r>
              <a:rPr lang="en-US" sz="2400" dirty="0">
                <a:latin typeface="Arial" charset="0"/>
              </a:rPr>
              <a:t>Amendments</a:t>
            </a:r>
          </a:p>
          <a:p>
            <a:pPr lvl="1">
              <a:lnSpc>
                <a:spcPct val="80000"/>
              </a:lnSpc>
            </a:pPr>
            <a:r>
              <a:rPr lang="en-US" sz="2400" dirty="0" err="1">
                <a:latin typeface="Arial" charset="0"/>
              </a:rPr>
              <a:t>Nematicides</a:t>
            </a:r>
            <a:endParaRPr lang="en-US" sz="2400" dirty="0">
              <a:latin typeface="Arial" charset="0"/>
            </a:endParaRPr>
          </a:p>
          <a:p>
            <a:pPr lvl="1">
              <a:lnSpc>
                <a:spcPct val="80000"/>
              </a:lnSpc>
            </a:pPr>
            <a:r>
              <a:rPr lang="en-US" sz="2400" dirty="0">
                <a:latin typeface="Arial" charset="0"/>
              </a:rPr>
              <a:t>Cover </a:t>
            </a:r>
            <a:r>
              <a:rPr lang="en-US" sz="2400" dirty="0" smtClean="0">
                <a:latin typeface="Arial" charset="0"/>
              </a:rPr>
              <a:t>crops, mulching, reduced tillage</a:t>
            </a:r>
            <a:endParaRPr lang="en-US" sz="2400" dirty="0">
              <a:latin typeface="Arial" charset="0"/>
            </a:endParaRPr>
          </a:p>
          <a:p>
            <a:pPr lvl="1">
              <a:lnSpc>
                <a:spcPct val="90000"/>
              </a:lnSpc>
            </a:pPr>
            <a:r>
              <a:rPr lang="en-US" sz="2400" dirty="0">
                <a:latin typeface="Arial" charset="0"/>
              </a:rPr>
              <a:t>Biological antagonists and soil food web health</a:t>
            </a:r>
            <a:endParaRPr lang="en-US" dirty="0">
              <a:latin typeface="Arial" charset="0"/>
            </a:endParaRPr>
          </a:p>
          <a:p>
            <a:pPr>
              <a:lnSpc>
                <a:spcPct val="90000"/>
              </a:lnSpc>
            </a:pPr>
            <a:endParaRPr lang="en-US"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416">
                                            <p:txEl>
                                              <p:pRg st="1" end="1"/>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416">
                                            <p:txEl>
                                              <p:pRg st="2" end="2"/>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416">
                                            <p:txEl>
                                              <p:pRg st="3" end="3"/>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416">
                                            <p:txEl>
                                              <p:pRg st="4" end="4"/>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7416">
                                            <p:txEl>
                                              <p:pRg st="5" end="5"/>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7416">
                                            <p:txEl>
                                              <p:pRg st="6" end="6"/>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16">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17416">
                                            <p:txEl>
                                              <p:pRg st="9" end="9"/>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6">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17416">
                                            <p:txEl>
                                              <p:pRg st="10" end="10"/>
                                            </p:txEl>
                                          </p:spTgt>
                                        </p:tgtEl>
                                        <p:attrNameLst>
                                          <p:attrName>ppt_c</p:attrName>
                                        </p:attrNameLst>
                                      </p:cBhvr>
                                      <p:to>
                                        <a:schemeClr val="folHlink"/>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416">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17416">
                                            <p:txEl>
                                              <p:pRg st="11" end="11"/>
                                            </p:txEl>
                                          </p:spTgt>
                                        </p:tgtEl>
                                        <p:attrNameLst>
                                          <p:attrName>ppt_c</p:attrName>
                                        </p:attrNameLst>
                                      </p:cBhvr>
                                      <p:to>
                                        <a:schemeClr val="folHlink"/>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cstate="print"/>
          <a:srcRect/>
          <a:stretch>
            <a:fillRect/>
          </a:stretch>
        </p:blipFill>
        <p:spPr bwMode="auto">
          <a:xfrm>
            <a:off x="609600" y="609600"/>
            <a:ext cx="1228725" cy="1504950"/>
          </a:xfrm>
          <a:prstGeom prst="rect">
            <a:avLst/>
          </a:prstGeom>
          <a:noFill/>
          <a:ln w="9525">
            <a:noFill/>
            <a:miter lim="800000"/>
            <a:headEnd/>
            <a:tailEnd/>
          </a:ln>
          <a:effectLst/>
        </p:spPr>
      </p:pic>
      <p:pic>
        <p:nvPicPr>
          <p:cNvPr id="165891" name="Picture 3"/>
          <p:cNvPicPr>
            <a:picLocks noChangeAspect="1" noChangeArrowheads="1"/>
          </p:cNvPicPr>
          <p:nvPr/>
        </p:nvPicPr>
        <p:blipFill>
          <a:blip r:embed="rId3" cstate="print"/>
          <a:srcRect/>
          <a:stretch>
            <a:fillRect/>
          </a:stretch>
        </p:blipFill>
        <p:spPr bwMode="auto">
          <a:xfrm>
            <a:off x="3581400" y="762000"/>
            <a:ext cx="1238250" cy="1466850"/>
          </a:xfrm>
          <a:prstGeom prst="rect">
            <a:avLst/>
          </a:prstGeom>
          <a:noFill/>
          <a:ln w="9525">
            <a:noFill/>
            <a:miter lim="800000"/>
            <a:headEnd/>
            <a:tailEnd/>
          </a:ln>
          <a:effectLst/>
        </p:spPr>
      </p:pic>
      <p:pic>
        <p:nvPicPr>
          <p:cNvPr id="165892" name="Picture 4"/>
          <p:cNvPicPr>
            <a:picLocks noChangeAspect="1" noChangeArrowheads="1"/>
          </p:cNvPicPr>
          <p:nvPr/>
        </p:nvPicPr>
        <p:blipFill>
          <a:blip r:embed="rId4" cstate="print"/>
          <a:srcRect/>
          <a:stretch>
            <a:fillRect/>
          </a:stretch>
        </p:blipFill>
        <p:spPr bwMode="auto">
          <a:xfrm>
            <a:off x="6934200" y="533400"/>
            <a:ext cx="1219200" cy="1504950"/>
          </a:xfrm>
          <a:prstGeom prst="rect">
            <a:avLst/>
          </a:prstGeom>
          <a:noFill/>
          <a:ln w="9525">
            <a:noFill/>
            <a:miter lim="800000"/>
            <a:headEnd/>
            <a:tailEnd/>
          </a:ln>
          <a:effectLst/>
        </p:spPr>
      </p:pic>
      <p:sp>
        <p:nvSpPr>
          <p:cNvPr id="165893" name="Rectangle 5"/>
          <p:cNvSpPr>
            <a:spLocks noChangeArrowheads="1"/>
          </p:cNvSpPr>
          <p:nvPr/>
        </p:nvSpPr>
        <p:spPr bwMode="auto">
          <a:xfrm>
            <a:off x="6400800" y="2055813"/>
            <a:ext cx="2432050" cy="366712"/>
          </a:xfrm>
          <a:prstGeom prst="rect">
            <a:avLst/>
          </a:prstGeom>
          <a:noFill/>
          <a:ln w="9525">
            <a:noFill/>
            <a:miter lim="800000"/>
            <a:headEnd/>
            <a:tailEnd/>
          </a:ln>
          <a:effectLst/>
        </p:spPr>
        <p:txBody>
          <a:bodyPr wrap="none">
            <a:spAutoFit/>
          </a:bodyPr>
          <a:lstStyle/>
          <a:p>
            <a:pPr>
              <a:spcBef>
                <a:spcPts val="500"/>
              </a:spcBef>
              <a:spcAft>
                <a:spcPts val="500"/>
              </a:spcAft>
            </a:pPr>
            <a:r>
              <a:rPr lang="en-US" sz="1800"/>
              <a:t>F. Sherwood Rowland</a:t>
            </a:r>
          </a:p>
        </p:txBody>
      </p:sp>
      <p:sp>
        <p:nvSpPr>
          <p:cNvPr id="165894" name="Rectangle 6"/>
          <p:cNvSpPr>
            <a:spLocks noChangeArrowheads="1"/>
          </p:cNvSpPr>
          <p:nvPr/>
        </p:nvSpPr>
        <p:spPr bwMode="auto">
          <a:xfrm>
            <a:off x="838200" y="2589213"/>
            <a:ext cx="6269038" cy="3800475"/>
          </a:xfrm>
          <a:prstGeom prst="rect">
            <a:avLst/>
          </a:prstGeom>
          <a:noFill/>
          <a:ln w="9525">
            <a:noFill/>
            <a:miter lim="800000"/>
            <a:headEnd/>
            <a:tailEnd/>
          </a:ln>
          <a:effectLst/>
        </p:spPr>
        <p:txBody>
          <a:bodyPr wrap="none">
            <a:spAutoFit/>
          </a:bodyPr>
          <a:lstStyle/>
          <a:p>
            <a:pPr>
              <a:spcBef>
                <a:spcPts val="500"/>
              </a:spcBef>
              <a:spcAft>
                <a:spcPts val="500"/>
              </a:spcAft>
              <a:buFontTx/>
              <a:buChar char="•"/>
            </a:pPr>
            <a:r>
              <a:rPr lang="en-US" sz="1600" b="1"/>
              <a:t>Paul Crutzen</a:t>
            </a:r>
            <a:r>
              <a:rPr lang="en-US" sz="1600"/>
              <a:t> Max-Planck-Institute for Chemistry, Mainz, Germany</a:t>
            </a:r>
          </a:p>
          <a:p>
            <a:pPr lvl="2">
              <a:spcBef>
                <a:spcPts val="300"/>
              </a:spcBef>
              <a:spcAft>
                <a:spcPts val="300"/>
              </a:spcAft>
              <a:buFontTx/>
              <a:buChar char="•"/>
            </a:pPr>
            <a:r>
              <a:rPr lang="en-US" sz="1400"/>
              <a:t>born 1933 in Amsterdam. Dutch citizen. </a:t>
            </a:r>
          </a:p>
          <a:p>
            <a:pPr lvl="2">
              <a:spcBef>
                <a:spcPts val="300"/>
              </a:spcBef>
              <a:spcAft>
                <a:spcPts val="300"/>
              </a:spcAft>
              <a:buFontTx/>
              <a:buChar char="•"/>
            </a:pPr>
            <a:r>
              <a:rPr lang="en-US" sz="1400"/>
              <a:t>PhD in meteorology, Stockholm University, 1973. </a:t>
            </a:r>
          </a:p>
          <a:p>
            <a:pPr lvl="1">
              <a:spcBef>
                <a:spcPts val="300"/>
              </a:spcBef>
              <a:spcAft>
                <a:spcPts val="300"/>
              </a:spcAft>
              <a:buFontTx/>
              <a:buChar char="•"/>
            </a:pPr>
            <a:r>
              <a:rPr lang="en-US" sz="1600" b="1"/>
              <a:t>Nitrogen oxides as ozone depleters</a:t>
            </a:r>
          </a:p>
          <a:p>
            <a:pPr>
              <a:spcBef>
                <a:spcPts val="500"/>
              </a:spcBef>
              <a:spcAft>
                <a:spcPts val="500"/>
              </a:spcAft>
              <a:buFontTx/>
              <a:buChar char="•"/>
            </a:pPr>
            <a:r>
              <a:rPr lang="en-US" sz="1600" b="1"/>
              <a:t>Mario Molina</a:t>
            </a:r>
            <a:r>
              <a:rPr lang="en-US" sz="1600"/>
              <a:t> MIT, Cambridge, MA, USA </a:t>
            </a:r>
          </a:p>
          <a:p>
            <a:pPr lvl="2">
              <a:spcBef>
                <a:spcPts val="300"/>
              </a:spcBef>
              <a:spcAft>
                <a:spcPts val="300"/>
              </a:spcAft>
              <a:buFontTx/>
              <a:buChar char="•"/>
            </a:pPr>
            <a:r>
              <a:rPr lang="en-US" sz="1400"/>
              <a:t>born 1943 in Mexico City, Mexico. U.S. citizen.</a:t>
            </a:r>
          </a:p>
          <a:p>
            <a:pPr lvl="2">
              <a:spcBef>
                <a:spcPts val="300"/>
              </a:spcBef>
              <a:spcAft>
                <a:spcPts val="300"/>
              </a:spcAft>
              <a:buFontTx/>
              <a:buChar char="•"/>
            </a:pPr>
            <a:r>
              <a:rPr lang="en-US" sz="1400"/>
              <a:t>PhD in physical chemistry, University of California, Berkeley. </a:t>
            </a:r>
          </a:p>
          <a:p>
            <a:pPr lvl="1">
              <a:spcBef>
                <a:spcPts val="300"/>
              </a:spcBef>
              <a:spcAft>
                <a:spcPts val="300"/>
              </a:spcAft>
              <a:buFontTx/>
              <a:buChar char="•"/>
            </a:pPr>
            <a:r>
              <a:rPr lang="en-US" sz="1600" b="1"/>
              <a:t>CFCs as ozone depleters</a:t>
            </a:r>
          </a:p>
          <a:p>
            <a:pPr>
              <a:spcBef>
                <a:spcPts val="500"/>
              </a:spcBef>
              <a:spcAft>
                <a:spcPts val="500"/>
              </a:spcAft>
              <a:buFontTx/>
              <a:buChar char="•"/>
            </a:pPr>
            <a:r>
              <a:rPr lang="en-US" sz="1600" b="1"/>
              <a:t>F. Sherwood Rowland</a:t>
            </a:r>
            <a:r>
              <a:rPr lang="en-US" sz="1600"/>
              <a:t> University of California, Irvine CA, USA</a:t>
            </a:r>
          </a:p>
          <a:p>
            <a:pPr lvl="2">
              <a:spcBef>
                <a:spcPts val="300"/>
              </a:spcBef>
              <a:spcAft>
                <a:spcPts val="300"/>
              </a:spcAft>
              <a:buFontTx/>
              <a:buChar char="•"/>
            </a:pPr>
            <a:r>
              <a:rPr lang="en-US" sz="1400"/>
              <a:t>born 1927 in Delaware, Ohio, USA</a:t>
            </a:r>
          </a:p>
          <a:p>
            <a:pPr lvl="2">
              <a:spcBef>
                <a:spcPts val="300"/>
              </a:spcBef>
              <a:spcAft>
                <a:spcPts val="300"/>
              </a:spcAft>
              <a:buFontTx/>
              <a:buChar char="•"/>
            </a:pPr>
            <a:r>
              <a:rPr lang="en-US" sz="1400"/>
              <a:t>PhD in chemistry, University of Chicago, 1952. </a:t>
            </a:r>
          </a:p>
          <a:p>
            <a:pPr lvl="1">
              <a:spcBef>
                <a:spcPts val="300"/>
              </a:spcBef>
              <a:spcAft>
                <a:spcPts val="300"/>
              </a:spcAft>
              <a:buFontTx/>
              <a:buChar char="•"/>
            </a:pPr>
            <a:r>
              <a:rPr lang="en-US" sz="1600" b="1"/>
              <a:t>CFCs as ozone depleters</a:t>
            </a:r>
          </a:p>
        </p:txBody>
      </p:sp>
      <p:sp>
        <p:nvSpPr>
          <p:cNvPr id="165895" name="Text Box 7"/>
          <p:cNvSpPr txBox="1">
            <a:spLocks noChangeArrowheads="1"/>
          </p:cNvSpPr>
          <p:nvPr/>
        </p:nvSpPr>
        <p:spPr bwMode="auto">
          <a:xfrm>
            <a:off x="609600" y="-60325"/>
            <a:ext cx="8243888" cy="579438"/>
          </a:xfrm>
          <a:prstGeom prst="rect">
            <a:avLst/>
          </a:prstGeom>
          <a:noFill/>
          <a:ln w="9525">
            <a:noFill/>
            <a:miter lim="800000"/>
            <a:headEnd/>
            <a:tailEnd/>
          </a:ln>
          <a:effectLst/>
        </p:spPr>
        <p:txBody>
          <a:bodyPr wrap="none">
            <a:spAutoFit/>
          </a:bodyPr>
          <a:lstStyle/>
          <a:p>
            <a:r>
              <a:rPr lang="en-US" sz="3200"/>
              <a:t>Ozone Depletion: </a:t>
            </a:r>
            <a:r>
              <a:rPr lang="en-US" sz="2800"/>
              <a:t>1995 Nobel Prize in Chemistry</a:t>
            </a:r>
          </a:p>
        </p:txBody>
      </p:sp>
      <p:sp>
        <p:nvSpPr>
          <p:cNvPr id="165896" name="Text Box 8"/>
          <p:cNvSpPr txBox="1">
            <a:spLocks noChangeArrowheads="1"/>
          </p:cNvSpPr>
          <p:nvPr/>
        </p:nvSpPr>
        <p:spPr bwMode="auto">
          <a:xfrm>
            <a:off x="533400" y="2132013"/>
            <a:ext cx="1357313" cy="336550"/>
          </a:xfrm>
          <a:prstGeom prst="rect">
            <a:avLst/>
          </a:prstGeom>
          <a:noFill/>
          <a:ln w="9525">
            <a:noFill/>
            <a:miter lim="800000"/>
            <a:headEnd/>
            <a:tailEnd/>
          </a:ln>
          <a:effectLst/>
        </p:spPr>
        <p:txBody>
          <a:bodyPr wrap="none">
            <a:spAutoFit/>
          </a:bodyPr>
          <a:lstStyle/>
          <a:p>
            <a:r>
              <a:rPr lang="en-US" sz="1600"/>
              <a:t>Paul Crutzen</a:t>
            </a:r>
          </a:p>
        </p:txBody>
      </p:sp>
      <p:sp>
        <p:nvSpPr>
          <p:cNvPr id="165897" name="Text Box 9"/>
          <p:cNvSpPr txBox="1">
            <a:spLocks noChangeArrowheads="1"/>
          </p:cNvSpPr>
          <p:nvPr/>
        </p:nvSpPr>
        <p:spPr bwMode="auto">
          <a:xfrm>
            <a:off x="3505200" y="2208213"/>
            <a:ext cx="1492250" cy="366712"/>
          </a:xfrm>
          <a:prstGeom prst="rect">
            <a:avLst/>
          </a:prstGeom>
          <a:noFill/>
          <a:ln w="9525">
            <a:noFill/>
            <a:miter lim="800000"/>
            <a:headEnd/>
            <a:tailEnd/>
          </a:ln>
          <a:effectLst/>
        </p:spPr>
        <p:txBody>
          <a:bodyPr wrap="none">
            <a:spAutoFit/>
          </a:bodyPr>
          <a:lstStyle/>
          <a:p>
            <a:r>
              <a:rPr lang="en-US" sz="1800"/>
              <a:t>Mario Molina</a:t>
            </a:r>
          </a:p>
        </p:txBody>
      </p:sp>
      <p:pic>
        <p:nvPicPr>
          <p:cNvPr id="165898" name="Picture 10"/>
          <p:cNvPicPr>
            <a:picLocks noChangeAspect="1" noChangeArrowheads="1"/>
          </p:cNvPicPr>
          <p:nvPr/>
        </p:nvPicPr>
        <p:blipFill>
          <a:blip r:embed="rId5" cstate="print"/>
          <a:srcRect/>
          <a:stretch>
            <a:fillRect/>
          </a:stretch>
        </p:blipFill>
        <p:spPr bwMode="auto">
          <a:xfrm>
            <a:off x="5511800" y="2590800"/>
            <a:ext cx="3327400" cy="4038600"/>
          </a:xfrm>
          <a:prstGeom prst="rect">
            <a:avLst/>
          </a:prstGeom>
          <a:noFill/>
          <a:ln w="9525">
            <a:noFill/>
            <a:miter lim="800000"/>
            <a:headEnd/>
            <a:tailEnd/>
          </a:ln>
          <a:effectLst/>
        </p:spPr>
      </p:pic>
      <p:sp>
        <p:nvSpPr>
          <p:cNvPr id="165899" name="Text Box 11"/>
          <p:cNvSpPr txBox="1">
            <a:spLocks noChangeArrowheads="1"/>
          </p:cNvSpPr>
          <p:nvPr/>
        </p:nvSpPr>
        <p:spPr bwMode="auto">
          <a:xfrm rot="-1942888">
            <a:off x="581025" y="2667000"/>
            <a:ext cx="7888288" cy="1562100"/>
          </a:xfrm>
          <a:prstGeom prst="rect">
            <a:avLst/>
          </a:prstGeom>
          <a:solidFill>
            <a:srgbClr val="FFFF00"/>
          </a:solidFill>
          <a:ln w="9525">
            <a:solidFill>
              <a:srgbClr val="000000"/>
            </a:solidFill>
            <a:miter lim="800000"/>
            <a:headEnd/>
            <a:tailEnd/>
          </a:ln>
          <a:effectLst/>
        </p:spPr>
        <p:txBody>
          <a:bodyPr wrap="none">
            <a:spAutoFit/>
          </a:bodyPr>
          <a:lstStyle/>
          <a:p>
            <a:pPr algn="ctr"/>
            <a:r>
              <a:rPr lang="en-US" dirty="0"/>
              <a:t>The U.S. </a:t>
            </a:r>
            <a:r>
              <a:rPr lang="en-US" dirty="0" smtClean="0"/>
              <a:t>and other countries are signatories </a:t>
            </a:r>
            <a:r>
              <a:rPr lang="en-US" dirty="0"/>
              <a:t>to the </a:t>
            </a:r>
          </a:p>
          <a:p>
            <a:pPr algn="ctr"/>
            <a:r>
              <a:rPr lang="en-US" dirty="0"/>
              <a:t>Montreal Protocol on Ozone Depleting Substances</a:t>
            </a:r>
          </a:p>
          <a:p>
            <a:pPr algn="ctr"/>
            <a:r>
              <a:rPr lang="en-US" dirty="0"/>
              <a:t>The protocol called for total phase out of methyl bromide </a:t>
            </a:r>
          </a:p>
          <a:p>
            <a:pPr algn="ctr"/>
            <a:r>
              <a:rPr lang="en-US" dirty="0"/>
              <a:t>for horticultural uses in developed countries by 2005</a:t>
            </a:r>
          </a:p>
        </p:txBody>
      </p:sp>
      <p:sp>
        <p:nvSpPr>
          <p:cNvPr id="12" name="Text Box 17"/>
          <p:cNvSpPr txBox="1">
            <a:spLocks noChangeArrowheads="1"/>
          </p:cNvSpPr>
          <p:nvPr/>
        </p:nvSpPr>
        <p:spPr bwMode="auto">
          <a:xfrm rot="20079906">
            <a:off x="-20246" y="3100356"/>
            <a:ext cx="8875713" cy="831850"/>
          </a:xfrm>
          <a:prstGeom prst="rect">
            <a:avLst/>
          </a:prstGeom>
          <a:solidFill>
            <a:srgbClr val="FFFF00"/>
          </a:solidFill>
          <a:ln w="9525">
            <a:solidFill>
              <a:schemeClr val="accent2"/>
            </a:solidFill>
            <a:miter lim="800000"/>
            <a:headEnd/>
            <a:tailEnd/>
          </a:ln>
          <a:effectLst/>
        </p:spPr>
        <p:txBody>
          <a:bodyPr wrap="none">
            <a:spAutoFit/>
          </a:bodyPr>
          <a:lstStyle/>
          <a:p>
            <a:r>
              <a:rPr lang="en-US" dirty="0"/>
              <a:t>….consider new Volatile Organic Compounds (VOC) regulations</a:t>
            </a:r>
          </a:p>
          <a:p>
            <a:r>
              <a:rPr lang="en-US" dirty="0"/>
              <a:t>				- effective 2009-2010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5898"/>
                                        </p:tgtEl>
                                        <p:attrNameLst>
                                          <p:attrName>style.visibility</p:attrName>
                                        </p:attrNameLst>
                                      </p:cBhvr>
                                      <p:to>
                                        <p:strVal val="visible"/>
                                      </p:to>
                                    </p:set>
                                    <p:anim calcmode="lin" valueType="num">
                                      <p:cBhvr additive="base">
                                        <p:cTn id="7" dur="500" fill="hold"/>
                                        <p:tgtEl>
                                          <p:spTgt spid="165898"/>
                                        </p:tgtEl>
                                        <p:attrNameLst>
                                          <p:attrName>ppt_x</p:attrName>
                                        </p:attrNameLst>
                                      </p:cBhvr>
                                      <p:tavLst>
                                        <p:tav tm="0">
                                          <p:val>
                                            <p:strVal val="1+#ppt_w/2"/>
                                          </p:val>
                                        </p:tav>
                                        <p:tav tm="100000">
                                          <p:val>
                                            <p:strVal val="#ppt_x"/>
                                          </p:val>
                                        </p:tav>
                                      </p:tavLst>
                                    </p:anim>
                                    <p:anim calcmode="lin" valueType="num">
                                      <p:cBhvr additive="base">
                                        <p:cTn id="8" dur="500" fill="hold"/>
                                        <p:tgtEl>
                                          <p:spTgt spid="1658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5899"/>
                                        </p:tgtEl>
                                        <p:attrNameLst>
                                          <p:attrName>style.visibility</p:attrName>
                                        </p:attrNameLst>
                                      </p:cBhvr>
                                      <p:to>
                                        <p:strVal val="visible"/>
                                      </p:to>
                                    </p:set>
                                    <p:anim calcmode="lin" valueType="num">
                                      <p:cBhvr additive="base">
                                        <p:cTn id="13" dur="500" fill="hold"/>
                                        <p:tgtEl>
                                          <p:spTgt spid="165899"/>
                                        </p:tgtEl>
                                        <p:attrNameLst>
                                          <p:attrName>ppt_x</p:attrName>
                                        </p:attrNameLst>
                                      </p:cBhvr>
                                      <p:tavLst>
                                        <p:tav tm="0">
                                          <p:val>
                                            <p:strVal val="#ppt_x"/>
                                          </p:val>
                                        </p:tav>
                                        <p:tav tm="100000">
                                          <p:val>
                                            <p:strVal val="#ppt_x"/>
                                          </p:val>
                                        </p:tav>
                                      </p:tavLst>
                                    </p:anim>
                                    <p:anim calcmode="lin" valueType="num">
                                      <p:cBhvr additive="base">
                                        <p:cTn id="14" dur="500" fill="hold"/>
                                        <p:tgtEl>
                                          <p:spTgt spid="1658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592138" y="331788"/>
            <a:ext cx="7723589" cy="1523494"/>
          </a:xfrm>
          <a:prstGeom prst="rect">
            <a:avLst/>
          </a:prstGeom>
          <a:noFill/>
          <a:ln w="9525">
            <a:noFill/>
            <a:miter lim="800000"/>
            <a:headEnd/>
            <a:tailEnd/>
          </a:ln>
          <a:effectLst/>
        </p:spPr>
        <p:txBody>
          <a:bodyPr wrap="none">
            <a:spAutoFit/>
          </a:bodyPr>
          <a:lstStyle/>
          <a:p>
            <a:pPr algn="ctr">
              <a:spcAft>
                <a:spcPts val="600"/>
              </a:spcAft>
            </a:pPr>
            <a:r>
              <a:rPr lang="en-US" sz="3200" dirty="0" smtClean="0"/>
              <a:t>Providing </a:t>
            </a:r>
            <a:r>
              <a:rPr lang="en-US" sz="3200" dirty="0"/>
              <a:t>Certified Planting Stock</a:t>
            </a:r>
            <a:endParaRPr lang="en-US" sz="2800" dirty="0"/>
          </a:p>
          <a:p>
            <a:r>
              <a:rPr lang="en-US" sz="2800" dirty="0"/>
              <a:t>Chemical </a:t>
            </a:r>
            <a:r>
              <a:rPr lang="en-US" sz="2800" dirty="0" err="1"/>
              <a:t>disinfestation</a:t>
            </a:r>
            <a:r>
              <a:rPr lang="en-US" sz="2800" dirty="0"/>
              <a:t> options for </a:t>
            </a:r>
            <a:r>
              <a:rPr lang="en-US" sz="2800" dirty="0" smtClean="0"/>
              <a:t>nurseries as</a:t>
            </a:r>
          </a:p>
          <a:p>
            <a:r>
              <a:rPr lang="en-US" sz="2800" dirty="0" smtClean="0"/>
              <a:t>replacements for methyl bromide</a:t>
            </a:r>
            <a:endParaRPr lang="en-US" sz="2800" dirty="0"/>
          </a:p>
        </p:txBody>
      </p:sp>
      <p:sp>
        <p:nvSpPr>
          <p:cNvPr id="72710" name="Text Box 6"/>
          <p:cNvSpPr txBox="1">
            <a:spLocks noChangeArrowheads="1"/>
          </p:cNvSpPr>
          <p:nvPr/>
        </p:nvSpPr>
        <p:spPr bwMode="auto">
          <a:xfrm>
            <a:off x="457200" y="2133600"/>
            <a:ext cx="7572907" cy="3354765"/>
          </a:xfrm>
          <a:prstGeom prst="rect">
            <a:avLst/>
          </a:prstGeom>
          <a:noFill/>
          <a:ln w="9525">
            <a:noFill/>
            <a:miter lim="800000"/>
            <a:headEnd/>
            <a:tailEnd/>
          </a:ln>
          <a:effectLst/>
        </p:spPr>
        <p:txBody>
          <a:bodyPr wrap="none">
            <a:spAutoFit/>
          </a:bodyPr>
          <a:lstStyle/>
          <a:p>
            <a:r>
              <a:rPr lang="en-US" sz="2000" dirty="0"/>
              <a:t>1. </a:t>
            </a:r>
            <a:r>
              <a:rPr lang="en-US" sz="2000" dirty="0" err="1"/>
              <a:t>Telone</a:t>
            </a:r>
            <a:r>
              <a:rPr lang="en-US" sz="2000" dirty="0"/>
              <a:t> II @35 </a:t>
            </a:r>
            <a:r>
              <a:rPr lang="en-US" sz="2000" dirty="0" err="1"/>
              <a:t>gpa</a:t>
            </a:r>
            <a:r>
              <a:rPr lang="en-US" sz="2000" dirty="0"/>
              <a:t> with a water seal, followed in several</a:t>
            </a:r>
          </a:p>
          <a:p>
            <a:r>
              <a:rPr lang="en-US" sz="2000" dirty="0"/>
              <a:t>     weeks by 250ppm </a:t>
            </a:r>
            <a:r>
              <a:rPr lang="en-US" sz="2000" dirty="0" err="1"/>
              <a:t>Vapam</a:t>
            </a:r>
            <a:r>
              <a:rPr lang="en-US" sz="2000" dirty="0"/>
              <a:t> in &gt;2 acre-inches of water</a:t>
            </a:r>
          </a:p>
          <a:p>
            <a:endParaRPr lang="en-US" sz="2000" dirty="0"/>
          </a:p>
          <a:p>
            <a:r>
              <a:rPr lang="en-US" sz="2000" dirty="0"/>
              <a:t>2.  </a:t>
            </a:r>
            <a:r>
              <a:rPr lang="en-US" sz="2000" dirty="0" err="1"/>
              <a:t>Vapam</a:t>
            </a:r>
            <a:r>
              <a:rPr lang="en-US" sz="2000" dirty="0"/>
              <a:t> (250ppm) through two drip lines, soil drenched </a:t>
            </a:r>
          </a:p>
          <a:p>
            <a:r>
              <a:rPr lang="en-US" sz="2000" dirty="0"/>
              <a:t>     to 5 feet deep and four feet wide.  </a:t>
            </a:r>
          </a:p>
          <a:p>
            <a:endParaRPr lang="en-US" sz="2000" dirty="0"/>
          </a:p>
          <a:p>
            <a:r>
              <a:rPr lang="en-US" sz="2000" dirty="0"/>
              <a:t>3.  </a:t>
            </a:r>
            <a:r>
              <a:rPr lang="en-US" sz="2000" dirty="0" err="1"/>
              <a:t>Vapam</a:t>
            </a:r>
            <a:r>
              <a:rPr lang="en-US" sz="2000" dirty="0"/>
              <a:t> (&lt;75 </a:t>
            </a:r>
            <a:r>
              <a:rPr lang="en-US" sz="2000" dirty="0" err="1"/>
              <a:t>gpa</a:t>
            </a:r>
            <a:r>
              <a:rPr lang="en-US" sz="2000" dirty="0"/>
              <a:t>) broadcast in 6 acre-inches of water </a:t>
            </a:r>
          </a:p>
          <a:p>
            <a:r>
              <a:rPr lang="en-US" sz="2000" dirty="0"/>
              <a:t>     through drip lines spaced 12 inches apart</a:t>
            </a:r>
          </a:p>
          <a:p>
            <a:endParaRPr lang="en-US" sz="2600" dirty="0"/>
          </a:p>
          <a:p>
            <a:r>
              <a:rPr lang="en-US" sz="2600" dirty="0"/>
              <a:t>Good soil preparation and micronutrient additions.</a:t>
            </a:r>
          </a:p>
        </p:txBody>
      </p:sp>
      <p:sp>
        <p:nvSpPr>
          <p:cNvPr id="72711" name="Text Box 7"/>
          <p:cNvSpPr txBox="1">
            <a:spLocks noChangeArrowheads="1"/>
          </p:cNvSpPr>
          <p:nvPr/>
        </p:nvSpPr>
        <p:spPr bwMode="auto">
          <a:xfrm>
            <a:off x="3124200" y="6248400"/>
            <a:ext cx="5073650" cy="366713"/>
          </a:xfrm>
          <a:prstGeom prst="rect">
            <a:avLst/>
          </a:prstGeom>
          <a:noFill/>
          <a:ln w="9525">
            <a:noFill/>
            <a:miter lim="800000"/>
            <a:headEnd/>
            <a:tailEnd/>
          </a:ln>
          <a:effectLst/>
        </p:spPr>
        <p:txBody>
          <a:bodyPr wrap="none">
            <a:spAutoFit/>
          </a:bodyPr>
          <a:lstStyle/>
          <a:p>
            <a:r>
              <a:rPr lang="en-US" sz="1800"/>
              <a:t>M.V. McKenry - http://www.uckac.edu/nematode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Cultur6"/>
          <p:cNvPicPr>
            <a:picLocks noChangeAspect="1" noChangeArrowheads="1"/>
          </p:cNvPicPr>
          <p:nvPr/>
        </p:nvPicPr>
        <p:blipFill>
          <a:blip r:embed="rId2" cstate="print"/>
          <a:srcRect/>
          <a:stretch>
            <a:fillRect/>
          </a:stretch>
        </p:blipFill>
        <p:spPr bwMode="auto">
          <a:xfrm>
            <a:off x="3429000" y="0"/>
            <a:ext cx="4525963" cy="6858000"/>
          </a:xfrm>
          <a:prstGeom prst="rect">
            <a:avLst/>
          </a:prstGeom>
          <a:noFill/>
        </p:spPr>
      </p:pic>
      <p:sp>
        <p:nvSpPr>
          <p:cNvPr id="173059" name="Text Box 3"/>
          <p:cNvSpPr txBox="1">
            <a:spLocks noChangeArrowheads="1"/>
          </p:cNvSpPr>
          <p:nvPr/>
        </p:nvSpPr>
        <p:spPr bwMode="auto">
          <a:xfrm>
            <a:off x="533400" y="2362200"/>
            <a:ext cx="2265363" cy="946150"/>
          </a:xfrm>
          <a:prstGeom prst="rect">
            <a:avLst/>
          </a:prstGeom>
          <a:noFill/>
          <a:ln w="9525">
            <a:noFill/>
            <a:miter lim="800000"/>
            <a:headEnd/>
            <a:tailEnd/>
          </a:ln>
          <a:effectLst/>
        </p:spPr>
        <p:txBody>
          <a:bodyPr wrap="none">
            <a:spAutoFit/>
          </a:bodyPr>
          <a:lstStyle/>
          <a:p>
            <a:pPr algn="ctr"/>
            <a:r>
              <a:rPr lang="en-US" sz="2800"/>
              <a:t>Cultural</a:t>
            </a:r>
          </a:p>
          <a:p>
            <a:pPr algn="ctr"/>
            <a:r>
              <a:rPr lang="en-US" sz="2800"/>
              <a:t>Management</a:t>
            </a:r>
          </a:p>
        </p:txBody>
      </p:sp>
      <p:sp>
        <p:nvSpPr>
          <p:cNvPr id="173060" name="Text Box 4"/>
          <p:cNvSpPr txBox="1">
            <a:spLocks noChangeArrowheads="1"/>
          </p:cNvSpPr>
          <p:nvPr/>
        </p:nvSpPr>
        <p:spPr bwMode="auto">
          <a:xfrm>
            <a:off x="228600" y="4343400"/>
            <a:ext cx="3086100" cy="822325"/>
          </a:xfrm>
          <a:prstGeom prst="rect">
            <a:avLst/>
          </a:prstGeom>
          <a:noFill/>
          <a:ln w="9525">
            <a:noFill/>
            <a:miter lim="800000"/>
            <a:headEnd/>
            <a:tailEnd/>
          </a:ln>
          <a:effectLst/>
        </p:spPr>
        <p:txBody>
          <a:bodyPr wrap="none">
            <a:spAutoFit/>
          </a:bodyPr>
          <a:lstStyle/>
          <a:p>
            <a:r>
              <a:rPr lang="en-US"/>
              <a:t>Flooding</a:t>
            </a:r>
          </a:p>
          <a:p>
            <a:r>
              <a:rPr lang="en-US"/>
              <a:t>-anaerobic conditions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slide1128"/>
          <p:cNvPicPr>
            <a:picLocks noChangeAspect="1" noChangeArrowheads="1"/>
          </p:cNvPicPr>
          <p:nvPr/>
        </p:nvPicPr>
        <p:blipFill>
          <a:blip r:embed="rId2" cstate="print"/>
          <a:srcRect/>
          <a:stretch>
            <a:fillRect/>
          </a:stretch>
        </p:blipFill>
        <p:spPr bwMode="auto">
          <a:xfrm>
            <a:off x="1447800" y="1368425"/>
            <a:ext cx="6248400" cy="4121150"/>
          </a:xfrm>
          <a:prstGeom prst="rect">
            <a:avLst/>
          </a:prstGeom>
          <a:noFill/>
        </p:spPr>
      </p:pic>
      <p:sp>
        <p:nvSpPr>
          <p:cNvPr id="174083" name="Text Box 3"/>
          <p:cNvSpPr txBox="1">
            <a:spLocks noChangeArrowheads="1"/>
          </p:cNvSpPr>
          <p:nvPr/>
        </p:nvSpPr>
        <p:spPr bwMode="auto">
          <a:xfrm>
            <a:off x="2819400" y="330200"/>
            <a:ext cx="3689350" cy="519113"/>
          </a:xfrm>
          <a:prstGeom prst="rect">
            <a:avLst/>
          </a:prstGeom>
          <a:noFill/>
          <a:ln w="9525">
            <a:noFill/>
            <a:miter lim="800000"/>
            <a:headEnd/>
            <a:tailEnd/>
          </a:ln>
          <a:effectLst/>
        </p:spPr>
        <p:txBody>
          <a:bodyPr wrap="none">
            <a:spAutoFit/>
          </a:bodyPr>
          <a:lstStyle/>
          <a:p>
            <a:r>
              <a:rPr lang="en-US" sz="2800"/>
              <a:t>Physical Management</a:t>
            </a:r>
          </a:p>
        </p:txBody>
      </p:sp>
      <p:sp>
        <p:nvSpPr>
          <p:cNvPr id="174084" name="Text Box 4"/>
          <p:cNvSpPr txBox="1">
            <a:spLocks noChangeArrowheads="1"/>
          </p:cNvSpPr>
          <p:nvPr/>
        </p:nvSpPr>
        <p:spPr bwMode="auto">
          <a:xfrm>
            <a:off x="3886200" y="5943600"/>
            <a:ext cx="4476750" cy="457200"/>
          </a:xfrm>
          <a:prstGeom prst="rect">
            <a:avLst/>
          </a:prstGeom>
          <a:noFill/>
          <a:ln w="9525">
            <a:noFill/>
            <a:miter lim="800000"/>
            <a:headEnd/>
            <a:tailEnd/>
          </a:ln>
          <a:effectLst/>
        </p:spPr>
        <p:txBody>
          <a:bodyPr wrap="none">
            <a:spAutoFit/>
          </a:bodyPr>
          <a:lstStyle/>
          <a:p>
            <a:r>
              <a:rPr lang="en-US"/>
              <a:t>Solarization (and biofumigation)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5865813" y="0"/>
            <a:ext cx="3278187" cy="457200"/>
          </a:xfrm>
          <a:prstGeom prst="rect">
            <a:avLst/>
          </a:prstGeom>
          <a:noFill/>
          <a:ln w="9525">
            <a:noFill/>
            <a:miter lim="800000"/>
            <a:headEnd/>
            <a:tailEnd/>
          </a:ln>
          <a:effectLst/>
        </p:spPr>
        <p:txBody>
          <a:bodyPr>
            <a:spAutoFit/>
          </a:bodyPr>
          <a:lstStyle/>
          <a:p>
            <a:endParaRPr lang="en-US">
              <a:latin typeface="Times New Roman" pitchFamily="18" charset="0"/>
            </a:endParaRPr>
          </a:p>
        </p:txBody>
      </p:sp>
      <p:pic>
        <p:nvPicPr>
          <p:cNvPr id="175107" name="Picture 3" descr="#1815"/>
          <p:cNvPicPr>
            <a:picLocks noChangeAspect="1" noChangeArrowheads="1"/>
          </p:cNvPicPr>
          <p:nvPr/>
        </p:nvPicPr>
        <p:blipFill>
          <a:blip r:embed="rId2" cstate="print"/>
          <a:srcRect/>
          <a:stretch>
            <a:fillRect/>
          </a:stretch>
        </p:blipFill>
        <p:spPr bwMode="auto">
          <a:xfrm>
            <a:off x="4419600" y="0"/>
            <a:ext cx="4343400" cy="6858000"/>
          </a:xfrm>
          <a:prstGeom prst="rect">
            <a:avLst/>
          </a:prstGeom>
          <a:noFill/>
        </p:spPr>
      </p:pic>
      <p:sp>
        <p:nvSpPr>
          <p:cNvPr id="175108" name="Text Box 4"/>
          <p:cNvSpPr txBox="1">
            <a:spLocks noChangeArrowheads="1"/>
          </p:cNvSpPr>
          <p:nvPr/>
        </p:nvSpPr>
        <p:spPr bwMode="auto">
          <a:xfrm>
            <a:off x="6019800" y="6172200"/>
            <a:ext cx="2794000" cy="457200"/>
          </a:xfrm>
          <a:prstGeom prst="rect">
            <a:avLst/>
          </a:prstGeom>
          <a:noFill/>
          <a:ln w="9525">
            <a:noFill/>
            <a:miter lim="800000"/>
            <a:headEnd/>
            <a:tailEnd/>
          </a:ln>
          <a:effectLst/>
        </p:spPr>
        <p:txBody>
          <a:bodyPr wrap="none">
            <a:spAutoFit/>
          </a:bodyPr>
          <a:lstStyle/>
          <a:p>
            <a:r>
              <a:rPr lang="en-US" b="1">
                <a:solidFill>
                  <a:srgbClr val="000066"/>
                </a:solidFill>
              </a:rPr>
              <a:t>Dagger Nematode</a:t>
            </a:r>
          </a:p>
        </p:txBody>
      </p:sp>
      <p:sp>
        <p:nvSpPr>
          <p:cNvPr id="175109" name="Text Box 5"/>
          <p:cNvSpPr txBox="1">
            <a:spLocks noChangeArrowheads="1"/>
          </p:cNvSpPr>
          <p:nvPr/>
        </p:nvSpPr>
        <p:spPr bwMode="auto">
          <a:xfrm>
            <a:off x="381000" y="838200"/>
            <a:ext cx="3686175" cy="1800225"/>
          </a:xfrm>
          <a:prstGeom prst="rect">
            <a:avLst/>
          </a:prstGeom>
          <a:noFill/>
          <a:ln w="9525">
            <a:noFill/>
            <a:miter lim="800000"/>
            <a:headEnd/>
            <a:tailEnd/>
          </a:ln>
          <a:effectLst/>
        </p:spPr>
        <p:txBody>
          <a:bodyPr wrap="none">
            <a:spAutoFit/>
          </a:bodyPr>
          <a:lstStyle/>
          <a:p>
            <a:pPr algn="ctr"/>
            <a:r>
              <a:rPr lang="en-US" sz="2800"/>
              <a:t>Host Plant Resistance</a:t>
            </a:r>
          </a:p>
          <a:p>
            <a:pPr algn="ctr"/>
            <a:endParaRPr lang="en-US" sz="2800"/>
          </a:p>
          <a:p>
            <a:pPr algn="ctr"/>
            <a:r>
              <a:rPr lang="en-US" sz="2800"/>
              <a:t>Rootstocks</a:t>
            </a:r>
          </a:p>
          <a:p>
            <a:pPr algn="ctr"/>
            <a:endParaRPr lang="en-US" sz="280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0"/>
            <a:ext cx="8763000" cy="1143000"/>
          </a:xfrm>
        </p:spPr>
        <p:txBody>
          <a:bodyPr/>
          <a:lstStyle/>
          <a:p>
            <a:pPr>
              <a:spcAft>
                <a:spcPts val="1200"/>
              </a:spcAft>
            </a:pPr>
            <a:r>
              <a:rPr lang="en-US" sz="2800" dirty="0">
                <a:latin typeface="Arial" charset="0"/>
              </a:rPr>
              <a:t>Sources of Resistance to </a:t>
            </a:r>
            <a:r>
              <a:rPr lang="en-US" sz="2800" dirty="0" smtClean="0">
                <a:latin typeface="Arial" charset="0"/>
              </a:rPr>
              <a:t>Nematodes</a:t>
            </a:r>
            <a:br>
              <a:rPr lang="en-US" sz="2800" dirty="0" smtClean="0">
                <a:latin typeface="Arial" charset="0"/>
              </a:rPr>
            </a:br>
            <a:r>
              <a:rPr lang="en-US" sz="1600" dirty="0" smtClean="0">
                <a:latin typeface="Arial" charset="0"/>
              </a:rPr>
              <a:t>Snyder (1930s), </a:t>
            </a:r>
            <a:r>
              <a:rPr lang="en-US" sz="1600" dirty="0" err="1" smtClean="0">
                <a:latin typeface="Arial" charset="0"/>
              </a:rPr>
              <a:t>Lider</a:t>
            </a:r>
            <a:r>
              <a:rPr lang="en-US" sz="1600" dirty="0" smtClean="0">
                <a:latin typeface="Arial" charset="0"/>
              </a:rPr>
              <a:t> (1950s</a:t>
            </a:r>
            <a:r>
              <a:rPr lang="en-US" sz="1600" dirty="0">
                <a:latin typeface="Arial" charset="0"/>
              </a:rPr>
              <a:t>), Weinberger (1960s), </a:t>
            </a:r>
            <a:r>
              <a:rPr lang="en-US" sz="1600" dirty="0" err="1">
                <a:latin typeface="Arial" charset="0"/>
              </a:rPr>
              <a:t>Olmo</a:t>
            </a:r>
            <a:r>
              <a:rPr lang="en-US" sz="1600" dirty="0">
                <a:latin typeface="Arial" charset="0"/>
              </a:rPr>
              <a:t> </a:t>
            </a:r>
            <a:r>
              <a:rPr lang="en-US" sz="1600" dirty="0" smtClean="0">
                <a:latin typeface="Arial" charset="0"/>
              </a:rPr>
              <a:t>(1980s), Walker (1990s+)</a:t>
            </a:r>
            <a:endParaRPr lang="en-US" sz="1600" dirty="0">
              <a:latin typeface="Arial" charset="0"/>
            </a:endParaRPr>
          </a:p>
        </p:txBody>
      </p:sp>
      <p:graphicFrame>
        <p:nvGraphicFramePr>
          <p:cNvPr id="61445" name="Object 5"/>
          <p:cNvGraphicFramePr>
            <a:graphicFrameLocks noChangeAspect="1"/>
          </p:cNvGraphicFramePr>
          <p:nvPr/>
        </p:nvGraphicFramePr>
        <p:xfrm>
          <a:off x="381000" y="1143000"/>
          <a:ext cx="10312400" cy="8674100"/>
        </p:xfrm>
        <a:graphic>
          <a:graphicData uri="http://schemas.openxmlformats.org/presentationml/2006/ole">
            <p:oleObj spid="_x0000_s61478" name="Document" r:id="rId3" imgW="10340642" imgH="8681784" progId="Word.Document.8">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20663" y="1198563"/>
          <a:ext cx="1150937" cy="858837"/>
        </p:xfrm>
        <a:graphic>
          <a:graphicData uri="http://schemas.openxmlformats.org/presentationml/2006/ole">
            <p:oleObj spid="_x0000_s168103" name="Document" r:id="rId3" imgW="1758696" imgH="1167384" progId="Word.Document.8">
              <p:embed/>
            </p:oleObj>
          </a:graphicData>
        </a:graphic>
      </p:graphicFrame>
      <p:graphicFrame>
        <p:nvGraphicFramePr>
          <p:cNvPr id="4099" name="Object 3"/>
          <p:cNvGraphicFramePr>
            <a:graphicFrameLocks noChangeAspect="1"/>
          </p:cNvGraphicFramePr>
          <p:nvPr/>
        </p:nvGraphicFramePr>
        <p:xfrm>
          <a:off x="220663" y="2209800"/>
          <a:ext cx="1150937" cy="863600"/>
        </p:xfrm>
        <a:graphic>
          <a:graphicData uri="http://schemas.openxmlformats.org/presentationml/2006/ole">
            <p:oleObj spid="_x0000_s168104" name="Document" r:id="rId4" imgW="1758696" imgH="1173480" progId="Word.Document.8">
              <p:embed/>
            </p:oleObj>
          </a:graphicData>
        </a:graphic>
      </p:graphicFrame>
      <p:graphicFrame>
        <p:nvGraphicFramePr>
          <p:cNvPr id="4100" name="Object 4"/>
          <p:cNvGraphicFramePr>
            <a:graphicFrameLocks noChangeAspect="1"/>
          </p:cNvGraphicFramePr>
          <p:nvPr/>
        </p:nvGraphicFramePr>
        <p:xfrm>
          <a:off x="220663" y="3200400"/>
          <a:ext cx="1150937" cy="863600"/>
        </p:xfrm>
        <a:graphic>
          <a:graphicData uri="http://schemas.openxmlformats.org/presentationml/2006/ole">
            <p:oleObj spid="_x0000_s168105" name="Document" r:id="rId5" imgW="1758696" imgH="1173480" progId="Word.Document.8">
              <p:embed/>
            </p:oleObj>
          </a:graphicData>
        </a:graphic>
      </p:graphicFrame>
      <p:graphicFrame>
        <p:nvGraphicFramePr>
          <p:cNvPr id="4101" name="Object 5"/>
          <p:cNvGraphicFramePr>
            <a:graphicFrameLocks noChangeAspect="1"/>
          </p:cNvGraphicFramePr>
          <p:nvPr/>
        </p:nvGraphicFramePr>
        <p:xfrm>
          <a:off x="220663" y="4191000"/>
          <a:ext cx="1150937" cy="854075"/>
        </p:xfrm>
        <a:graphic>
          <a:graphicData uri="http://schemas.openxmlformats.org/presentationml/2006/ole">
            <p:oleObj spid="_x0000_s168106" name="Document" r:id="rId6" imgW="1758696" imgH="1161288" progId="Word.Document.8">
              <p:embed/>
            </p:oleObj>
          </a:graphicData>
        </a:graphic>
      </p:graphicFrame>
      <p:graphicFrame>
        <p:nvGraphicFramePr>
          <p:cNvPr id="4102" name="Object 6"/>
          <p:cNvGraphicFramePr>
            <a:graphicFrameLocks noChangeAspect="1"/>
          </p:cNvGraphicFramePr>
          <p:nvPr/>
        </p:nvGraphicFramePr>
        <p:xfrm>
          <a:off x="220663" y="5232400"/>
          <a:ext cx="1150937" cy="863600"/>
        </p:xfrm>
        <a:graphic>
          <a:graphicData uri="http://schemas.openxmlformats.org/presentationml/2006/ole">
            <p:oleObj spid="_x0000_s168107" name="Document" r:id="rId7" imgW="1758696" imgH="1173480" progId="Word.Document.8">
              <p:embed/>
            </p:oleObj>
          </a:graphicData>
        </a:graphic>
      </p:graphicFrame>
      <p:graphicFrame>
        <p:nvGraphicFramePr>
          <p:cNvPr id="8" name="Group 122"/>
          <p:cNvGraphicFramePr>
            <a:graphicFrameLocks noGrp="1"/>
          </p:cNvGraphicFramePr>
          <p:nvPr>
            <p:extLst>
              <p:ext uri="{D42A27DB-BD31-4B8C-83A1-F6EECF244321}">
                <p14:modId xmlns:p14="http://schemas.microsoft.com/office/powerpoint/2010/main" xmlns="" val="3791834848"/>
              </p:ext>
            </p:extLst>
          </p:nvPr>
        </p:nvGraphicFramePr>
        <p:xfrm>
          <a:off x="1660525" y="1143000"/>
          <a:ext cx="6949440" cy="5120640"/>
        </p:xfrm>
        <a:graphic>
          <a:graphicData uri="http://schemas.openxmlformats.org/drawingml/2006/table">
            <a:tbl>
              <a:tblPr/>
              <a:tblGrid>
                <a:gridCol w="1389888"/>
                <a:gridCol w="5559552"/>
              </a:tblGrid>
              <a:tr h="998763">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UCDGRN-1</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600"/>
                        </a:spcAft>
                        <a:buFontTx/>
                        <a:buChar char="•"/>
                        <a:tabLst>
                          <a:tab pos="495300" algn="l"/>
                        </a:tabLst>
                      </a:pPr>
                      <a:r>
                        <a:rPr lang="pt-BR" altLang="ja-JP" sz="1600" dirty="0" smtClean="0">
                          <a:solidFill>
                            <a:srgbClr val="000000"/>
                          </a:solidFill>
                          <a:latin typeface="+mn-lt"/>
                          <a:ea typeface="MS Mincho" pitchFamily="49" charset="-128"/>
                        </a:rPr>
                        <a:t>nematode resistance from </a:t>
                      </a:r>
                      <a:r>
                        <a:rPr lang="pt-BR" altLang="ja-JP" sz="1600" i="1" dirty="0" smtClean="0">
                          <a:solidFill>
                            <a:srgbClr val="000000"/>
                          </a:solidFill>
                          <a:latin typeface="+mn-lt"/>
                          <a:ea typeface="MS Mincho" pitchFamily="49" charset="-128"/>
                        </a:rPr>
                        <a:t>Vitis rupestris</a:t>
                      </a:r>
                      <a:r>
                        <a:rPr lang="pt-BR" altLang="ja-JP" sz="1600" dirty="0" smtClean="0">
                          <a:solidFill>
                            <a:srgbClr val="000000"/>
                          </a:solidFill>
                          <a:latin typeface="+mn-lt"/>
                          <a:ea typeface="MS Mincho" pitchFamily="49" charset="-128"/>
                        </a:rPr>
                        <a:t> and </a:t>
                      </a:r>
                      <a:r>
                        <a:rPr lang="pt-BR" altLang="ja-JP" sz="1600" i="1" dirty="0" smtClean="0">
                          <a:solidFill>
                            <a:srgbClr val="000000"/>
                          </a:solidFill>
                          <a:latin typeface="+mn-lt"/>
                          <a:ea typeface="MS Mincho" pitchFamily="49" charset="-128"/>
                        </a:rPr>
                        <a:t>Muscadinia rotundifolia</a:t>
                      </a:r>
                      <a:r>
                        <a:rPr lang="pt-BR" altLang="ja-JP" sz="1600" dirty="0" smtClean="0">
                          <a:solidFill>
                            <a:srgbClr val="000000"/>
                          </a:solidFill>
                          <a:latin typeface="+mn-lt"/>
                          <a:ea typeface="MS Mincho" pitchFamily="49" charset="-128"/>
                        </a:rPr>
                        <a:t>.</a:t>
                      </a:r>
                      <a:endParaRPr lang="en-US" altLang="ja-JP" sz="1600" dirty="0" smtClean="0">
                        <a:latin typeface="+mn-lt"/>
                      </a:endParaRPr>
                    </a:p>
                    <a:p>
                      <a:pPr>
                        <a:spcAft>
                          <a:spcPts val="600"/>
                        </a:spcAft>
                        <a:buFontTx/>
                        <a:buChar char="•"/>
                        <a:tabLst>
                          <a:tab pos="495300" algn="l"/>
                        </a:tabLst>
                      </a:pPr>
                      <a:r>
                        <a:rPr lang="en-US" altLang="ja-JP" sz="1600" dirty="0" smtClean="0">
                          <a:solidFill>
                            <a:srgbClr val="000000"/>
                          </a:solidFill>
                          <a:latin typeface="+mn-lt"/>
                          <a:ea typeface="MS Mincho" pitchFamily="49" charset="-128"/>
                        </a:rPr>
                        <a:t>80% rooting and grafting success from dormant cuttings. </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763">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UCDGRN-2</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ts val="600"/>
                        </a:spcAft>
                        <a:buClrTx/>
                        <a:buSzTx/>
                        <a:buFont typeface="Arial" pitchFamily="34" charset="0"/>
                        <a:buChar char="•"/>
                        <a:tabLst/>
                      </a:pPr>
                      <a:r>
                        <a:rPr lang="en-US" altLang="ja-JP" sz="1600" dirty="0" smtClean="0">
                          <a:solidFill>
                            <a:srgbClr val="000000"/>
                          </a:solidFill>
                          <a:latin typeface="+mn-lt"/>
                          <a:ea typeface="MS Mincho" pitchFamily="49" charset="-128"/>
                          <a:cs typeface="Arial" pitchFamily="34" charset="0"/>
                        </a:rPr>
                        <a:t>nematode resistance from </a:t>
                      </a:r>
                      <a:r>
                        <a:rPr lang="en-US" altLang="ja-JP" sz="1600" i="1" dirty="0" smtClean="0">
                          <a:solidFill>
                            <a:srgbClr val="000000"/>
                          </a:solidFill>
                          <a:latin typeface="+mn-lt"/>
                          <a:ea typeface="MS Mincho" pitchFamily="49" charset="-128"/>
                          <a:cs typeface="Arial" pitchFamily="34" charset="0"/>
                        </a:rPr>
                        <a:t>V. </a:t>
                      </a:r>
                      <a:r>
                        <a:rPr lang="en-US" altLang="ja-JP" sz="1600" i="1" dirty="0" err="1" smtClean="0">
                          <a:solidFill>
                            <a:srgbClr val="000000"/>
                          </a:solidFill>
                          <a:latin typeface="+mn-lt"/>
                          <a:ea typeface="MS Mincho" pitchFamily="49" charset="-128"/>
                          <a:cs typeface="Arial" pitchFamily="34" charset="0"/>
                        </a:rPr>
                        <a:t>rufotomentosa</a:t>
                      </a:r>
                      <a:r>
                        <a:rPr lang="en-US" altLang="ja-JP" sz="1600" dirty="0" smtClean="0">
                          <a:solidFill>
                            <a:srgbClr val="000000"/>
                          </a:solidFill>
                          <a:latin typeface="+mn-lt"/>
                          <a:ea typeface="MS Mincho" pitchFamily="49" charset="-128"/>
                          <a:cs typeface="Arial" pitchFamily="34" charset="0"/>
                        </a:rPr>
                        <a:t> and </a:t>
                      </a:r>
                      <a:r>
                        <a:rPr lang="en-US" altLang="ja-JP" sz="1600" i="1" dirty="0" smtClean="0">
                          <a:solidFill>
                            <a:srgbClr val="000000"/>
                          </a:solidFill>
                          <a:latin typeface="+mn-lt"/>
                          <a:ea typeface="MS Mincho" pitchFamily="49" charset="-128"/>
                          <a:cs typeface="Arial" pitchFamily="34" charset="0"/>
                        </a:rPr>
                        <a:t>V. </a:t>
                      </a:r>
                      <a:r>
                        <a:rPr lang="en-US" altLang="ja-JP" sz="1600" i="1" dirty="0" err="1" smtClean="0">
                          <a:solidFill>
                            <a:srgbClr val="000000"/>
                          </a:solidFill>
                          <a:latin typeface="+mn-lt"/>
                          <a:ea typeface="MS Mincho" pitchFamily="49" charset="-128"/>
                          <a:cs typeface="Arial" pitchFamily="34" charset="0"/>
                        </a:rPr>
                        <a:t>champini</a:t>
                      </a:r>
                      <a:r>
                        <a:rPr lang="en-US" altLang="ja-JP" sz="1600" i="1" dirty="0" smtClean="0">
                          <a:solidFill>
                            <a:srgbClr val="000000"/>
                          </a:solidFill>
                          <a:latin typeface="+mn-lt"/>
                          <a:ea typeface="MS Mincho" pitchFamily="49" charset="-128"/>
                          <a:cs typeface="Arial" pitchFamily="34" charset="0"/>
                        </a:rPr>
                        <a:t> </a:t>
                      </a:r>
                      <a:r>
                        <a:rPr lang="en-US" altLang="ja-JP" sz="1200" i="0" dirty="0" smtClean="0">
                          <a:solidFill>
                            <a:srgbClr val="000000"/>
                          </a:solidFill>
                          <a:latin typeface="+mn-lt"/>
                          <a:ea typeface="MS Mincho" pitchFamily="49" charset="-128"/>
                          <a:cs typeface="Arial" pitchFamily="34" charset="0"/>
                        </a:rPr>
                        <a:t>(cv Dog Ridge)</a:t>
                      </a:r>
                      <a:r>
                        <a:rPr lang="en-US" altLang="ja-JP" sz="1600" i="0" dirty="0" smtClean="0">
                          <a:solidFill>
                            <a:srgbClr val="000000"/>
                          </a:solidFill>
                          <a:latin typeface="+mn-lt"/>
                          <a:ea typeface="MS Mincho" pitchFamily="49" charset="-128"/>
                          <a:cs typeface="Arial" pitchFamily="34" charset="0"/>
                        </a:rPr>
                        <a:t>.</a:t>
                      </a:r>
                    </a:p>
                    <a:p>
                      <a:pPr marL="0" marR="0" lvl="0" indent="0" algn="l" defTabSz="914400" rtl="0" eaLnBrk="0" fontAlgn="base" latinLnBrk="0" hangingPunct="0">
                        <a:lnSpc>
                          <a:spcPct val="100000"/>
                        </a:lnSpc>
                        <a:spcBef>
                          <a:spcPct val="20000"/>
                        </a:spcBef>
                        <a:spcAft>
                          <a:spcPts val="600"/>
                        </a:spcAft>
                        <a:buClrTx/>
                        <a:buSzTx/>
                        <a:buFont typeface="Arial" pitchFamily="34" charset="0"/>
                        <a:buChar char="•"/>
                        <a:tabLst/>
                        <a:defRPr/>
                      </a:pPr>
                      <a:r>
                        <a:rPr lang="en-US" altLang="ja-JP" sz="1600" dirty="0" smtClean="0">
                          <a:solidFill>
                            <a:srgbClr val="000000"/>
                          </a:solidFill>
                          <a:latin typeface="+mn-lt"/>
                          <a:ea typeface="MS Mincho" pitchFamily="49" charset="-128"/>
                          <a:cs typeface="Arial" pitchFamily="34" charset="0"/>
                        </a:rPr>
                        <a:t>roots and grafts easily</a:t>
                      </a:r>
                      <a:r>
                        <a:rPr lang="en-US" altLang="ja-JP" sz="1600" kern="1200" dirty="0" smtClean="0">
                          <a:solidFill>
                            <a:srgbClr val="000000"/>
                          </a:solidFill>
                          <a:latin typeface="+mn-lt"/>
                          <a:ea typeface="MS Mincho" pitchFamily="49" charset="-128"/>
                          <a:cs typeface="Arial" pitchFamily="34" charset="0"/>
                        </a:rPr>
                        <a:t>.</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763">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UCDGRN-3</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nematode resistance from </a:t>
                      </a:r>
                      <a:r>
                        <a:rPr lang="en-US" altLang="ja-JP" sz="1600" i="1" dirty="0" smtClean="0">
                          <a:solidFill>
                            <a:srgbClr val="000000"/>
                          </a:solidFill>
                          <a:latin typeface="+mn-lt"/>
                          <a:ea typeface="MS Mincho" pitchFamily="49" charset="-128"/>
                          <a:cs typeface="Arial" charset="0"/>
                        </a:rPr>
                        <a:t>V. </a:t>
                      </a:r>
                      <a:r>
                        <a:rPr lang="en-US" altLang="ja-JP" sz="1600" i="1" dirty="0" err="1" smtClean="0">
                          <a:solidFill>
                            <a:srgbClr val="000000"/>
                          </a:solidFill>
                          <a:latin typeface="+mn-lt"/>
                          <a:ea typeface="MS Mincho" pitchFamily="49" charset="-128"/>
                          <a:cs typeface="Arial" charset="0"/>
                        </a:rPr>
                        <a:t>rufotomentosa</a:t>
                      </a:r>
                      <a:r>
                        <a:rPr lang="en-US" altLang="ja-JP" sz="1600" dirty="0" smtClean="0">
                          <a:solidFill>
                            <a:srgbClr val="000000"/>
                          </a:solidFill>
                          <a:latin typeface="+mn-lt"/>
                          <a:ea typeface="MS Mincho" pitchFamily="49" charset="-128"/>
                          <a:cs typeface="Arial" charset="0"/>
                        </a:rPr>
                        <a:t>, </a:t>
                      </a:r>
                      <a:r>
                        <a:rPr lang="en-US" altLang="ja-JP" sz="1600" i="1" dirty="0" smtClean="0">
                          <a:solidFill>
                            <a:srgbClr val="000000"/>
                          </a:solidFill>
                          <a:latin typeface="+mn-lt"/>
                          <a:ea typeface="MS Mincho" pitchFamily="49" charset="-128"/>
                          <a:cs typeface="Arial" charset="0"/>
                        </a:rPr>
                        <a:t>V. champinii </a:t>
                      </a:r>
                      <a:r>
                        <a:rPr lang="en-US" altLang="ja-JP" sz="1200" i="0" dirty="0" smtClean="0">
                          <a:solidFill>
                            <a:srgbClr val="000000"/>
                          </a:solidFill>
                          <a:latin typeface="+mn-lt"/>
                          <a:ea typeface="MS Mincho" pitchFamily="49" charset="-128"/>
                          <a:cs typeface="Arial" charset="0"/>
                        </a:rPr>
                        <a:t>(</a:t>
                      </a:r>
                      <a:r>
                        <a:rPr lang="en-US" altLang="ja-JP" sz="1200" i="0" dirty="0" err="1" smtClean="0">
                          <a:solidFill>
                            <a:srgbClr val="000000"/>
                          </a:solidFill>
                          <a:latin typeface="+mn-lt"/>
                          <a:ea typeface="MS Mincho" pitchFamily="49" charset="-128"/>
                          <a:cs typeface="Arial" charset="0"/>
                        </a:rPr>
                        <a:t>cvs</a:t>
                      </a:r>
                      <a:r>
                        <a:rPr lang="en-US" altLang="ja-JP" sz="1200" i="0" dirty="0" smtClean="0">
                          <a:solidFill>
                            <a:srgbClr val="000000"/>
                          </a:solidFill>
                          <a:latin typeface="+mn-lt"/>
                          <a:ea typeface="MS Mincho" pitchFamily="49" charset="-128"/>
                          <a:cs typeface="Arial" charset="0"/>
                        </a:rPr>
                        <a:t> Dog Ridge</a:t>
                      </a:r>
                      <a:r>
                        <a:rPr lang="en-US" altLang="ja-JP" sz="1200" i="1" dirty="0" smtClean="0">
                          <a:solidFill>
                            <a:srgbClr val="000000"/>
                          </a:solidFill>
                          <a:latin typeface="+mn-lt"/>
                          <a:ea typeface="MS Mincho" pitchFamily="49" charset="-128"/>
                          <a:cs typeface="Arial" charset="0"/>
                        </a:rPr>
                        <a:t> </a:t>
                      </a:r>
                      <a:r>
                        <a:rPr lang="en-US" altLang="ja-JP" sz="1200" dirty="0" smtClean="0">
                          <a:solidFill>
                            <a:srgbClr val="000000"/>
                          </a:solidFill>
                          <a:latin typeface="+mn-lt"/>
                          <a:ea typeface="MS Mincho" pitchFamily="49" charset="-128"/>
                          <a:cs typeface="Arial" charset="0"/>
                        </a:rPr>
                        <a:t>and c9038)</a:t>
                      </a:r>
                      <a:r>
                        <a:rPr lang="en-US" altLang="ja-JP" sz="1600" dirty="0" smtClean="0">
                          <a:solidFill>
                            <a:srgbClr val="000000"/>
                          </a:solidFill>
                          <a:latin typeface="+mn-lt"/>
                          <a:ea typeface="MS Mincho" pitchFamily="49" charset="-128"/>
                          <a:cs typeface="Arial" charset="0"/>
                        </a:rPr>
                        <a:t>. </a:t>
                      </a:r>
                      <a:endParaRPr lang="en-US" altLang="ja-JP" sz="1600" dirty="0" smtClean="0">
                        <a:solidFill>
                          <a:srgbClr val="000000"/>
                        </a:solidFill>
                        <a:latin typeface="+mn-lt"/>
                        <a:ea typeface="MS Mincho" pitchFamily="49" charset="-128"/>
                        <a:cs typeface="Times New Roman" pitchFamily="18" charset="0"/>
                      </a:endParaRPr>
                    </a:p>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good rooting and grafting abilities.</a:t>
                      </a:r>
                      <a:endParaRPr kumimoji="0" lang="en-US" sz="1600" b="0" i="0" u="none" strike="noStrike" cap="none" normalizeH="0" baseline="0" dirty="0" smtClean="0">
                        <a:ln>
                          <a:noFill/>
                        </a:ln>
                        <a:solidFill>
                          <a:srgbClr val="010203"/>
                        </a:solidFill>
                        <a:effectLst/>
                        <a:latin typeface="+mn-lt"/>
                        <a:ea typeface="ＭＳ Ｐゴシック" pitchFamily="-110" charset="-128"/>
                      </a:endParaRP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763">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UCDGRN-4</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nematode resistance from </a:t>
                      </a:r>
                      <a:r>
                        <a:rPr lang="en-US" altLang="ja-JP" sz="1600" i="1" dirty="0" smtClean="0">
                          <a:solidFill>
                            <a:srgbClr val="000000"/>
                          </a:solidFill>
                          <a:latin typeface="+mn-lt"/>
                          <a:ea typeface="MS Mincho" pitchFamily="49" charset="-128"/>
                          <a:cs typeface="Arial" charset="0"/>
                        </a:rPr>
                        <a:t>V. </a:t>
                      </a:r>
                      <a:r>
                        <a:rPr lang="en-US" altLang="ja-JP" sz="1600" i="1" dirty="0" err="1" smtClean="0">
                          <a:solidFill>
                            <a:srgbClr val="000000"/>
                          </a:solidFill>
                          <a:latin typeface="+mn-lt"/>
                          <a:ea typeface="MS Mincho" pitchFamily="49" charset="-128"/>
                          <a:cs typeface="Arial" charset="0"/>
                        </a:rPr>
                        <a:t>rufotomentosa</a:t>
                      </a:r>
                      <a:r>
                        <a:rPr lang="en-US" altLang="ja-JP" sz="1600" dirty="0" smtClean="0">
                          <a:solidFill>
                            <a:srgbClr val="000000"/>
                          </a:solidFill>
                          <a:latin typeface="+mn-lt"/>
                          <a:ea typeface="MS Mincho" pitchFamily="49" charset="-128"/>
                          <a:cs typeface="Arial" charset="0"/>
                        </a:rPr>
                        <a:t>, </a:t>
                      </a:r>
                      <a:r>
                        <a:rPr lang="en-US" altLang="ja-JP" sz="1600" i="1" dirty="0" smtClean="0">
                          <a:solidFill>
                            <a:srgbClr val="000000"/>
                          </a:solidFill>
                          <a:latin typeface="+mn-lt"/>
                          <a:ea typeface="MS Mincho" pitchFamily="49" charset="-128"/>
                          <a:cs typeface="Arial" charset="0"/>
                        </a:rPr>
                        <a:t>V. champinii </a:t>
                      </a:r>
                      <a:r>
                        <a:rPr lang="en-US" altLang="ja-JP" sz="1200" i="0" dirty="0" smtClean="0">
                          <a:solidFill>
                            <a:srgbClr val="000000"/>
                          </a:solidFill>
                          <a:latin typeface="+mn-lt"/>
                          <a:ea typeface="MS Mincho" pitchFamily="49" charset="-128"/>
                          <a:cs typeface="Arial" charset="0"/>
                        </a:rPr>
                        <a:t>(</a:t>
                      </a:r>
                      <a:r>
                        <a:rPr lang="en-US" altLang="ja-JP" sz="1200" i="0" dirty="0" err="1" smtClean="0">
                          <a:solidFill>
                            <a:srgbClr val="000000"/>
                          </a:solidFill>
                          <a:latin typeface="+mn-lt"/>
                          <a:ea typeface="MS Mincho" pitchFamily="49" charset="-128"/>
                          <a:cs typeface="Arial" charset="0"/>
                        </a:rPr>
                        <a:t>cvs</a:t>
                      </a:r>
                      <a:r>
                        <a:rPr lang="en-US" altLang="ja-JP" sz="1200" i="0" dirty="0" smtClean="0">
                          <a:solidFill>
                            <a:srgbClr val="000000"/>
                          </a:solidFill>
                          <a:latin typeface="+mn-lt"/>
                          <a:ea typeface="MS Mincho" pitchFamily="49" charset="-128"/>
                          <a:cs typeface="Arial" charset="0"/>
                        </a:rPr>
                        <a:t> Dog Ridge</a:t>
                      </a:r>
                      <a:r>
                        <a:rPr lang="en-US" altLang="ja-JP" sz="1200" i="1" dirty="0" smtClean="0">
                          <a:solidFill>
                            <a:srgbClr val="000000"/>
                          </a:solidFill>
                          <a:latin typeface="+mn-lt"/>
                          <a:ea typeface="MS Mincho" pitchFamily="49" charset="-128"/>
                          <a:cs typeface="Arial" charset="0"/>
                        </a:rPr>
                        <a:t> </a:t>
                      </a:r>
                      <a:r>
                        <a:rPr lang="en-US" altLang="ja-JP" sz="1200" dirty="0" smtClean="0">
                          <a:solidFill>
                            <a:srgbClr val="000000"/>
                          </a:solidFill>
                          <a:latin typeface="+mn-lt"/>
                          <a:ea typeface="MS Mincho" pitchFamily="49" charset="-128"/>
                          <a:cs typeface="Arial" charset="0"/>
                        </a:rPr>
                        <a:t>and c9038)</a:t>
                      </a:r>
                      <a:r>
                        <a:rPr lang="en-US" altLang="ja-JP" sz="1600" dirty="0" smtClean="0">
                          <a:solidFill>
                            <a:srgbClr val="000000"/>
                          </a:solidFill>
                          <a:latin typeface="+mn-lt"/>
                          <a:ea typeface="MS Mincho" pitchFamily="49" charset="-128"/>
                          <a:cs typeface="Arial" charset="0"/>
                        </a:rPr>
                        <a:t>. </a:t>
                      </a:r>
                      <a:endParaRPr lang="en-US" altLang="ja-JP" sz="1600" dirty="0" smtClean="0">
                        <a:solidFill>
                          <a:srgbClr val="000000"/>
                        </a:solidFill>
                        <a:latin typeface="+mn-lt"/>
                        <a:ea typeface="MS Mincho" pitchFamily="49" charset="-128"/>
                        <a:cs typeface="Times New Roman" pitchFamily="18" charset="0"/>
                      </a:endParaRPr>
                    </a:p>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good rooting and grafting abilities.</a:t>
                      </a:r>
                      <a:endParaRPr kumimoji="0" lang="en-US" sz="1600" b="0" i="0" u="none" strike="noStrike" cap="none" normalizeH="0" baseline="0" dirty="0" smtClean="0">
                        <a:ln>
                          <a:noFill/>
                        </a:ln>
                        <a:solidFill>
                          <a:srgbClr val="010203"/>
                        </a:solidFill>
                        <a:effectLst/>
                        <a:latin typeface="+mn-lt"/>
                        <a:ea typeface="ＭＳ Ｐゴシック" pitchFamily="-110" charset="-128"/>
                      </a:endParaRP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5588">
                <a:tc>
                  <a:txBody>
                    <a:bodyPr/>
                    <a:lstStyle/>
                    <a:p>
                      <a:pPr marL="0" marR="0" lvl="0" indent="0" algn="ctr" defTabSz="914400" rtl="0" eaLnBrk="0" fontAlgn="base" latinLnBrk="0" hangingPunct="0">
                        <a:lnSpc>
                          <a:spcPct val="100000"/>
                        </a:lnSpc>
                        <a:spcBef>
                          <a:spcPct val="20000"/>
                        </a:spcBef>
                        <a:spcAft>
                          <a:spcPct val="0"/>
                        </a:spcAft>
                        <a:buClr>
                          <a:srgbClr val="0000FF"/>
                        </a:buClr>
                        <a:buSzTx/>
                        <a:buFont typeface="Times" pitchFamily="-110" charset="0"/>
                        <a:buNone/>
                        <a:tabLst/>
                      </a:pPr>
                      <a:r>
                        <a:rPr kumimoji="0" lang="en-US" sz="1600" b="0" i="0" u="none" strike="noStrike" cap="none" normalizeH="0" baseline="0" dirty="0" smtClean="0">
                          <a:ln>
                            <a:noFill/>
                          </a:ln>
                          <a:solidFill>
                            <a:srgbClr val="010203"/>
                          </a:solidFill>
                          <a:effectLst/>
                          <a:latin typeface="+mn-lt"/>
                          <a:ea typeface="ＭＳ Ｐゴシック" pitchFamily="-110" charset="-128"/>
                        </a:rPr>
                        <a:t>UCDGRN-5</a:t>
                      </a: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nematode resistance from </a:t>
                      </a:r>
                      <a:r>
                        <a:rPr lang="en-US" altLang="ja-JP" sz="1600" i="1" dirty="0" smtClean="0">
                          <a:solidFill>
                            <a:srgbClr val="000000"/>
                          </a:solidFill>
                          <a:latin typeface="+mn-lt"/>
                          <a:ea typeface="MS Mincho" pitchFamily="49" charset="-128"/>
                          <a:cs typeface="Arial" charset="0"/>
                        </a:rPr>
                        <a:t>V. champinii </a:t>
                      </a:r>
                      <a:r>
                        <a:rPr lang="en-US" altLang="ja-JP" sz="1200" i="0" dirty="0" smtClean="0">
                          <a:solidFill>
                            <a:srgbClr val="000000"/>
                          </a:solidFill>
                          <a:latin typeface="+mn-lt"/>
                          <a:ea typeface="MS Mincho" pitchFamily="49" charset="-128"/>
                          <a:cs typeface="Arial" charset="0"/>
                        </a:rPr>
                        <a:t>(</a:t>
                      </a:r>
                      <a:r>
                        <a:rPr lang="en-US" altLang="ja-JP" sz="1200" i="0" dirty="0" err="1" smtClean="0">
                          <a:solidFill>
                            <a:srgbClr val="000000"/>
                          </a:solidFill>
                          <a:latin typeface="+mn-lt"/>
                          <a:ea typeface="MS Mincho" pitchFamily="49" charset="-128"/>
                          <a:cs typeface="Arial" charset="0"/>
                        </a:rPr>
                        <a:t>cvs</a:t>
                      </a:r>
                      <a:r>
                        <a:rPr lang="en-US" altLang="ja-JP" sz="1200" i="0" dirty="0" smtClean="0">
                          <a:solidFill>
                            <a:srgbClr val="000000"/>
                          </a:solidFill>
                          <a:latin typeface="+mn-lt"/>
                          <a:ea typeface="MS Mincho" pitchFamily="49" charset="-128"/>
                          <a:cs typeface="Arial" charset="0"/>
                        </a:rPr>
                        <a:t> Ramsey </a:t>
                      </a:r>
                      <a:r>
                        <a:rPr lang="en-US" altLang="ja-JP" sz="1200" dirty="0" smtClean="0">
                          <a:solidFill>
                            <a:srgbClr val="000000"/>
                          </a:solidFill>
                          <a:latin typeface="+mn-lt"/>
                          <a:ea typeface="MS Mincho" pitchFamily="49" charset="-128"/>
                          <a:cs typeface="Arial" charset="0"/>
                        </a:rPr>
                        <a:t>and c9021)</a:t>
                      </a:r>
                      <a:r>
                        <a:rPr lang="en-US" altLang="ja-JP" sz="1600" dirty="0" smtClean="0">
                          <a:solidFill>
                            <a:srgbClr val="000000"/>
                          </a:solidFill>
                          <a:latin typeface="+mn-lt"/>
                          <a:ea typeface="MS Mincho" pitchFamily="49" charset="-128"/>
                          <a:cs typeface="Arial" charset="0"/>
                        </a:rPr>
                        <a:t>.</a:t>
                      </a:r>
                      <a:endParaRPr lang="en-US" altLang="ja-JP" sz="1600" dirty="0" smtClean="0">
                        <a:latin typeface="+mn-lt"/>
                        <a:ea typeface="MS Mincho" pitchFamily="49" charset="-128"/>
                        <a:cs typeface="Arial" charset="0"/>
                      </a:endParaRPr>
                    </a:p>
                    <a:p>
                      <a:pPr>
                        <a:spcAft>
                          <a:spcPts val="600"/>
                        </a:spcAft>
                        <a:buFontTx/>
                        <a:buChar char="•"/>
                        <a:tabLst>
                          <a:tab pos="495300" algn="l"/>
                        </a:tabLst>
                      </a:pPr>
                      <a:r>
                        <a:rPr lang="en-US" altLang="ja-JP" sz="1600" dirty="0" smtClean="0">
                          <a:solidFill>
                            <a:srgbClr val="000000"/>
                          </a:solidFill>
                          <a:latin typeface="+mn-lt"/>
                          <a:ea typeface="MS Mincho" pitchFamily="49" charset="-128"/>
                          <a:cs typeface="Arial" charset="0"/>
                        </a:rPr>
                        <a:t>good rooting and grafting abilities.</a:t>
                      </a:r>
                      <a:endParaRPr kumimoji="0" lang="en-US" sz="1600" b="0" i="0" u="none" strike="noStrike" cap="none" normalizeH="0" baseline="0" dirty="0" smtClean="0">
                        <a:ln>
                          <a:noFill/>
                        </a:ln>
                        <a:solidFill>
                          <a:srgbClr val="010203"/>
                        </a:solidFill>
                        <a:effectLst/>
                        <a:latin typeface="+mn-lt"/>
                        <a:ea typeface="ＭＳ Ｐゴシック" pitchFamily="-110" charset="-128"/>
                      </a:endParaRPr>
                    </a:p>
                  </a:txBody>
                  <a:tcPr marL="81280" marR="812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123" name="Rectangle 8"/>
          <p:cNvSpPr>
            <a:spLocks noChangeArrowheads="1"/>
          </p:cNvSpPr>
          <p:nvPr/>
        </p:nvSpPr>
        <p:spPr bwMode="auto">
          <a:xfrm>
            <a:off x="304800" y="376238"/>
            <a:ext cx="6172200" cy="461962"/>
          </a:xfrm>
          <a:prstGeom prst="rect">
            <a:avLst/>
          </a:prstGeom>
          <a:noFill/>
          <a:ln w="9525">
            <a:noFill/>
            <a:miter lim="800000"/>
            <a:headEnd/>
            <a:tailEnd/>
          </a:ln>
        </p:spPr>
        <p:txBody>
          <a:bodyPr>
            <a:spAutoFit/>
          </a:bodyPr>
          <a:lstStyle/>
          <a:p>
            <a:r>
              <a:rPr lang="en-US" b="1" dirty="0">
                <a:latin typeface="Calibri" pitchFamily="34" charset="0"/>
              </a:rPr>
              <a:t>New Rootstock Characteristics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a"/>
          <p:cNvPicPr>
            <a:picLocks noChangeAspect="1" noChangeArrowheads="1"/>
          </p:cNvPicPr>
          <p:nvPr/>
        </p:nvPicPr>
        <p:blipFill>
          <a:blip r:embed="rId2" cstate="print"/>
          <a:srcRect/>
          <a:stretch>
            <a:fillRect/>
          </a:stretch>
        </p:blipFill>
        <p:spPr bwMode="auto">
          <a:xfrm>
            <a:off x="1676400" y="941388"/>
            <a:ext cx="4983163" cy="5692775"/>
          </a:xfrm>
          <a:prstGeom prst="rect">
            <a:avLst/>
          </a:prstGeom>
          <a:noFill/>
          <a:ln w="9525">
            <a:noFill/>
            <a:miter lim="800000"/>
            <a:headEnd/>
            <a:tailEnd/>
          </a:ln>
        </p:spPr>
      </p:pic>
      <p:sp>
        <p:nvSpPr>
          <p:cNvPr id="12291" name="Oval 3"/>
          <p:cNvSpPr>
            <a:spLocks noChangeArrowheads="1"/>
          </p:cNvSpPr>
          <p:nvPr/>
        </p:nvSpPr>
        <p:spPr bwMode="auto">
          <a:xfrm rot="-1236237">
            <a:off x="2078038" y="2089150"/>
            <a:ext cx="900112" cy="2055813"/>
          </a:xfrm>
          <a:prstGeom prst="ellipse">
            <a:avLst/>
          </a:prstGeom>
          <a:noFill/>
          <a:ln w="44450">
            <a:solidFill>
              <a:srgbClr val="00FF00"/>
            </a:solidFill>
            <a:round/>
            <a:headEnd/>
            <a:tailEnd/>
          </a:ln>
        </p:spPr>
        <p:txBody>
          <a:bodyPr wrap="none" anchor="ctr"/>
          <a:lstStyle/>
          <a:p>
            <a:endParaRPr lang="en-US">
              <a:solidFill>
                <a:srgbClr val="000000"/>
              </a:solidFill>
              <a:latin typeface="Times New Roman" pitchFamily="18" charset="0"/>
            </a:endParaRPr>
          </a:p>
        </p:txBody>
      </p:sp>
      <p:sp>
        <p:nvSpPr>
          <p:cNvPr id="12292" name="Oval 4"/>
          <p:cNvSpPr>
            <a:spLocks noChangeArrowheads="1"/>
          </p:cNvSpPr>
          <p:nvPr/>
        </p:nvSpPr>
        <p:spPr bwMode="auto">
          <a:xfrm rot="-2229720">
            <a:off x="3255963" y="3824288"/>
            <a:ext cx="660400" cy="2314575"/>
          </a:xfrm>
          <a:prstGeom prst="ellipse">
            <a:avLst/>
          </a:prstGeom>
          <a:noFill/>
          <a:ln w="44450">
            <a:solidFill>
              <a:srgbClr val="080808"/>
            </a:solidFill>
            <a:round/>
            <a:headEnd/>
            <a:tailEnd/>
          </a:ln>
        </p:spPr>
        <p:txBody>
          <a:bodyPr wrap="none" anchor="ctr"/>
          <a:lstStyle/>
          <a:p>
            <a:endParaRPr lang="en-US">
              <a:solidFill>
                <a:srgbClr val="000000"/>
              </a:solidFill>
              <a:latin typeface="Times New Roman" pitchFamily="18" charset="0"/>
            </a:endParaRPr>
          </a:p>
        </p:txBody>
      </p:sp>
      <p:sp>
        <p:nvSpPr>
          <p:cNvPr id="12293" name="Freeform 5"/>
          <p:cNvSpPr>
            <a:spLocks/>
          </p:cNvSpPr>
          <p:nvPr/>
        </p:nvSpPr>
        <p:spPr bwMode="auto">
          <a:xfrm>
            <a:off x="3078163" y="2867025"/>
            <a:ext cx="2832100" cy="1822450"/>
          </a:xfrm>
          <a:custGeom>
            <a:avLst/>
            <a:gdLst>
              <a:gd name="T0" fmla="*/ 2147483647 w 1784"/>
              <a:gd name="T1" fmla="*/ 2147483647 h 1148"/>
              <a:gd name="T2" fmla="*/ 2147483647 w 1784"/>
              <a:gd name="T3" fmla="*/ 2147483647 h 1148"/>
              <a:gd name="T4" fmla="*/ 2147483647 w 1784"/>
              <a:gd name="T5" fmla="*/ 2147483647 h 1148"/>
              <a:gd name="T6" fmla="*/ 2147483647 w 1784"/>
              <a:gd name="T7" fmla="*/ 2147483647 h 1148"/>
              <a:gd name="T8" fmla="*/ 2147483647 w 1784"/>
              <a:gd name="T9" fmla="*/ 2147483647 h 1148"/>
              <a:gd name="T10" fmla="*/ 2147483647 w 1784"/>
              <a:gd name="T11" fmla="*/ 2147483647 h 1148"/>
              <a:gd name="T12" fmla="*/ 2147483647 w 1784"/>
              <a:gd name="T13" fmla="*/ 2147483647 h 1148"/>
              <a:gd name="T14" fmla="*/ 2147483647 w 1784"/>
              <a:gd name="T15" fmla="*/ 2147483647 h 1148"/>
              <a:gd name="T16" fmla="*/ 2147483647 w 1784"/>
              <a:gd name="T17" fmla="*/ 2147483647 h 1148"/>
              <a:gd name="T18" fmla="*/ 2147483647 w 1784"/>
              <a:gd name="T19" fmla="*/ 2147483647 h 1148"/>
              <a:gd name="T20" fmla="*/ 2147483647 w 1784"/>
              <a:gd name="T21" fmla="*/ 2147483647 h 1148"/>
              <a:gd name="T22" fmla="*/ 2147483647 w 1784"/>
              <a:gd name="T23" fmla="*/ 2147483647 h 1148"/>
              <a:gd name="T24" fmla="*/ 2147483647 w 1784"/>
              <a:gd name="T25" fmla="*/ 2147483647 h 1148"/>
              <a:gd name="T26" fmla="*/ 2147483647 w 1784"/>
              <a:gd name="T27" fmla="*/ 2147483647 h 1148"/>
              <a:gd name="T28" fmla="*/ 2147483647 w 1784"/>
              <a:gd name="T29" fmla="*/ 2147483647 h 1148"/>
              <a:gd name="T30" fmla="*/ 2147483647 w 1784"/>
              <a:gd name="T31" fmla="*/ 2147483647 h 1148"/>
              <a:gd name="T32" fmla="*/ 2147483647 w 1784"/>
              <a:gd name="T33" fmla="*/ 2147483647 h 1148"/>
              <a:gd name="T34" fmla="*/ 2147483647 w 1784"/>
              <a:gd name="T35" fmla="*/ 2147483647 h 1148"/>
              <a:gd name="T36" fmla="*/ 2147483647 w 1784"/>
              <a:gd name="T37" fmla="*/ 2147483647 h 1148"/>
              <a:gd name="T38" fmla="*/ 2147483647 w 1784"/>
              <a:gd name="T39" fmla="*/ 2147483647 h 1148"/>
              <a:gd name="T40" fmla="*/ 2147483647 w 1784"/>
              <a:gd name="T41" fmla="*/ 0 h 1148"/>
              <a:gd name="T42" fmla="*/ 2147483647 w 1784"/>
              <a:gd name="T43" fmla="*/ 2147483647 h 1148"/>
              <a:gd name="T44" fmla="*/ 2147483647 w 1784"/>
              <a:gd name="T45" fmla="*/ 2147483647 h 1148"/>
              <a:gd name="T46" fmla="*/ 2147483647 w 1784"/>
              <a:gd name="T47" fmla="*/ 2147483647 h 1148"/>
              <a:gd name="T48" fmla="*/ 2147483647 w 1784"/>
              <a:gd name="T49" fmla="*/ 2147483647 h 1148"/>
              <a:gd name="T50" fmla="*/ 2147483647 w 1784"/>
              <a:gd name="T51" fmla="*/ 2147483647 h 1148"/>
              <a:gd name="T52" fmla="*/ 2147483647 w 1784"/>
              <a:gd name="T53" fmla="*/ 2147483647 h 1148"/>
              <a:gd name="T54" fmla="*/ 2147483647 w 1784"/>
              <a:gd name="T55" fmla="*/ 2147483647 h 1148"/>
              <a:gd name="T56" fmla="*/ 2147483647 w 1784"/>
              <a:gd name="T57" fmla="*/ 2147483647 h 1148"/>
              <a:gd name="T58" fmla="*/ 2147483647 w 1784"/>
              <a:gd name="T59" fmla="*/ 2147483647 h 1148"/>
              <a:gd name="T60" fmla="*/ 2147483647 w 1784"/>
              <a:gd name="T61" fmla="*/ 2147483647 h 1148"/>
              <a:gd name="T62" fmla="*/ 2147483647 w 1784"/>
              <a:gd name="T63" fmla="*/ 2147483647 h 1148"/>
              <a:gd name="T64" fmla="*/ 2147483647 w 1784"/>
              <a:gd name="T65" fmla="*/ 2147483647 h 1148"/>
              <a:gd name="T66" fmla="*/ 2147483647 w 1784"/>
              <a:gd name="T67" fmla="*/ 2147483647 h 1148"/>
              <a:gd name="T68" fmla="*/ 2147483647 w 1784"/>
              <a:gd name="T69" fmla="*/ 2147483647 h 1148"/>
              <a:gd name="T70" fmla="*/ 2147483647 w 1784"/>
              <a:gd name="T71" fmla="*/ 2147483647 h 1148"/>
              <a:gd name="T72" fmla="*/ 2147483647 w 1784"/>
              <a:gd name="T73" fmla="*/ 2147483647 h 1148"/>
              <a:gd name="T74" fmla="*/ 2147483647 w 1784"/>
              <a:gd name="T75" fmla="*/ 2147483647 h 1148"/>
              <a:gd name="T76" fmla="*/ 2147483647 w 1784"/>
              <a:gd name="T77" fmla="*/ 2147483647 h 1148"/>
              <a:gd name="T78" fmla="*/ 2147483647 w 1784"/>
              <a:gd name="T79" fmla="*/ 2147483647 h 1148"/>
              <a:gd name="T80" fmla="*/ 2147483647 w 1784"/>
              <a:gd name="T81" fmla="*/ 2147483647 h 1148"/>
              <a:gd name="T82" fmla="*/ 2147483647 w 1784"/>
              <a:gd name="T83" fmla="*/ 2147483647 h 1148"/>
              <a:gd name="T84" fmla="*/ 2147483647 w 1784"/>
              <a:gd name="T85" fmla="*/ 2147483647 h 1148"/>
              <a:gd name="T86" fmla="*/ 2147483647 w 1784"/>
              <a:gd name="T87" fmla="*/ 2147483647 h 1148"/>
              <a:gd name="T88" fmla="*/ 2147483647 w 1784"/>
              <a:gd name="T89" fmla="*/ 2147483647 h 1148"/>
              <a:gd name="T90" fmla="*/ 2147483647 w 1784"/>
              <a:gd name="T91" fmla="*/ 2147483647 h 1148"/>
              <a:gd name="T92" fmla="*/ 2147483647 w 1784"/>
              <a:gd name="T93" fmla="*/ 2147483647 h 1148"/>
              <a:gd name="T94" fmla="*/ 2147483647 w 1784"/>
              <a:gd name="T95" fmla="*/ 2147483647 h 1148"/>
              <a:gd name="T96" fmla="*/ 2147483647 w 1784"/>
              <a:gd name="T97" fmla="*/ 2147483647 h 1148"/>
              <a:gd name="T98" fmla="*/ 2147483647 w 1784"/>
              <a:gd name="T99" fmla="*/ 2147483647 h 1148"/>
              <a:gd name="T100" fmla="*/ 2147483647 w 1784"/>
              <a:gd name="T101" fmla="*/ 2147483647 h 1148"/>
              <a:gd name="T102" fmla="*/ 2147483647 w 1784"/>
              <a:gd name="T103" fmla="*/ 2147483647 h 1148"/>
              <a:gd name="T104" fmla="*/ 2147483647 w 1784"/>
              <a:gd name="T105" fmla="*/ 2147483647 h 1148"/>
              <a:gd name="T106" fmla="*/ 2147483647 w 1784"/>
              <a:gd name="T107" fmla="*/ 2147483647 h 1148"/>
              <a:gd name="T108" fmla="*/ 2147483647 w 1784"/>
              <a:gd name="T109" fmla="*/ 2147483647 h 1148"/>
              <a:gd name="T110" fmla="*/ 2147483647 w 1784"/>
              <a:gd name="T111" fmla="*/ 2147483647 h 1148"/>
              <a:gd name="T112" fmla="*/ 2147483647 w 1784"/>
              <a:gd name="T113" fmla="*/ 2147483647 h 1148"/>
              <a:gd name="T114" fmla="*/ 2147483647 w 1784"/>
              <a:gd name="T115" fmla="*/ 2147483647 h 1148"/>
              <a:gd name="T116" fmla="*/ 2147483647 w 1784"/>
              <a:gd name="T117" fmla="*/ 2147483647 h 1148"/>
              <a:gd name="T118" fmla="*/ 2147483647 w 1784"/>
              <a:gd name="T119" fmla="*/ 2147483647 h 1148"/>
              <a:gd name="T120" fmla="*/ 2147483647 w 1784"/>
              <a:gd name="T121" fmla="*/ 2147483647 h 1148"/>
              <a:gd name="T122" fmla="*/ 2147483647 w 1784"/>
              <a:gd name="T123" fmla="*/ 2147483647 h 11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84"/>
              <a:gd name="T187" fmla="*/ 0 h 1148"/>
              <a:gd name="T188" fmla="*/ 1784 w 1784"/>
              <a:gd name="T189" fmla="*/ 1148 h 11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84" h="1148">
                <a:moveTo>
                  <a:pt x="69" y="111"/>
                </a:moveTo>
                <a:cubicBezTo>
                  <a:pt x="79" y="108"/>
                  <a:pt x="90" y="104"/>
                  <a:pt x="100" y="101"/>
                </a:cubicBezTo>
                <a:cubicBezTo>
                  <a:pt x="105" y="99"/>
                  <a:pt x="115" y="96"/>
                  <a:pt x="115" y="96"/>
                </a:cubicBezTo>
                <a:cubicBezTo>
                  <a:pt x="151" y="100"/>
                  <a:pt x="157" y="99"/>
                  <a:pt x="181" y="121"/>
                </a:cubicBezTo>
                <a:cubicBezTo>
                  <a:pt x="192" y="155"/>
                  <a:pt x="209" y="192"/>
                  <a:pt x="216" y="227"/>
                </a:cubicBezTo>
                <a:cubicBezTo>
                  <a:pt x="228" y="285"/>
                  <a:pt x="231" y="347"/>
                  <a:pt x="277" y="389"/>
                </a:cubicBezTo>
                <a:cubicBezTo>
                  <a:pt x="286" y="417"/>
                  <a:pt x="331" y="468"/>
                  <a:pt x="357" y="485"/>
                </a:cubicBezTo>
                <a:cubicBezTo>
                  <a:pt x="363" y="504"/>
                  <a:pt x="371" y="509"/>
                  <a:pt x="388" y="520"/>
                </a:cubicBezTo>
                <a:cubicBezTo>
                  <a:pt x="400" y="539"/>
                  <a:pt x="418" y="554"/>
                  <a:pt x="433" y="571"/>
                </a:cubicBezTo>
                <a:cubicBezTo>
                  <a:pt x="440" y="592"/>
                  <a:pt x="449" y="595"/>
                  <a:pt x="469" y="601"/>
                </a:cubicBezTo>
                <a:cubicBezTo>
                  <a:pt x="469" y="601"/>
                  <a:pt x="508" y="596"/>
                  <a:pt x="514" y="591"/>
                </a:cubicBezTo>
                <a:cubicBezTo>
                  <a:pt x="537" y="573"/>
                  <a:pt x="548" y="539"/>
                  <a:pt x="570" y="520"/>
                </a:cubicBezTo>
                <a:cubicBezTo>
                  <a:pt x="590" y="502"/>
                  <a:pt x="619" y="484"/>
                  <a:pt x="645" y="475"/>
                </a:cubicBezTo>
                <a:cubicBezTo>
                  <a:pt x="658" y="462"/>
                  <a:pt x="671" y="459"/>
                  <a:pt x="686" y="449"/>
                </a:cubicBezTo>
                <a:cubicBezTo>
                  <a:pt x="695" y="435"/>
                  <a:pt x="706" y="404"/>
                  <a:pt x="706" y="404"/>
                </a:cubicBezTo>
                <a:cubicBezTo>
                  <a:pt x="714" y="315"/>
                  <a:pt x="707" y="261"/>
                  <a:pt x="640" y="202"/>
                </a:cubicBezTo>
                <a:cubicBezTo>
                  <a:pt x="609" y="175"/>
                  <a:pt x="577" y="164"/>
                  <a:pt x="539" y="151"/>
                </a:cubicBezTo>
                <a:cubicBezTo>
                  <a:pt x="529" y="148"/>
                  <a:pt x="519" y="144"/>
                  <a:pt x="509" y="141"/>
                </a:cubicBezTo>
                <a:cubicBezTo>
                  <a:pt x="504" y="139"/>
                  <a:pt x="494" y="136"/>
                  <a:pt x="494" y="136"/>
                </a:cubicBezTo>
                <a:cubicBezTo>
                  <a:pt x="467" y="109"/>
                  <a:pt x="458" y="58"/>
                  <a:pt x="484" y="25"/>
                </a:cubicBezTo>
                <a:cubicBezTo>
                  <a:pt x="498" y="8"/>
                  <a:pt x="529" y="5"/>
                  <a:pt x="549" y="0"/>
                </a:cubicBezTo>
                <a:cubicBezTo>
                  <a:pt x="589" y="9"/>
                  <a:pt x="610" y="43"/>
                  <a:pt x="645" y="55"/>
                </a:cubicBezTo>
                <a:cubicBezTo>
                  <a:pt x="656" y="65"/>
                  <a:pt x="669" y="77"/>
                  <a:pt x="681" y="86"/>
                </a:cubicBezTo>
                <a:cubicBezTo>
                  <a:pt x="690" y="93"/>
                  <a:pt x="711" y="106"/>
                  <a:pt x="711" y="106"/>
                </a:cubicBezTo>
                <a:cubicBezTo>
                  <a:pt x="752" y="167"/>
                  <a:pt x="837" y="217"/>
                  <a:pt x="893" y="267"/>
                </a:cubicBezTo>
                <a:cubicBezTo>
                  <a:pt x="926" y="297"/>
                  <a:pt x="956" y="329"/>
                  <a:pt x="989" y="358"/>
                </a:cubicBezTo>
                <a:cubicBezTo>
                  <a:pt x="1016" y="381"/>
                  <a:pt x="1035" y="414"/>
                  <a:pt x="1065" y="434"/>
                </a:cubicBezTo>
                <a:cubicBezTo>
                  <a:pt x="1087" y="467"/>
                  <a:pt x="1121" y="490"/>
                  <a:pt x="1151" y="515"/>
                </a:cubicBezTo>
                <a:cubicBezTo>
                  <a:pt x="1189" y="546"/>
                  <a:pt x="1221" y="579"/>
                  <a:pt x="1262" y="606"/>
                </a:cubicBezTo>
                <a:cubicBezTo>
                  <a:pt x="1309" y="637"/>
                  <a:pt x="1344" y="692"/>
                  <a:pt x="1388" y="722"/>
                </a:cubicBezTo>
                <a:cubicBezTo>
                  <a:pt x="1402" y="763"/>
                  <a:pt x="1470" y="813"/>
                  <a:pt x="1499" y="843"/>
                </a:cubicBezTo>
                <a:cubicBezTo>
                  <a:pt x="1511" y="855"/>
                  <a:pt x="1540" y="874"/>
                  <a:pt x="1540" y="874"/>
                </a:cubicBezTo>
                <a:cubicBezTo>
                  <a:pt x="1557" y="899"/>
                  <a:pt x="1582" y="920"/>
                  <a:pt x="1605" y="939"/>
                </a:cubicBezTo>
                <a:cubicBezTo>
                  <a:pt x="1620" y="951"/>
                  <a:pt x="1625" y="964"/>
                  <a:pt x="1641" y="975"/>
                </a:cubicBezTo>
                <a:cubicBezTo>
                  <a:pt x="1651" y="990"/>
                  <a:pt x="1681" y="1010"/>
                  <a:pt x="1681" y="1010"/>
                </a:cubicBezTo>
                <a:cubicBezTo>
                  <a:pt x="1699" y="1037"/>
                  <a:pt x="1735" y="1063"/>
                  <a:pt x="1762" y="1081"/>
                </a:cubicBezTo>
                <a:cubicBezTo>
                  <a:pt x="1775" y="1101"/>
                  <a:pt x="1784" y="1106"/>
                  <a:pt x="1762" y="1121"/>
                </a:cubicBezTo>
                <a:cubicBezTo>
                  <a:pt x="1649" y="1109"/>
                  <a:pt x="1701" y="1109"/>
                  <a:pt x="1605" y="1116"/>
                </a:cubicBezTo>
                <a:cubicBezTo>
                  <a:pt x="1444" y="1148"/>
                  <a:pt x="1295" y="1129"/>
                  <a:pt x="1120" y="1131"/>
                </a:cubicBezTo>
                <a:cubicBezTo>
                  <a:pt x="1061" y="1126"/>
                  <a:pt x="1055" y="1140"/>
                  <a:pt x="1040" y="1096"/>
                </a:cubicBezTo>
                <a:cubicBezTo>
                  <a:pt x="1038" y="1066"/>
                  <a:pt x="1051" y="1027"/>
                  <a:pt x="1029" y="1005"/>
                </a:cubicBezTo>
                <a:cubicBezTo>
                  <a:pt x="998" y="974"/>
                  <a:pt x="922" y="973"/>
                  <a:pt x="883" y="970"/>
                </a:cubicBezTo>
                <a:cubicBezTo>
                  <a:pt x="789" y="964"/>
                  <a:pt x="694" y="957"/>
                  <a:pt x="600" y="950"/>
                </a:cubicBezTo>
                <a:cubicBezTo>
                  <a:pt x="508" y="956"/>
                  <a:pt x="545" y="946"/>
                  <a:pt x="489" y="965"/>
                </a:cubicBezTo>
                <a:cubicBezTo>
                  <a:pt x="472" y="971"/>
                  <a:pt x="443" y="990"/>
                  <a:pt x="443" y="990"/>
                </a:cubicBezTo>
                <a:cubicBezTo>
                  <a:pt x="420" y="1025"/>
                  <a:pt x="433" y="1013"/>
                  <a:pt x="408" y="1030"/>
                </a:cubicBezTo>
                <a:cubicBezTo>
                  <a:pt x="396" y="1049"/>
                  <a:pt x="391" y="1059"/>
                  <a:pt x="368" y="1051"/>
                </a:cubicBezTo>
                <a:cubicBezTo>
                  <a:pt x="352" y="1035"/>
                  <a:pt x="336" y="1013"/>
                  <a:pt x="317" y="1000"/>
                </a:cubicBezTo>
                <a:cubicBezTo>
                  <a:pt x="301" y="977"/>
                  <a:pt x="308" y="990"/>
                  <a:pt x="297" y="955"/>
                </a:cubicBezTo>
                <a:cubicBezTo>
                  <a:pt x="295" y="950"/>
                  <a:pt x="292" y="939"/>
                  <a:pt x="292" y="939"/>
                </a:cubicBezTo>
                <a:cubicBezTo>
                  <a:pt x="302" y="863"/>
                  <a:pt x="280" y="768"/>
                  <a:pt x="211" y="722"/>
                </a:cubicBezTo>
                <a:cubicBezTo>
                  <a:pt x="209" y="717"/>
                  <a:pt x="210" y="711"/>
                  <a:pt x="206" y="707"/>
                </a:cubicBezTo>
                <a:cubicBezTo>
                  <a:pt x="192" y="693"/>
                  <a:pt x="142" y="657"/>
                  <a:pt x="125" y="646"/>
                </a:cubicBezTo>
                <a:cubicBezTo>
                  <a:pt x="122" y="641"/>
                  <a:pt x="119" y="635"/>
                  <a:pt x="115" y="631"/>
                </a:cubicBezTo>
                <a:cubicBezTo>
                  <a:pt x="111" y="627"/>
                  <a:pt x="104" y="626"/>
                  <a:pt x="100" y="621"/>
                </a:cubicBezTo>
                <a:cubicBezTo>
                  <a:pt x="87" y="606"/>
                  <a:pt x="72" y="579"/>
                  <a:pt x="64" y="560"/>
                </a:cubicBezTo>
                <a:cubicBezTo>
                  <a:pt x="60" y="550"/>
                  <a:pt x="57" y="540"/>
                  <a:pt x="54" y="530"/>
                </a:cubicBezTo>
                <a:cubicBezTo>
                  <a:pt x="52" y="525"/>
                  <a:pt x="49" y="515"/>
                  <a:pt x="49" y="515"/>
                </a:cubicBezTo>
                <a:cubicBezTo>
                  <a:pt x="41" y="439"/>
                  <a:pt x="20" y="368"/>
                  <a:pt x="9" y="293"/>
                </a:cubicBezTo>
                <a:cubicBezTo>
                  <a:pt x="11" y="248"/>
                  <a:pt x="0" y="208"/>
                  <a:pt x="29" y="176"/>
                </a:cubicBezTo>
                <a:cubicBezTo>
                  <a:pt x="32" y="166"/>
                  <a:pt x="35" y="153"/>
                  <a:pt x="44" y="146"/>
                </a:cubicBezTo>
                <a:cubicBezTo>
                  <a:pt x="65" y="129"/>
                  <a:pt x="79" y="152"/>
                  <a:pt x="69" y="111"/>
                </a:cubicBezTo>
                <a:close/>
              </a:path>
            </a:pathLst>
          </a:custGeom>
          <a:noFill/>
          <a:ln w="44450">
            <a:solidFill>
              <a:schemeClr val="accent2"/>
            </a:solidFill>
            <a:round/>
            <a:headEnd/>
            <a:tailEnd/>
          </a:ln>
        </p:spPr>
        <p:txBody>
          <a:bodyPr/>
          <a:lstStyle/>
          <a:p>
            <a:endParaRPr lang="en-US"/>
          </a:p>
        </p:txBody>
      </p:sp>
      <p:sp>
        <p:nvSpPr>
          <p:cNvPr id="12294" name="Freeform 6"/>
          <p:cNvSpPr>
            <a:spLocks/>
          </p:cNvSpPr>
          <p:nvPr/>
        </p:nvSpPr>
        <p:spPr bwMode="auto">
          <a:xfrm>
            <a:off x="3810000" y="4446588"/>
            <a:ext cx="2917825" cy="2162175"/>
          </a:xfrm>
          <a:custGeom>
            <a:avLst/>
            <a:gdLst>
              <a:gd name="T0" fmla="*/ 2147483647 w 1838"/>
              <a:gd name="T1" fmla="*/ 2147483647 h 1362"/>
              <a:gd name="T2" fmla="*/ 2147483647 w 1838"/>
              <a:gd name="T3" fmla="*/ 2147483647 h 1362"/>
              <a:gd name="T4" fmla="*/ 2147483647 w 1838"/>
              <a:gd name="T5" fmla="*/ 2147483647 h 1362"/>
              <a:gd name="T6" fmla="*/ 2147483647 w 1838"/>
              <a:gd name="T7" fmla="*/ 2147483647 h 1362"/>
              <a:gd name="T8" fmla="*/ 2147483647 w 1838"/>
              <a:gd name="T9" fmla="*/ 2147483647 h 1362"/>
              <a:gd name="T10" fmla="*/ 2147483647 w 1838"/>
              <a:gd name="T11" fmla="*/ 2147483647 h 1362"/>
              <a:gd name="T12" fmla="*/ 2147483647 w 1838"/>
              <a:gd name="T13" fmla="*/ 2147483647 h 1362"/>
              <a:gd name="T14" fmla="*/ 2147483647 w 1838"/>
              <a:gd name="T15" fmla="*/ 2147483647 h 1362"/>
              <a:gd name="T16" fmla="*/ 0 w 1838"/>
              <a:gd name="T17" fmla="*/ 2147483647 h 1362"/>
              <a:gd name="T18" fmla="*/ 2147483647 w 1838"/>
              <a:gd name="T19" fmla="*/ 2147483647 h 1362"/>
              <a:gd name="T20" fmla="*/ 2147483647 w 1838"/>
              <a:gd name="T21" fmla="*/ 2147483647 h 1362"/>
              <a:gd name="T22" fmla="*/ 2147483647 w 1838"/>
              <a:gd name="T23" fmla="*/ 0 h 1362"/>
              <a:gd name="T24" fmla="*/ 2147483647 w 1838"/>
              <a:gd name="T25" fmla="*/ 2147483647 h 1362"/>
              <a:gd name="T26" fmla="*/ 2147483647 w 1838"/>
              <a:gd name="T27" fmla="*/ 2147483647 h 1362"/>
              <a:gd name="T28" fmla="*/ 2147483647 w 1838"/>
              <a:gd name="T29" fmla="*/ 2147483647 h 1362"/>
              <a:gd name="T30" fmla="*/ 2147483647 w 1838"/>
              <a:gd name="T31" fmla="*/ 2147483647 h 1362"/>
              <a:gd name="T32" fmla="*/ 2147483647 w 1838"/>
              <a:gd name="T33" fmla="*/ 2147483647 h 1362"/>
              <a:gd name="T34" fmla="*/ 2147483647 w 1838"/>
              <a:gd name="T35" fmla="*/ 2147483647 h 1362"/>
              <a:gd name="T36" fmla="*/ 2147483647 w 1838"/>
              <a:gd name="T37" fmla="*/ 2147483647 h 1362"/>
              <a:gd name="T38" fmla="*/ 2147483647 w 1838"/>
              <a:gd name="T39" fmla="*/ 2147483647 h 1362"/>
              <a:gd name="T40" fmla="*/ 2147483647 w 1838"/>
              <a:gd name="T41" fmla="*/ 2147483647 h 1362"/>
              <a:gd name="T42" fmla="*/ 2147483647 w 1838"/>
              <a:gd name="T43" fmla="*/ 2147483647 h 1362"/>
              <a:gd name="T44" fmla="*/ 2147483647 w 1838"/>
              <a:gd name="T45" fmla="*/ 2147483647 h 1362"/>
              <a:gd name="T46" fmla="*/ 2147483647 w 1838"/>
              <a:gd name="T47" fmla="*/ 2147483647 h 1362"/>
              <a:gd name="T48" fmla="*/ 2147483647 w 1838"/>
              <a:gd name="T49" fmla="*/ 2147483647 h 1362"/>
              <a:gd name="T50" fmla="*/ 2147483647 w 1838"/>
              <a:gd name="T51" fmla="*/ 2147483647 h 1362"/>
              <a:gd name="T52" fmla="*/ 2147483647 w 1838"/>
              <a:gd name="T53" fmla="*/ 2147483647 h 1362"/>
              <a:gd name="T54" fmla="*/ 2147483647 w 1838"/>
              <a:gd name="T55" fmla="*/ 2147483647 h 1362"/>
              <a:gd name="T56" fmla="*/ 2147483647 w 1838"/>
              <a:gd name="T57" fmla="*/ 2147483647 h 1362"/>
              <a:gd name="T58" fmla="*/ 2147483647 w 1838"/>
              <a:gd name="T59" fmla="*/ 2147483647 h 1362"/>
              <a:gd name="T60" fmla="*/ 2147483647 w 1838"/>
              <a:gd name="T61" fmla="*/ 2147483647 h 1362"/>
              <a:gd name="T62" fmla="*/ 2147483647 w 1838"/>
              <a:gd name="T63" fmla="*/ 2147483647 h 1362"/>
              <a:gd name="T64" fmla="*/ 2147483647 w 1838"/>
              <a:gd name="T65" fmla="*/ 2147483647 h 1362"/>
              <a:gd name="T66" fmla="*/ 2147483647 w 1838"/>
              <a:gd name="T67" fmla="*/ 2147483647 h 1362"/>
              <a:gd name="T68" fmla="*/ 2147483647 w 1838"/>
              <a:gd name="T69" fmla="*/ 2147483647 h 1362"/>
              <a:gd name="T70" fmla="*/ 2147483647 w 1838"/>
              <a:gd name="T71" fmla="*/ 2147483647 h 1362"/>
              <a:gd name="T72" fmla="*/ 2147483647 w 1838"/>
              <a:gd name="T73" fmla="*/ 2147483647 h 1362"/>
              <a:gd name="T74" fmla="*/ 2147483647 w 1838"/>
              <a:gd name="T75" fmla="*/ 2147483647 h 1362"/>
              <a:gd name="T76" fmla="*/ 2147483647 w 1838"/>
              <a:gd name="T77" fmla="*/ 2147483647 h 1362"/>
              <a:gd name="T78" fmla="*/ 2147483647 w 1838"/>
              <a:gd name="T79" fmla="*/ 2147483647 h 1362"/>
              <a:gd name="T80" fmla="*/ 2147483647 w 1838"/>
              <a:gd name="T81" fmla="*/ 2147483647 h 13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38"/>
              <a:gd name="T124" fmla="*/ 0 h 1362"/>
              <a:gd name="T125" fmla="*/ 1838 w 1838"/>
              <a:gd name="T126" fmla="*/ 1362 h 13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38" h="1362">
                <a:moveTo>
                  <a:pt x="450" y="839"/>
                </a:moveTo>
                <a:cubicBezTo>
                  <a:pt x="425" y="765"/>
                  <a:pt x="450" y="844"/>
                  <a:pt x="440" y="642"/>
                </a:cubicBezTo>
                <a:cubicBezTo>
                  <a:pt x="438" y="596"/>
                  <a:pt x="403" y="552"/>
                  <a:pt x="379" y="516"/>
                </a:cubicBezTo>
                <a:cubicBezTo>
                  <a:pt x="358" y="485"/>
                  <a:pt x="345" y="502"/>
                  <a:pt x="319" y="485"/>
                </a:cubicBezTo>
                <a:cubicBezTo>
                  <a:pt x="271" y="453"/>
                  <a:pt x="189" y="444"/>
                  <a:pt x="167" y="379"/>
                </a:cubicBezTo>
                <a:cubicBezTo>
                  <a:pt x="157" y="348"/>
                  <a:pt x="140" y="318"/>
                  <a:pt x="127" y="288"/>
                </a:cubicBezTo>
                <a:cubicBezTo>
                  <a:pt x="108" y="246"/>
                  <a:pt x="97" y="209"/>
                  <a:pt x="76" y="167"/>
                </a:cubicBezTo>
                <a:cubicBezTo>
                  <a:pt x="63" y="140"/>
                  <a:pt x="51" y="116"/>
                  <a:pt x="21" y="106"/>
                </a:cubicBezTo>
                <a:cubicBezTo>
                  <a:pt x="10" y="96"/>
                  <a:pt x="0" y="66"/>
                  <a:pt x="0" y="66"/>
                </a:cubicBezTo>
                <a:cubicBezTo>
                  <a:pt x="5" y="27"/>
                  <a:pt x="4" y="29"/>
                  <a:pt x="36" y="15"/>
                </a:cubicBezTo>
                <a:cubicBezTo>
                  <a:pt x="46" y="11"/>
                  <a:pt x="56" y="8"/>
                  <a:pt x="66" y="5"/>
                </a:cubicBezTo>
                <a:cubicBezTo>
                  <a:pt x="71" y="3"/>
                  <a:pt x="81" y="0"/>
                  <a:pt x="81" y="0"/>
                </a:cubicBezTo>
                <a:cubicBezTo>
                  <a:pt x="152" y="2"/>
                  <a:pt x="222" y="2"/>
                  <a:pt x="293" y="5"/>
                </a:cubicBezTo>
                <a:cubicBezTo>
                  <a:pt x="324" y="6"/>
                  <a:pt x="415" y="41"/>
                  <a:pt x="450" y="51"/>
                </a:cubicBezTo>
                <a:cubicBezTo>
                  <a:pt x="490" y="63"/>
                  <a:pt x="525" y="76"/>
                  <a:pt x="561" y="96"/>
                </a:cubicBezTo>
                <a:cubicBezTo>
                  <a:pt x="572" y="102"/>
                  <a:pt x="582" y="109"/>
                  <a:pt x="592" y="116"/>
                </a:cubicBezTo>
                <a:cubicBezTo>
                  <a:pt x="601" y="122"/>
                  <a:pt x="622" y="126"/>
                  <a:pt x="622" y="126"/>
                </a:cubicBezTo>
                <a:cubicBezTo>
                  <a:pt x="639" y="145"/>
                  <a:pt x="627" y="135"/>
                  <a:pt x="662" y="147"/>
                </a:cubicBezTo>
                <a:cubicBezTo>
                  <a:pt x="667" y="149"/>
                  <a:pt x="677" y="152"/>
                  <a:pt x="677" y="152"/>
                </a:cubicBezTo>
                <a:cubicBezTo>
                  <a:pt x="716" y="188"/>
                  <a:pt x="816" y="180"/>
                  <a:pt x="854" y="182"/>
                </a:cubicBezTo>
                <a:cubicBezTo>
                  <a:pt x="992" y="179"/>
                  <a:pt x="1126" y="173"/>
                  <a:pt x="1264" y="167"/>
                </a:cubicBezTo>
                <a:cubicBezTo>
                  <a:pt x="1308" y="169"/>
                  <a:pt x="1360" y="171"/>
                  <a:pt x="1405" y="177"/>
                </a:cubicBezTo>
                <a:cubicBezTo>
                  <a:pt x="1424" y="180"/>
                  <a:pt x="1461" y="192"/>
                  <a:pt x="1461" y="192"/>
                </a:cubicBezTo>
                <a:cubicBezTo>
                  <a:pt x="1487" y="209"/>
                  <a:pt x="1500" y="241"/>
                  <a:pt x="1526" y="258"/>
                </a:cubicBezTo>
                <a:cubicBezTo>
                  <a:pt x="1543" y="269"/>
                  <a:pt x="1548" y="279"/>
                  <a:pt x="1562" y="293"/>
                </a:cubicBezTo>
                <a:cubicBezTo>
                  <a:pt x="1592" y="323"/>
                  <a:pt x="1627" y="350"/>
                  <a:pt x="1653" y="384"/>
                </a:cubicBezTo>
                <a:cubicBezTo>
                  <a:pt x="1708" y="455"/>
                  <a:pt x="1755" y="532"/>
                  <a:pt x="1804" y="606"/>
                </a:cubicBezTo>
                <a:cubicBezTo>
                  <a:pt x="1816" y="642"/>
                  <a:pt x="1811" y="627"/>
                  <a:pt x="1819" y="652"/>
                </a:cubicBezTo>
                <a:cubicBezTo>
                  <a:pt x="1821" y="657"/>
                  <a:pt x="1824" y="667"/>
                  <a:pt x="1824" y="667"/>
                </a:cubicBezTo>
                <a:cubicBezTo>
                  <a:pt x="1838" y="788"/>
                  <a:pt x="1838" y="905"/>
                  <a:pt x="1789" y="1016"/>
                </a:cubicBezTo>
                <a:cubicBezTo>
                  <a:pt x="1769" y="1061"/>
                  <a:pt x="1762" y="1112"/>
                  <a:pt x="1733" y="1152"/>
                </a:cubicBezTo>
                <a:cubicBezTo>
                  <a:pt x="1711" y="1219"/>
                  <a:pt x="1671" y="1321"/>
                  <a:pt x="1587" y="1324"/>
                </a:cubicBezTo>
                <a:cubicBezTo>
                  <a:pt x="1509" y="1327"/>
                  <a:pt x="1432" y="1327"/>
                  <a:pt x="1354" y="1329"/>
                </a:cubicBezTo>
                <a:cubicBezTo>
                  <a:pt x="1229" y="1347"/>
                  <a:pt x="1091" y="1345"/>
                  <a:pt x="965" y="1349"/>
                </a:cubicBezTo>
                <a:cubicBezTo>
                  <a:pt x="923" y="1347"/>
                  <a:pt x="874" y="1362"/>
                  <a:pt x="839" y="1339"/>
                </a:cubicBezTo>
                <a:cubicBezTo>
                  <a:pt x="810" y="1319"/>
                  <a:pt x="795" y="1280"/>
                  <a:pt x="784" y="1248"/>
                </a:cubicBezTo>
                <a:cubicBezTo>
                  <a:pt x="764" y="1188"/>
                  <a:pt x="741" y="1122"/>
                  <a:pt x="713" y="1066"/>
                </a:cubicBezTo>
                <a:cubicBezTo>
                  <a:pt x="698" y="1036"/>
                  <a:pt x="676" y="991"/>
                  <a:pt x="642" y="980"/>
                </a:cubicBezTo>
                <a:cubicBezTo>
                  <a:pt x="627" y="965"/>
                  <a:pt x="617" y="957"/>
                  <a:pt x="597" y="950"/>
                </a:cubicBezTo>
                <a:cubicBezTo>
                  <a:pt x="574" y="929"/>
                  <a:pt x="531" y="894"/>
                  <a:pt x="501" y="884"/>
                </a:cubicBezTo>
                <a:cubicBezTo>
                  <a:pt x="484" y="869"/>
                  <a:pt x="466" y="855"/>
                  <a:pt x="450" y="839"/>
                </a:cubicBezTo>
                <a:close/>
              </a:path>
            </a:pathLst>
          </a:custGeom>
          <a:noFill/>
          <a:ln w="44450">
            <a:solidFill>
              <a:srgbClr val="FF0000"/>
            </a:solidFill>
            <a:round/>
            <a:headEnd/>
            <a:tailEnd/>
          </a:ln>
        </p:spPr>
        <p:txBody>
          <a:bodyPr/>
          <a:lstStyle/>
          <a:p>
            <a:endParaRPr lang="en-US"/>
          </a:p>
        </p:txBody>
      </p:sp>
      <p:sp>
        <p:nvSpPr>
          <p:cNvPr id="12295" name="Freeform 7"/>
          <p:cNvSpPr>
            <a:spLocks/>
          </p:cNvSpPr>
          <p:nvPr/>
        </p:nvSpPr>
        <p:spPr bwMode="auto">
          <a:xfrm>
            <a:off x="1712913" y="914400"/>
            <a:ext cx="2397125" cy="2754313"/>
          </a:xfrm>
          <a:custGeom>
            <a:avLst/>
            <a:gdLst>
              <a:gd name="T0" fmla="*/ 2147483647 w 1510"/>
              <a:gd name="T1" fmla="*/ 2147483647 h 1735"/>
              <a:gd name="T2" fmla="*/ 2147483647 w 1510"/>
              <a:gd name="T3" fmla="*/ 2147483647 h 1735"/>
              <a:gd name="T4" fmla="*/ 2147483647 w 1510"/>
              <a:gd name="T5" fmla="*/ 2147483647 h 1735"/>
              <a:gd name="T6" fmla="*/ 2147483647 w 1510"/>
              <a:gd name="T7" fmla="*/ 2147483647 h 1735"/>
              <a:gd name="T8" fmla="*/ 2147483647 w 1510"/>
              <a:gd name="T9" fmla="*/ 2147483647 h 1735"/>
              <a:gd name="T10" fmla="*/ 2147483647 w 1510"/>
              <a:gd name="T11" fmla="*/ 2147483647 h 1735"/>
              <a:gd name="T12" fmla="*/ 2147483647 w 1510"/>
              <a:gd name="T13" fmla="*/ 2147483647 h 1735"/>
              <a:gd name="T14" fmla="*/ 2147483647 w 1510"/>
              <a:gd name="T15" fmla="*/ 2147483647 h 1735"/>
              <a:gd name="T16" fmla="*/ 2147483647 w 1510"/>
              <a:gd name="T17" fmla="*/ 2147483647 h 1735"/>
              <a:gd name="T18" fmla="*/ 2147483647 w 1510"/>
              <a:gd name="T19" fmla="*/ 2147483647 h 1735"/>
              <a:gd name="T20" fmla="*/ 2147483647 w 1510"/>
              <a:gd name="T21" fmla="*/ 2147483647 h 1735"/>
              <a:gd name="T22" fmla="*/ 2147483647 w 1510"/>
              <a:gd name="T23" fmla="*/ 2147483647 h 1735"/>
              <a:gd name="T24" fmla="*/ 2147483647 w 1510"/>
              <a:gd name="T25" fmla="*/ 2147483647 h 1735"/>
              <a:gd name="T26" fmla="*/ 2147483647 w 1510"/>
              <a:gd name="T27" fmla="*/ 2147483647 h 1735"/>
              <a:gd name="T28" fmla="*/ 2147483647 w 1510"/>
              <a:gd name="T29" fmla="*/ 2147483647 h 1735"/>
              <a:gd name="T30" fmla="*/ 2147483647 w 1510"/>
              <a:gd name="T31" fmla="*/ 2147483647 h 1735"/>
              <a:gd name="T32" fmla="*/ 2147483647 w 1510"/>
              <a:gd name="T33" fmla="*/ 2147483647 h 1735"/>
              <a:gd name="T34" fmla="*/ 2147483647 w 1510"/>
              <a:gd name="T35" fmla="*/ 2147483647 h 1735"/>
              <a:gd name="T36" fmla="*/ 2147483647 w 1510"/>
              <a:gd name="T37" fmla="*/ 2147483647 h 1735"/>
              <a:gd name="T38" fmla="*/ 2147483647 w 1510"/>
              <a:gd name="T39" fmla="*/ 2147483647 h 1735"/>
              <a:gd name="T40" fmla="*/ 2147483647 w 1510"/>
              <a:gd name="T41" fmla="*/ 2147483647 h 1735"/>
              <a:gd name="T42" fmla="*/ 2147483647 w 1510"/>
              <a:gd name="T43" fmla="*/ 2147483647 h 1735"/>
              <a:gd name="T44" fmla="*/ 2147483647 w 1510"/>
              <a:gd name="T45" fmla="*/ 2147483647 h 1735"/>
              <a:gd name="T46" fmla="*/ 2147483647 w 1510"/>
              <a:gd name="T47" fmla="*/ 2147483647 h 1735"/>
              <a:gd name="T48" fmla="*/ 2147483647 w 1510"/>
              <a:gd name="T49" fmla="*/ 2147483647 h 1735"/>
              <a:gd name="T50" fmla="*/ 2147483647 w 1510"/>
              <a:gd name="T51" fmla="*/ 2147483647 h 1735"/>
              <a:gd name="T52" fmla="*/ 2147483647 w 1510"/>
              <a:gd name="T53" fmla="*/ 2147483647 h 1735"/>
              <a:gd name="T54" fmla="*/ 2147483647 w 1510"/>
              <a:gd name="T55" fmla="*/ 2147483647 h 1735"/>
              <a:gd name="T56" fmla="*/ 2147483647 w 1510"/>
              <a:gd name="T57" fmla="*/ 2147483647 h 1735"/>
              <a:gd name="T58" fmla="*/ 2147483647 w 1510"/>
              <a:gd name="T59" fmla="*/ 2147483647 h 1735"/>
              <a:gd name="T60" fmla="*/ 2147483647 w 1510"/>
              <a:gd name="T61" fmla="*/ 2147483647 h 1735"/>
              <a:gd name="T62" fmla="*/ 2147483647 w 1510"/>
              <a:gd name="T63" fmla="*/ 2147483647 h 1735"/>
              <a:gd name="T64" fmla="*/ 2147483647 w 1510"/>
              <a:gd name="T65" fmla="*/ 2147483647 h 1735"/>
              <a:gd name="T66" fmla="*/ 2147483647 w 1510"/>
              <a:gd name="T67" fmla="*/ 2147483647 h 1735"/>
              <a:gd name="T68" fmla="*/ 2147483647 w 1510"/>
              <a:gd name="T69" fmla="*/ 2147483647 h 1735"/>
              <a:gd name="T70" fmla="*/ 2147483647 w 1510"/>
              <a:gd name="T71" fmla="*/ 2147483647 h 1735"/>
              <a:gd name="T72" fmla="*/ 2147483647 w 1510"/>
              <a:gd name="T73" fmla="*/ 2147483647 h 1735"/>
              <a:gd name="T74" fmla="*/ 2147483647 w 1510"/>
              <a:gd name="T75" fmla="*/ 2147483647 h 1735"/>
              <a:gd name="T76" fmla="*/ 0 w 1510"/>
              <a:gd name="T77" fmla="*/ 2147483647 h 1735"/>
              <a:gd name="T78" fmla="*/ 2147483647 w 1510"/>
              <a:gd name="T79" fmla="*/ 2147483647 h 1735"/>
              <a:gd name="T80" fmla="*/ 2147483647 w 1510"/>
              <a:gd name="T81" fmla="*/ 2147483647 h 1735"/>
              <a:gd name="T82" fmla="*/ 2147483647 w 1510"/>
              <a:gd name="T83" fmla="*/ 2147483647 h 1735"/>
              <a:gd name="T84" fmla="*/ 2147483647 w 1510"/>
              <a:gd name="T85" fmla="*/ 2147483647 h 1735"/>
              <a:gd name="T86" fmla="*/ 2147483647 w 1510"/>
              <a:gd name="T87" fmla="*/ 2147483647 h 1735"/>
              <a:gd name="T88" fmla="*/ 2147483647 w 1510"/>
              <a:gd name="T89" fmla="*/ 2147483647 h 1735"/>
              <a:gd name="T90" fmla="*/ 2147483647 w 1510"/>
              <a:gd name="T91" fmla="*/ 2147483647 h 1735"/>
              <a:gd name="T92" fmla="*/ 2147483647 w 1510"/>
              <a:gd name="T93" fmla="*/ 2147483647 h 1735"/>
              <a:gd name="T94" fmla="*/ 2147483647 w 1510"/>
              <a:gd name="T95" fmla="*/ 2147483647 h 1735"/>
              <a:gd name="T96" fmla="*/ 2147483647 w 1510"/>
              <a:gd name="T97" fmla="*/ 2147483647 h 1735"/>
              <a:gd name="T98" fmla="*/ 2147483647 w 1510"/>
              <a:gd name="T99" fmla="*/ 2147483647 h 1735"/>
              <a:gd name="T100" fmla="*/ 2147483647 w 1510"/>
              <a:gd name="T101" fmla="*/ 2147483647 h 1735"/>
              <a:gd name="T102" fmla="*/ 2147483647 w 1510"/>
              <a:gd name="T103" fmla="*/ 2147483647 h 1735"/>
              <a:gd name="T104" fmla="*/ 2147483647 w 1510"/>
              <a:gd name="T105" fmla="*/ 2147483647 h 1735"/>
              <a:gd name="T106" fmla="*/ 2147483647 w 1510"/>
              <a:gd name="T107" fmla="*/ 2147483647 h 1735"/>
              <a:gd name="T108" fmla="*/ 2147483647 w 1510"/>
              <a:gd name="T109" fmla="*/ 2147483647 h 1735"/>
              <a:gd name="T110" fmla="*/ 2147483647 w 1510"/>
              <a:gd name="T111" fmla="*/ 2147483647 h 1735"/>
              <a:gd name="T112" fmla="*/ 2147483647 w 1510"/>
              <a:gd name="T113" fmla="*/ 2147483647 h 17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10"/>
              <a:gd name="T172" fmla="*/ 0 h 1735"/>
              <a:gd name="T173" fmla="*/ 1510 w 1510"/>
              <a:gd name="T174" fmla="*/ 1735 h 17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10" h="1735">
                <a:moveTo>
                  <a:pt x="1404" y="1199"/>
                </a:moveTo>
                <a:cubicBezTo>
                  <a:pt x="1377" y="1202"/>
                  <a:pt x="1355" y="1205"/>
                  <a:pt x="1329" y="1214"/>
                </a:cubicBezTo>
                <a:cubicBezTo>
                  <a:pt x="1317" y="1226"/>
                  <a:pt x="1298" y="1255"/>
                  <a:pt x="1298" y="1255"/>
                </a:cubicBezTo>
                <a:cubicBezTo>
                  <a:pt x="1302" y="1301"/>
                  <a:pt x="1309" y="1339"/>
                  <a:pt x="1324" y="1381"/>
                </a:cubicBezTo>
                <a:cubicBezTo>
                  <a:pt x="1330" y="1399"/>
                  <a:pt x="1336" y="1430"/>
                  <a:pt x="1354" y="1442"/>
                </a:cubicBezTo>
                <a:cubicBezTo>
                  <a:pt x="1374" y="1455"/>
                  <a:pt x="1394" y="1469"/>
                  <a:pt x="1414" y="1482"/>
                </a:cubicBezTo>
                <a:cubicBezTo>
                  <a:pt x="1423" y="1488"/>
                  <a:pt x="1445" y="1492"/>
                  <a:pt x="1445" y="1492"/>
                </a:cubicBezTo>
                <a:cubicBezTo>
                  <a:pt x="1448" y="1497"/>
                  <a:pt x="1451" y="1503"/>
                  <a:pt x="1455" y="1508"/>
                </a:cubicBezTo>
                <a:cubicBezTo>
                  <a:pt x="1459" y="1512"/>
                  <a:pt x="1466" y="1513"/>
                  <a:pt x="1470" y="1518"/>
                </a:cubicBezTo>
                <a:cubicBezTo>
                  <a:pt x="1473" y="1522"/>
                  <a:pt x="1472" y="1528"/>
                  <a:pt x="1475" y="1533"/>
                </a:cubicBezTo>
                <a:cubicBezTo>
                  <a:pt x="1487" y="1555"/>
                  <a:pt x="1502" y="1569"/>
                  <a:pt x="1510" y="1593"/>
                </a:cubicBezTo>
                <a:cubicBezTo>
                  <a:pt x="1502" y="1666"/>
                  <a:pt x="1492" y="1675"/>
                  <a:pt x="1430" y="1705"/>
                </a:cubicBezTo>
                <a:cubicBezTo>
                  <a:pt x="1382" y="1728"/>
                  <a:pt x="1459" y="1700"/>
                  <a:pt x="1384" y="1725"/>
                </a:cubicBezTo>
                <a:cubicBezTo>
                  <a:pt x="1374" y="1728"/>
                  <a:pt x="1354" y="1735"/>
                  <a:pt x="1354" y="1735"/>
                </a:cubicBezTo>
                <a:cubicBezTo>
                  <a:pt x="1325" y="1733"/>
                  <a:pt x="1297" y="1733"/>
                  <a:pt x="1268" y="1730"/>
                </a:cubicBezTo>
                <a:cubicBezTo>
                  <a:pt x="1243" y="1727"/>
                  <a:pt x="1240" y="1685"/>
                  <a:pt x="1222" y="1669"/>
                </a:cubicBezTo>
                <a:cubicBezTo>
                  <a:pt x="1214" y="1644"/>
                  <a:pt x="1200" y="1618"/>
                  <a:pt x="1182" y="1598"/>
                </a:cubicBezTo>
                <a:cubicBezTo>
                  <a:pt x="1163" y="1542"/>
                  <a:pt x="1137" y="1489"/>
                  <a:pt x="1121" y="1432"/>
                </a:cubicBezTo>
                <a:cubicBezTo>
                  <a:pt x="1114" y="1408"/>
                  <a:pt x="1110" y="1373"/>
                  <a:pt x="1096" y="1351"/>
                </a:cubicBezTo>
                <a:cubicBezTo>
                  <a:pt x="1079" y="1326"/>
                  <a:pt x="1076" y="1301"/>
                  <a:pt x="1041" y="1290"/>
                </a:cubicBezTo>
                <a:cubicBezTo>
                  <a:pt x="1031" y="1287"/>
                  <a:pt x="1010" y="1280"/>
                  <a:pt x="1010" y="1280"/>
                </a:cubicBezTo>
                <a:cubicBezTo>
                  <a:pt x="988" y="1282"/>
                  <a:pt x="966" y="1282"/>
                  <a:pt x="945" y="1285"/>
                </a:cubicBezTo>
                <a:cubicBezTo>
                  <a:pt x="934" y="1287"/>
                  <a:pt x="914" y="1295"/>
                  <a:pt x="914" y="1295"/>
                </a:cubicBezTo>
                <a:cubicBezTo>
                  <a:pt x="908" y="1304"/>
                  <a:pt x="899" y="1312"/>
                  <a:pt x="894" y="1321"/>
                </a:cubicBezTo>
                <a:cubicBezTo>
                  <a:pt x="876" y="1352"/>
                  <a:pt x="895" y="1367"/>
                  <a:pt x="859" y="1391"/>
                </a:cubicBezTo>
                <a:cubicBezTo>
                  <a:pt x="837" y="1358"/>
                  <a:pt x="829" y="1318"/>
                  <a:pt x="818" y="1280"/>
                </a:cubicBezTo>
                <a:cubicBezTo>
                  <a:pt x="804" y="1233"/>
                  <a:pt x="787" y="1188"/>
                  <a:pt x="768" y="1144"/>
                </a:cubicBezTo>
                <a:cubicBezTo>
                  <a:pt x="757" y="1119"/>
                  <a:pt x="761" y="1105"/>
                  <a:pt x="742" y="1088"/>
                </a:cubicBezTo>
                <a:cubicBezTo>
                  <a:pt x="729" y="1049"/>
                  <a:pt x="703" y="1033"/>
                  <a:pt x="682" y="1002"/>
                </a:cubicBezTo>
                <a:cubicBezTo>
                  <a:pt x="669" y="982"/>
                  <a:pt x="659" y="963"/>
                  <a:pt x="641" y="947"/>
                </a:cubicBezTo>
                <a:cubicBezTo>
                  <a:pt x="632" y="921"/>
                  <a:pt x="614" y="896"/>
                  <a:pt x="591" y="881"/>
                </a:cubicBezTo>
                <a:cubicBezTo>
                  <a:pt x="573" y="855"/>
                  <a:pt x="549" y="840"/>
                  <a:pt x="525" y="820"/>
                </a:cubicBezTo>
                <a:cubicBezTo>
                  <a:pt x="497" y="796"/>
                  <a:pt x="460" y="763"/>
                  <a:pt x="424" y="750"/>
                </a:cubicBezTo>
                <a:cubicBezTo>
                  <a:pt x="405" y="743"/>
                  <a:pt x="384" y="739"/>
                  <a:pt x="364" y="734"/>
                </a:cubicBezTo>
                <a:cubicBezTo>
                  <a:pt x="347" y="730"/>
                  <a:pt x="313" y="724"/>
                  <a:pt x="313" y="724"/>
                </a:cubicBezTo>
                <a:cubicBezTo>
                  <a:pt x="268" y="730"/>
                  <a:pt x="226" y="741"/>
                  <a:pt x="182" y="750"/>
                </a:cubicBezTo>
                <a:cubicBezTo>
                  <a:pt x="136" y="748"/>
                  <a:pt x="84" y="765"/>
                  <a:pt x="45" y="740"/>
                </a:cubicBezTo>
                <a:cubicBezTo>
                  <a:pt x="31" y="731"/>
                  <a:pt x="24" y="713"/>
                  <a:pt x="15" y="699"/>
                </a:cubicBezTo>
                <a:cubicBezTo>
                  <a:pt x="6" y="686"/>
                  <a:pt x="0" y="654"/>
                  <a:pt x="0" y="654"/>
                </a:cubicBezTo>
                <a:cubicBezTo>
                  <a:pt x="5" y="570"/>
                  <a:pt x="13" y="485"/>
                  <a:pt x="25" y="401"/>
                </a:cubicBezTo>
                <a:cubicBezTo>
                  <a:pt x="29" y="375"/>
                  <a:pt x="35" y="345"/>
                  <a:pt x="40" y="320"/>
                </a:cubicBezTo>
                <a:cubicBezTo>
                  <a:pt x="44" y="300"/>
                  <a:pt x="50" y="260"/>
                  <a:pt x="50" y="260"/>
                </a:cubicBezTo>
                <a:cubicBezTo>
                  <a:pt x="54" y="205"/>
                  <a:pt x="55" y="200"/>
                  <a:pt x="60" y="148"/>
                </a:cubicBezTo>
                <a:cubicBezTo>
                  <a:pt x="62" y="125"/>
                  <a:pt x="62" y="73"/>
                  <a:pt x="76" y="52"/>
                </a:cubicBezTo>
                <a:cubicBezTo>
                  <a:pt x="83" y="42"/>
                  <a:pt x="115" y="34"/>
                  <a:pt x="121" y="32"/>
                </a:cubicBezTo>
                <a:cubicBezTo>
                  <a:pt x="218" y="0"/>
                  <a:pt x="326" y="29"/>
                  <a:pt x="429" y="27"/>
                </a:cubicBezTo>
                <a:cubicBezTo>
                  <a:pt x="669" y="11"/>
                  <a:pt x="908" y="35"/>
                  <a:pt x="1147" y="47"/>
                </a:cubicBezTo>
                <a:cubicBezTo>
                  <a:pt x="1203" y="58"/>
                  <a:pt x="1264" y="65"/>
                  <a:pt x="1318" y="83"/>
                </a:cubicBezTo>
                <a:cubicBezTo>
                  <a:pt x="1328" y="96"/>
                  <a:pt x="1339" y="128"/>
                  <a:pt x="1339" y="128"/>
                </a:cubicBezTo>
                <a:cubicBezTo>
                  <a:pt x="1348" y="193"/>
                  <a:pt x="1351" y="256"/>
                  <a:pt x="1364" y="320"/>
                </a:cubicBezTo>
                <a:cubicBezTo>
                  <a:pt x="1374" y="428"/>
                  <a:pt x="1380" y="536"/>
                  <a:pt x="1384" y="644"/>
                </a:cubicBezTo>
                <a:cubicBezTo>
                  <a:pt x="1378" y="712"/>
                  <a:pt x="1374" y="778"/>
                  <a:pt x="1369" y="846"/>
                </a:cubicBezTo>
                <a:cubicBezTo>
                  <a:pt x="1366" y="885"/>
                  <a:pt x="1362" y="923"/>
                  <a:pt x="1359" y="962"/>
                </a:cubicBezTo>
                <a:cubicBezTo>
                  <a:pt x="1357" y="982"/>
                  <a:pt x="1354" y="1022"/>
                  <a:pt x="1354" y="1022"/>
                </a:cubicBezTo>
                <a:cubicBezTo>
                  <a:pt x="1359" y="1127"/>
                  <a:pt x="1349" y="1088"/>
                  <a:pt x="1369" y="1149"/>
                </a:cubicBezTo>
                <a:cubicBezTo>
                  <a:pt x="1370" y="1154"/>
                  <a:pt x="1380" y="1193"/>
                  <a:pt x="1384" y="1194"/>
                </a:cubicBezTo>
                <a:cubicBezTo>
                  <a:pt x="1391" y="1196"/>
                  <a:pt x="1397" y="1197"/>
                  <a:pt x="1404" y="1199"/>
                </a:cubicBezTo>
                <a:close/>
              </a:path>
            </a:pathLst>
          </a:custGeom>
          <a:noFill/>
          <a:ln w="44450">
            <a:solidFill>
              <a:srgbClr val="FF0000"/>
            </a:solidFill>
            <a:round/>
            <a:headEnd/>
            <a:tailEnd/>
          </a:ln>
        </p:spPr>
        <p:txBody>
          <a:bodyPr/>
          <a:lstStyle/>
          <a:p>
            <a:endParaRPr lang="en-US"/>
          </a:p>
        </p:txBody>
      </p:sp>
      <p:sp>
        <p:nvSpPr>
          <p:cNvPr id="12296" name="Text Box 8"/>
          <p:cNvSpPr txBox="1">
            <a:spLocks noChangeArrowheads="1"/>
          </p:cNvSpPr>
          <p:nvPr/>
        </p:nvSpPr>
        <p:spPr bwMode="auto">
          <a:xfrm>
            <a:off x="0" y="2438400"/>
            <a:ext cx="2427268" cy="1077218"/>
          </a:xfrm>
          <a:prstGeom prst="rect">
            <a:avLst/>
          </a:prstGeom>
          <a:noFill/>
          <a:ln w="9525">
            <a:solidFill>
              <a:schemeClr val="tx1"/>
            </a:solidFill>
            <a:miter lim="800000"/>
            <a:headEnd/>
            <a:tailEnd/>
          </a:ln>
        </p:spPr>
        <p:txBody>
          <a:bodyPr wrap="none">
            <a:spAutoFit/>
          </a:bodyPr>
          <a:lstStyle/>
          <a:p>
            <a:pPr eaLnBrk="1" hangingPunct="1"/>
            <a:r>
              <a:rPr lang="en-US" sz="1600" b="1" dirty="0">
                <a:solidFill>
                  <a:srgbClr val="000000"/>
                </a:solidFill>
                <a:latin typeface="Arial" pitchFamily="34" charset="0"/>
                <a:cs typeface="Arial" pitchFamily="34" charset="0"/>
              </a:rPr>
              <a:t>North Coast</a:t>
            </a:r>
          </a:p>
          <a:p>
            <a:pPr eaLnBrk="1" hangingPunct="1"/>
            <a:r>
              <a:rPr lang="en-US" sz="1600" i="1" dirty="0">
                <a:solidFill>
                  <a:srgbClr val="000000"/>
                </a:solidFill>
                <a:latin typeface="Arial" pitchFamily="34" charset="0"/>
                <a:cs typeface="Arial" pitchFamily="34" charset="0"/>
              </a:rPr>
              <a:t>Xiphinema index</a:t>
            </a:r>
          </a:p>
          <a:p>
            <a:pPr eaLnBrk="1" hangingPunct="1"/>
            <a:r>
              <a:rPr lang="en-US" sz="1600" i="1" dirty="0">
                <a:solidFill>
                  <a:srgbClr val="000000"/>
                </a:solidFill>
                <a:latin typeface="Arial" pitchFamily="34" charset="0"/>
                <a:cs typeface="Arial" pitchFamily="34" charset="0"/>
              </a:rPr>
              <a:t>Criconemoides xenoplax</a:t>
            </a:r>
          </a:p>
          <a:p>
            <a:pPr eaLnBrk="1" hangingPunct="1"/>
            <a:r>
              <a:rPr lang="en-US" sz="1600" i="1" dirty="0">
                <a:solidFill>
                  <a:srgbClr val="000000"/>
                </a:solidFill>
                <a:latin typeface="Arial" pitchFamily="34" charset="0"/>
                <a:cs typeface="Arial" pitchFamily="34" charset="0"/>
              </a:rPr>
              <a:t>Pratylenchus vulnus</a:t>
            </a:r>
          </a:p>
        </p:txBody>
      </p:sp>
      <p:sp>
        <p:nvSpPr>
          <p:cNvPr id="12297" name="Text Box 9"/>
          <p:cNvSpPr txBox="1">
            <a:spLocks noChangeArrowheads="1"/>
          </p:cNvSpPr>
          <p:nvPr/>
        </p:nvSpPr>
        <p:spPr bwMode="auto">
          <a:xfrm>
            <a:off x="381000" y="4038600"/>
            <a:ext cx="2427268" cy="1077218"/>
          </a:xfrm>
          <a:prstGeom prst="rect">
            <a:avLst/>
          </a:prstGeom>
          <a:noFill/>
          <a:ln w="9525">
            <a:solidFill>
              <a:schemeClr val="tx1"/>
            </a:solidFill>
            <a:miter lim="800000"/>
            <a:headEnd/>
            <a:tailEnd/>
          </a:ln>
        </p:spPr>
        <p:txBody>
          <a:bodyPr wrap="none">
            <a:spAutoFit/>
          </a:bodyPr>
          <a:lstStyle/>
          <a:p>
            <a:pPr eaLnBrk="1" hangingPunct="1"/>
            <a:r>
              <a:rPr lang="en-US" sz="1600" b="1" dirty="0">
                <a:solidFill>
                  <a:srgbClr val="000000"/>
                </a:solidFill>
                <a:latin typeface="Arial" pitchFamily="34" charset="0"/>
                <a:cs typeface="Arial" pitchFamily="34" charset="0"/>
              </a:rPr>
              <a:t>Central Coast</a:t>
            </a:r>
          </a:p>
          <a:p>
            <a:pPr eaLnBrk="1" hangingPunct="1"/>
            <a:r>
              <a:rPr lang="en-US" sz="1600" i="1" dirty="0">
                <a:solidFill>
                  <a:srgbClr val="000000"/>
                </a:solidFill>
                <a:latin typeface="Arial" pitchFamily="34" charset="0"/>
                <a:cs typeface="Arial" pitchFamily="34" charset="0"/>
              </a:rPr>
              <a:t>Meloidogyne spp.</a:t>
            </a:r>
          </a:p>
          <a:p>
            <a:pPr eaLnBrk="1" hangingPunct="1"/>
            <a:r>
              <a:rPr lang="en-US" sz="1600" i="1" dirty="0">
                <a:solidFill>
                  <a:srgbClr val="000000"/>
                </a:solidFill>
                <a:latin typeface="Arial" pitchFamily="34" charset="0"/>
                <a:cs typeface="Arial" pitchFamily="34" charset="0"/>
              </a:rPr>
              <a:t>Xiphinema index</a:t>
            </a:r>
          </a:p>
          <a:p>
            <a:pPr eaLnBrk="1" hangingPunct="1"/>
            <a:r>
              <a:rPr lang="en-US" sz="1600" i="1" dirty="0">
                <a:solidFill>
                  <a:srgbClr val="000000"/>
                </a:solidFill>
                <a:latin typeface="Arial" pitchFamily="34" charset="0"/>
                <a:cs typeface="Arial" pitchFamily="34" charset="0"/>
              </a:rPr>
              <a:t>Criconemoides xenoplax</a:t>
            </a:r>
          </a:p>
        </p:txBody>
      </p:sp>
      <p:sp>
        <p:nvSpPr>
          <p:cNvPr id="12298" name="Text Box 10"/>
          <p:cNvSpPr txBox="1">
            <a:spLocks noChangeArrowheads="1"/>
          </p:cNvSpPr>
          <p:nvPr/>
        </p:nvSpPr>
        <p:spPr bwMode="auto">
          <a:xfrm>
            <a:off x="4241800" y="1295400"/>
            <a:ext cx="2730235" cy="830997"/>
          </a:xfrm>
          <a:prstGeom prst="rect">
            <a:avLst/>
          </a:prstGeom>
          <a:noFill/>
          <a:ln w="9525">
            <a:solidFill>
              <a:schemeClr val="tx1"/>
            </a:solidFill>
            <a:miter lim="800000"/>
            <a:headEnd/>
            <a:tailEnd/>
          </a:ln>
        </p:spPr>
        <p:txBody>
          <a:bodyPr wrap="none">
            <a:spAutoFit/>
          </a:bodyPr>
          <a:lstStyle/>
          <a:p>
            <a:pPr eaLnBrk="1" hangingPunct="1"/>
            <a:r>
              <a:rPr lang="en-US" sz="1600" b="1" dirty="0">
                <a:solidFill>
                  <a:srgbClr val="000000"/>
                </a:solidFill>
                <a:latin typeface="Arial" pitchFamily="34" charset="0"/>
                <a:cs typeface="Arial" pitchFamily="34" charset="0"/>
              </a:rPr>
              <a:t>Northern Interior/Foothills</a:t>
            </a:r>
          </a:p>
          <a:p>
            <a:pPr eaLnBrk="1" hangingPunct="1"/>
            <a:r>
              <a:rPr lang="en-US" sz="1600" i="1" dirty="0">
                <a:solidFill>
                  <a:srgbClr val="000000"/>
                </a:solidFill>
                <a:latin typeface="Arial" pitchFamily="34" charset="0"/>
                <a:cs typeface="Arial" pitchFamily="34" charset="0"/>
              </a:rPr>
              <a:t>Criconemoides xenoplax</a:t>
            </a:r>
          </a:p>
          <a:p>
            <a:pPr eaLnBrk="1" hangingPunct="1"/>
            <a:r>
              <a:rPr lang="en-US" sz="1600" i="1" dirty="0">
                <a:solidFill>
                  <a:srgbClr val="000000"/>
                </a:solidFill>
                <a:latin typeface="Arial" pitchFamily="34" charset="0"/>
                <a:cs typeface="Arial" pitchFamily="34" charset="0"/>
              </a:rPr>
              <a:t>Pratylenchus vulnus</a:t>
            </a:r>
          </a:p>
        </p:txBody>
      </p:sp>
      <p:sp>
        <p:nvSpPr>
          <p:cNvPr id="12299" name="Text Box 11"/>
          <p:cNvSpPr txBox="1">
            <a:spLocks noChangeArrowheads="1"/>
          </p:cNvSpPr>
          <p:nvPr/>
        </p:nvSpPr>
        <p:spPr bwMode="auto">
          <a:xfrm>
            <a:off x="5208588" y="2362200"/>
            <a:ext cx="2663678" cy="1569660"/>
          </a:xfrm>
          <a:prstGeom prst="rect">
            <a:avLst/>
          </a:prstGeom>
          <a:noFill/>
          <a:ln w="9525">
            <a:solidFill>
              <a:schemeClr val="tx1"/>
            </a:solidFill>
            <a:miter lim="800000"/>
            <a:headEnd/>
            <a:tailEnd/>
          </a:ln>
        </p:spPr>
        <p:txBody>
          <a:bodyPr wrap="none">
            <a:spAutoFit/>
          </a:bodyPr>
          <a:lstStyle/>
          <a:p>
            <a:pPr eaLnBrk="1" hangingPunct="1"/>
            <a:r>
              <a:rPr lang="en-US" sz="1600" b="1" dirty="0">
                <a:solidFill>
                  <a:srgbClr val="000000"/>
                </a:solidFill>
                <a:latin typeface="Arial" pitchFamily="34" charset="0"/>
                <a:cs typeface="Arial" pitchFamily="34" charset="0"/>
              </a:rPr>
              <a:t>Central Interior</a:t>
            </a:r>
          </a:p>
          <a:p>
            <a:pPr eaLnBrk="1" hangingPunct="1"/>
            <a:r>
              <a:rPr lang="en-US" sz="1600" i="1" dirty="0">
                <a:solidFill>
                  <a:srgbClr val="000000"/>
                </a:solidFill>
                <a:latin typeface="Arial" pitchFamily="34" charset="0"/>
                <a:cs typeface="Arial" pitchFamily="34" charset="0"/>
              </a:rPr>
              <a:t>Meloidogyne spp.</a:t>
            </a:r>
          </a:p>
          <a:p>
            <a:pPr eaLnBrk="1" hangingPunct="1"/>
            <a:r>
              <a:rPr lang="en-US" sz="1600" i="1" dirty="0">
                <a:solidFill>
                  <a:srgbClr val="000000"/>
                </a:solidFill>
                <a:latin typeface="Arial" pitchFamily="34" charset="0"/>
                <a:cs typeface="Arial" pitchFamily="34" charset="0"/>
              </a:rPr>
              <a:t>Xiphinema </a:t>
            </a:r>
            <a:r>
              <a:rPr lang="en-US" sz="1600" i="1" dirty="0" err="1">
                <a:solidFill>
                  <a:srgbClr val="000000"/>
                </a:solidFill>
                <a:latin typeface="Arial" pitchFamily="34" charset="0"/>
                <a:cs typeface="Arial" pitchFamily="34" charset="0"/>
              </a:rPr>
              <a:t>americanum</a:t>
            </a:r>
            <a:endParaRPr lang="en-US" sz="1600" i="1" dirty="0">
              <a:solidFill>
                <a:srgbClr val="000000"/>
              </a:solidFill>
              <a:latin typeface="Arial" pitchFamily="34" charset="0"/>
              <a:cs typeface="Arial" pitchFamily="34" charset="0"/>
            </a:endParaRPr>
          </a:p>
          <a:p>
            <a:pPr eaLnBrk="1" hangingPunct="1"/>
            <a:r>
              <a:rPr lang="en-US" sz="1600" i="1" dirty="0">
                <a:solidFill>
                  <a:srgbClr val="000000"/>
                </a:solidFill>
                <a:latin typeface="Arial" pitchFamily="34" charset="0"/>
                <a:cs typeface="Arial" pitchFamily="34" charset="0"/>
              </a:rPr>
              <a:t>Tylenchulus semipenetrans</a:t>
            </a:r>
          </a:p>
          <a:p>
            <a:pPr eaLnBrk="1" hangingPunct="1"/>
            <a:r>
              <a:rPr lang="en-US" sz="1600" i="1" dirty="0">
                <a:solidFill>
                  <a:srgbClr val="000000"/>
                </a:solidFill>
                <a:latin typeface="Arial" pitchFamily="34" charset="0"/>
                <a:cs typeface="Arial" pitchFamily="34" charset="0"/>
              </a:rPr>
              <a:t>Criconemoides xenoplax</a:t>
            </a:r>
          </a:p>
          <a:p>
            <a:pPr eaLnBrk="1" hangingPunct="1"/>
            <a:r>
              <a:rPr lang="en-US" sz="1600" i="1" dirty="0">
                <a:solidFill>
                  <a:srgbClr val="000000"/>
                </a:solidFill>
                <a:latin typeface="Arial" pitchFamily="34" charset="0"/>
                <a:cs typeface="Arial" pitchFamily="34" charset="0"/>
              </a:rPr>
              <a:t>Pratylenchus vulnus</a:t>
            </a:r>
          </a:p>
        </p:txBody>
      </p:sp>
      <p:sp>
        <p:nvSpPr>
          <p:cNvPr id="12300" name="Text Box 12"/>
          <p:cNvSpPr txBox="1">
            <a:spLocks noChangeArrowheads="1"/>
          </p:cNvSpPr>
          <p:nvPr/>
        </p:nvSpPr>
        <p:spPr bwMode="auto">
          <a:xfrm>
            <a:off x="6710363" y="4800600"/>
            <a:ext cx="2357437" cy="1815882"/>
          </a:xfrm>
          <a:prstGeom prst="rect">
            <a:avLst/>
          </a:prstGeom>
          <a:noFill/>
          <a:ln w="9525">
            <a:solidFill>
              <a:schemeClr val="tx1"/>
            </a:solidFill>
            <a:miter lim="800000"/>
            <a:headEnd/>
            <a:tailEnd/>
          </a:ln>
        </p:spPr>
        <p:txBody>
          <a:bodyPr>
            <a:spAutoFit/>
          </a:bodyPr>
          <a:lstStyle/>
          <a:p>
            <a:pPr eaLnBrk="1" hangingPunct="1"/>
            <a:r>
              <a:rPr lang="en-US" sz="1600" b="1" dirty="0">
                <a:solidFill>
                  <a:srgbClr val="000000"/>
                </a:solidFill>
                <a:latin typeface="Arial" pitchFamily="34" charset="0"/>
                <a:cs typeface="Arial" pitchFamily="34" charset="0"/>
              </a:rPr>
              <a:t>Southern Interior</a:t>
            </a:r>
          </a:p>
          <a:p>
            <a:pPr eaLnBrk="1" hangingPunct="1"/>
            <a:r>
              <a:rPr lang="en-US" sz="1600" i="1" dirty="0">
                <a:solidFill>
                  <a:srgbClr val="000000"/>
                </a:solidFill>
                <a:latin typeface="Arial" pitchFamily="34" charset="0"/>
                <a:cs typeface="Arial" pitchFamily="34" charset="0"/>
              </a:rPr>
              <a:t>Meloidogyne spp.</a:t>
            </a:r>
          </a:p>
          <a:p>
            <a:pPr eaLnBrk="1" hangingPunct="1"/>
            <a:r>
              <a:rPr lang="en-US" sz="1600" i="1" dirty="0">
                <a:solidFill>
                  <a:srgbClr val="000000"/>
                </a:solidFill>
                <a:latin typeface="Arial" pitchFamily="34" charset="0"/>
                <a:cs typeface="Arial" pitchFamily="34" charset="0"/>
              </a:rPr>
              <a:t>Xiphinema </a:t>
            </a:r>
            <a:r>
              <a:rPr lang="en-US" sz="1600" i="1" dirty="0" err="1">
                <a:solidFill>
                  <a:srgbClr val="000000"/>
                </a:solidFill>
                <a:latin typeface="Arial" pitchFamily="34" charset="0"/>
                <a:cs typeface="Arial" pitchFamily="34" charset="0"/>
              </a:rPr>
              <a:t>americanum</a:t>
            </a:r>
            <a:endParaRPr lang="en-US" sz="1600" i="1" dirty="0">
              <a:solidFill>
                <a:srgbClr val="000000"/>
              </a:solidFill>
              <a:latin typeface="Arial" pitchFamily="34" charset="0"/>
              <a:cs typeface="Arial" pitchFamily="34" charset="0"/>
            </a:endParaRPr>
          </a:p>
          <a:p>
            <a:pPr eaLnBrk="1" hangingPunct="1"/>
            <a:r>
              <a:rPr lang="en-US" sz="1600" i="1" dirty="0">
                <a:solidFill>
                  <a:srgbClr val="000000"/>
                </a:solidFill>
                <a:latin typeface="Arial" pitchFamily="34" charset="0"/>
                <a:cs typeface="Arial" pitchFamily="34" charset="0"/>
              </a:rPr>
              <a:t>Tylenchulus semipenetrans</a:t>
            </a:r>
          </a:p>
          <a:p>
            <a:pPr eaLnBrk="1" hangingPunct="1"/>
            <a:r>
              <a:rPr lang="en-US" sz="1600" i="1" dirty="0">
                <a:solidFill>
                  <a:srgbClr val="000000"/>
                </a:solidFill>
                <a:latin typeface="Arial" pitchFamily="34" charset="0"/>
                <a:cs typeface="Arial" pitchFamily="34" charset="0"/>
              </a:rPr>
              <a:t>Criconemoides xenoplax</a:t>
            </a:r>
          </a:p>
        </p:txBody>
      </p:sp>
      <p:sp>
        <p:nvSpPr>
          <p:cNvPr id="12301" name="Text Box 13"/>
          <p:cNvSpPr txBox="1">
            <a:spLocks noChangeArrowheads="1"/>
          </p:cNvSpPr>
          <p:nvPr/>
        </p:nvSpPr>
        <p:spPr bwMode="auto">
          <a:xfrm>
            <a:off x="381000" y="76200"/>
            <a:ext cx="7843814" cy="523220"/>
          </a:xfrm>
          <a:prstGeom prst="rect">
            <a:avLst/>
          </a:prstGeom>
          <a:noFill/>
          <a:ln w="9525">
            <a:noFill/>
            <a:miter lim="800000"/>
            <a:headEnd/>
            <a:tailEnd/>
          </a:ln>
        </p:spPr>
        <p:txBody>
          <a:bodyPr wrap="none">
            <a:spAutoFit/>
          </a:bodyPr>
          <a:lstStyle/>
          <a:p>
            <a:pPr eaLnBrk="1" hangingPunct="1"/>
            <a:r>
              <a:rPr lang="en-US" sz="2800" dirty="0">
                <a:solidFill>
                  <a:srgbClr val="000000"/>
                </a:solidFill>
                <a:latin typeface="Arial" pitchFamily="34" charset="0"/>
                <a:cs typeface="Arial" pitchFamily="34" charset="0"/>
              </a:rPr>
              <a:t>California Grapes: Co-distribution of Nematodes</a:t>
            </a:r>
          </a:p>
        </p:txBody>
      </p:sp>
      <p:sp>
        <p:nvSpPr>
          <p:cNvPr id="12302" name="Oval 13"/>
          <p:cNvSpPr>
            <a:spLocks noChangeArrowheads="1"/>
          </p:cNvSpPr>
          <p:nvPr/>
        </p:nvSpPr>
        <p:spPr bwMode="auto">
          <a:xfrm>
            <a:off x="5410200" y="5791200"/>
            <a:ext cx="914400" cy="304800"/>
          </a:xfrm>
          <a:prstGeom prst="ellipse">
            <a:avLst/>
          </a:prstGeom>
          <a:solidFill>
            <a:srgbClr val="00B050">
              <a:alpha val="50195"/>
            </a:srgbClr>
          </a:solidFill>
          <a:ln w="9525" algn="ctr">
            <a:solidFill>
              <a:schemeClr val="tx1"/>
            </a:solidFill>
            <a:round/>
            <a:headEnd/>
            <a:tailEnd/>
          </a:ln>
        </p:spPr>
        <p:txBody>
          <a:bodyPr/>
          <a:lstStyle/>
          <a:p>
            <a:endParaRPr lang="en-US" sz="1800">
              <a:latin typeface="Arial" charset="0"/>
            </a:endParaRPr>
          </a:p>
        </p:txBody>
      </p:sp>
      <p:sp>
        <p:nvSpPr>
          <p:cNvPr id="12303" name="Oval 14"/>
          <p:cNvSpPr>
            <a:spLocks noChangeArrowheads="1"/>
          </p:cNvSpPr>
          <p:nvPr/>
        </p:nvSpPr>
        <p:spPr bwMode="auto">
          <a:xfrm rot="-2346500">
            <a:off x="4014788" y="3524250"/>
            <a:ext cx="625475" cy="1593850"/>
          </a:xfrm>
          <a:prstGeom prst="ellipse">
            <a:avLst/>
          </a:prstGeom>
          <a:solidFill>
            <a:srgbClr val="00B050">
              <a:alpha val="50195"/>
            </a:srgbClr>
          </a:solidFill>
          <a:ln w="9525" algn="ctr">
            <a:solidFill>
              <a:schemeClr val="tx1"/>
            </a:solidFill>
            <a:round/>
            <a:headEnd/>
            <a:tailEnd/>
          </a:ln>
        </p:spPr>
        <p:txBody>
          <a:bodyPr/>
          <a:lstStyle/>
          <a:p>
            <a:endParaRPr lang="en-US" sz="1800">
              <a:latin typeface="Arial" charset="0"/>
            </a:endParaRPr>
          </a:p>
        </p:txBody>
      </p:sp>
      <p:sp>
        <p:nvSpPr>
          <p:cNvPr id="12304" name="Oval 15"/>
          <p:cNvSpPr>
            <a:spLocks noChangeArrowheads="1"/>
          </p:cNvSpPr>
          <p:nvPr/>
        </p:nvSpPr>
        <p:spPr bwMode="auto">
          <a:xfrm>
            <a:off x="3810000" y="3886200"/>
            <a:ext cx="685800" cy="304800"/>
          </a:xfrm>
          <a:prstGeom prst="ellipse">
            <a:avLst/>
          </a:prstGeom>
          <a:solidFill>
            <a:srgbClr val="FF9933"/>
          </a:solidFill>
          <a:ln w="9525" algn="ctr">
            <a:solidFill>
              <a:schemeClr val="tx1"/>
            </a:solidFill>
            <a:round/>
            <a:headEnd/>
            <a:tailEnd/>
          </a:ln>
        </p:spPr>
        <p:txBody>
          <a:bodyPr/>
          <a:lstStyle/>
          <a:p>
            <a:endParaRPr lang="en-US" sz="1800">
              <a:latin typeface="Arial" charset="0"/>
            </a:endParaRPr>
          </a:p>
        </p:txBody>
      </p:sp>
      <p:cxnSp>
        <p:nvCxnSpPr>
          <p:cNvPr id="12305" name="Straight Arrow Connector 19"/>
          <p:cNvCxnSpPr>
            <a:cxnSpLocks noChangeShapeType="1"/>
          </p:cNvCxnSpPr>
          <p:nvPr/>
        </p:nvCxnSpPr>
        <p:spPr bwMode="auto">
          <a:xfrm>
            <a:off x="2286000" y="3429000"/>
            <a:ext cx="228600" cy="1588"/>
          </a:xfrm>
          <a:prstGeom prst="straightConnector1">
            <a:avLst/>
          </a:prstGeom>
          <a:noFill/>
          <a:ln w="9525" algn="ctr">
            <a:solidFill>
              <a:schemeClr val="tx1"/>
            </a:solidFill>
            <a:round/>
            <a:headEnd/>
            <a:tailEnd type="arrow" w="med" len="med"/>
          </a:ln>
        </p:spPr>
      </p:cxnSp>
      <p:cxnSp>
        <p:nvCxnSpPr>
          <p:cNvPr id="12306" name="Straight Arrow Connector 21"/>
          <p:cNvCxnSpPr>
            <a:cxnSpLocks noChangeShapeType="1"/>
            <a:stCxn id="12297" idx="3"/>
          </p:cNvCxnSpPr>
          <p:nvPr/>
        </p:nvCxnSpPr>
        <p:spPr bwMode="auto">
          <a:xfrm>
            <a:off x="2808268" y="4577209"/>
            <a:ext cx="392132" cy="223391"/>
          </a:xfrm>
          <a:prstGeom prst="straightConnector1">
            <a:avLst/>
          </a:prstGeom>
          <a:noFill/>
          <a:ln w="9525" algn="ctr">
            <a:solidFill>
              <a:schemeClr val="tx1"/>
            </a:solidFill>
            <a:round/>
            <a:headEnd/>
            <a:tailEnd type="arrow" w="med" len="med"/>
          </a:ln>
        </p:spPr>
      </p:cxnSp>
      <p:cxnSp>
        <p:nvCxnSpPr>
          <p:cNvPr id="12307" name="Straight Arrow Connector 23"/>
          <p:cNvCxnSpPr>
            <a:cxnSpLocks noChangeShapeType="1"/>
            <a:stCxn id="12298" idx="1"/>
          </p:cNvCxnSpPr>
          <p:nvPr/>
        </p:nvCxnSpPr>
        <p:spPr bwMode="auto">
          <a:xfrm flipH="1">
            <a:off x="3962400" y="1710899"/>
            <a:ext cx="279400" cy="41701"/>
          </a:xfrm>
          <a:prstGeom prst="straightConnector1">
            <a:avLst/>
          </a:prstGeom>
          <a:noFill/>
          <a:ln w="9525" algn="ctr">
            <a:solidFill>
              <a:schemeClr val="tx1"/>
            </a:solidFill>
            <a:round/>
            <a:headEnd/>
            <a:tailEnd type="arrow" w="med" len="med"/>
          </a:ln>
        </p:spPr>
      </p:cxnSp>
      <p:cxnSp>
        <p:nvCxnSpPr>
          <p:cNvPr id="12308" name="Straight Arrow Connector 25"/>
          <p:cNvCxnSpPr>
            <a:cxnSpLocks noChangeShapeType="1"/>
            <a:stCxn id="12299" idx="1"/>
          </p:cNvCxnSpPr>
          <p:nvPr/>
        </p:nvCxnSpPr>
        <p:spPr bwMode="auto">
          <a:xfrm flipH="1">
            <a:off x="4724400" y="3147030"/>
            <a:ext cx="484188" cy="358170"/>
          </a:xfrm>
          <a:prstGeom prst="straightConnector1">
            <a:avLst/>
          </a:prstGeom>
          <a:noFill/>
          <a:ln w="9525" algn="ctr">
            <a:solidFill>
              <a:schemeClr val="tx1"/>
            </a:solidFill>
            <a:round/>
            <a:headEnd/>
            <a:tailEnd type="arrow" w="med" len="med"/>
          </a:ln>
        </p:spPr>
      </p:cxnSp>
      <p:cxnSp>
        <p:nvCxnSpPr>
          <p:cNvPr id="12309" name="Straight Arrow Connector 27"/>
          <p:cNvCxnSpPr>
            <a:cxnSpLocks noChangeShapeType="1"/>
          </p:cNvCxnSpPr>
          <p:nvPr/>
        </p:nvCxnSpPr>
        <p:spPr bwMode="auto">
          <a:xfrm rot="5400000">
            <a:off x="6477000" y="5029200"/>
            <a:ext cx="228600" cy="228600"/>
          </a:xfrm>
          <a:prstGeom prst="straightConnector1">
            <a:avLst/>
          </a:prstGeom>
          <a:noFill/>
          <a:ln w="9525" algn="ctr">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219200"/>
          <a:ext cx="8839200" cy="4495803"/>
        </p:xfrm>
        <a:graphic>
          <a:graphicData uri="http://schemas.openxmlformats.org/drawingml/2006/table">
            <a:tbl>
              <a:tblPr/>
              <a:tblGrid>
                <a:gridCol w="1705729"/>
                <a:gridCol w="1432256"/>
                <a:gridCol w="1557405"/>
                <a:gridCol w="1376635"/>
                <a:gridCol w="1376635"/>
                <a:gridCol w="1390540"/>
              </a:tblGrid>
              <a:tr h="345831">
                <a:tc>
                  <a:txBody>
                    <a:bodyPr/>
                    <a:lstStyle/>
                    <a:p>
                      <a:pPr algn="ctr" fontAlgn="ctr"/>
                      <a:r>
                        <a:rPr lang="en-US" sz="1800" b="1" i="0" u="none" strike="noStrike" dirty="0">
                          <a:solidFill>
                            <a:srgbClr val="000000"/>
                          </a:solidFill>
                          <a:latin typeface="Calibri"/>
                        </a:rPr>
                        <a:t>Rootstock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dirty="0" err="1">
                          <a:solidFill>
                            <a:srgbClr val="000000"/>
                          </a:solidFill>
                          <a:latin typeface="Calibri"/>
                        </a:rPr>
                        <a:t>Meloidogyne</a:t>
                      </a:r>
                      <a:endParaRPr lang="en-US" sz="1800" b="1" i="1"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a:solidFill>
                            <a:srgbClr val="000000"/>
                          </a:solidFill>
                          <a:latin typeface="Calibri"/>
                        </a:rPr>
                        <a:t>Meloidogyne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a:solidFill>
                            <a:srgbClr val="000000"/>
                          </a:solidFill>
                          <a:latin typeface="Calibri"/>
                        </a:rPr>
                        <a:t>Meloidogyne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a:solidFill>
                            <a:srgbClr val="000000"/>
                          </a:solidFill>
                          <a:latin typeface="Calibri"/>
                        </a:rPr>
                        <a:t>Meloidogyne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a:solidFill>
                            <a:srgbClr val="000000"/>
                          </a:solidFill>
                          <a:latin typeface="Calibri"/>
                        </a:rPr>
                        <a:t>Meloidogyne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45831">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dirty="0">
                          <a:solidFill>
                            <a:srgbClr val="000000"/>
                          </a:solidFill>
                          <a:latin typeface="Calibri"/>
                        </a:rPr>
                        <a:t>incognita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dirty="0" err="1">
                          <a:solidFill>
                            <a:srgbClr val="000000"/>
                          </a:solidFill>
                          <a:latin typeface="Calibri"/>
                        </a:rPr>
                        <a:t>arenaria</a:t>
                      </a:r>
                      <a:endParaRPr lang="en-US" sz="1800" b="1" i="1"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a:solidFill>
                            <a:srgbClr val="000000"/>
                          </a:solidFill>
                          <a:latin typeface="Calibri"/>
                        </a:rPr>
                        <a:t>incognita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a:solidFill>
                            <a:srgbClr val="000000"/>
                          </a:solidFill>
                          <a:latin typeface="Calibri"/>
                        </a:rPr>
                        <a:t>javanica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1" u="none" strike="noStrike">
                          <a:solidFill>
                            <a:srgbClr val="000000"/>
                          </a:solidFill>
                          <a:latin typeface="Calibri"/>
                        </a:rPr>
                        <a:t>chitwoodi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45831">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0" u="none" strike="noStrike" dirty="0" err="1">
                          <a:solidFill>
                            <a:srgbClr val="000000"/>
                          </a:solidFill>
                          <a:latin typeface="Calibri"/>
                        </a:rPr>
                        <a:t>HarmC</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800" b="1" i="0" u="none" strike="noStrike" dirty="0" err="1">
                          <a:solidFill>
                            <a:srgbClr val="000000"/>
                          </a:solidFill>
                          <a:latin typeface="Calibri"/>
                        </a:rPr>
                        <a:t>HarmA</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5831">
                <a:tc>
                  <a:txBody>
                    <a:bodyPr/>
                    <a:lstStyle/>
                    <a:p>
                      <a:pPr algn="l" fontAlgn="ctr"/>
                      <a:r>
                        <a:rPr lang="en-US" sz="1800" b="1" i="0" u="none" strike="noStrike" dirty="0" smtClean="0">
                          <a:solidFill>
                            <a:srgbClr val="000000"/>
                          </a:solidFill>
                          <a:latin typeface="Calibri"/>
                        </a:rPr>
                        <a:t> RS-3</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831">
                <a:tc>
                  <a:txBody>
                    <a:bodyPr/>
                    <a:lstStyle/>
                    <a:p>
                      <a:pPr algn="l" fontAlgn="ctr"/>
                      <a:r>
                        <a:rPr lang="en-US" sz="1800" b="1" i="0" u="none" strike="noStrike" dirty="0" smtClean="0">
                          <a:solidFill>
                            <a:srgbClr val="000000"/>
                          </a:solidFill>
                          <a:latin typeface="Calibri"/>
                        </a:rPr>
                        <a:t> RS-9</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831">
                <a:tc>
                  <a:txBody>
                    <a:bodyPr/>
                    <a:lstStyle/>
                    <a:p>
                      <a:pPr algn="l" fontAlgn="ctr"/>
                      <a:r>
                        <a:rPr lang="en-US" sz="1800" b="1" i="0" u="none" strike="noStrike" dirty="0" smtClean="0">
                          <a:solidFill>
                            <a:srgbClr val="000000"/>
                          </a:solidFill>
                          <a:latin typeface="Calibri"/>
                        </a:rPr>
                        <a:t> UCDGRN-1</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831">
                <a:tc>
                  <a:txBody>
                    <a:bodyPr/>
                    <a:lstStyle/>
                    <a:p>
                      <a:pPr algn="l" fontAlgn="ctr"/>
                      <a:r>
                        <a:rPr lang="en-US" sz="1800" b="1" i="0" u="none" strike="noStrike" dirty="0" smtClean="0">
                          <a:solidFill>
                            <a:srgbClr val="000000"/>
                          </a:solidFill>
                          <a:latin typeface="Calibri"/>
                        </a:rPr>
                        <a:t> UCDGRN-2</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831">
                <a:tc>
                  <a:txBody>
                    <a:bodyPr/>
                    <a:lstStyle/>
                    <a:p>
                      <a:pPr algn="l" fontAlgn="ctr"/>
                      <a:r>
                        <a:rPr lang="en-US" sz="1800" b="1" i="0" u="none" strike="noStrike" dirty="0" smtClean="0">
                          <a:solidFill>
                            <a:srgbClr val="000000"/>
                          </a:solidFill>
                          <a:latin typeface="Calibri"/>
                        </a:rPr>
                        <a:t> UCDGRN-3</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831">
                <a:tc>
                  <a:txBody>
                    <a:bodyPr/>
                    <a:lstStyle/>
                    <a:p>
                      <a:pPr algn="l" fontAlgn="ctr"/>
                      <a:r>
                        <a:rPr lang="en-US" sz="1800" b="1" i="0" u="none" strike="noStrike" dirty="0" smtClean="0">
                          <a:solidFill>
                            <a:srgbClr val="000000"/>
                          </a:solidFill>
                          <a:latin typeface="Calibri"/>
                        </a:rPr>
                        <a:t> UCDGRN-4</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831">
                <a:tc>
                  <a:txBody>
                    <a:bodyPr/>
                    <a:lstStyle/>
                    <a:p>
                      <a:pPr algn="l" fontAlgn="ctr"/>
                      <a:r>
                        <a:rPr lang="en-US" sz="1800" b="1" i="0" u="none" strike="noStrike" dirty="0" smtClean="0">
                          <a:solidFill>
                            <a:srgbClr val="000000"/>
                          </a:solidFill>
                          <a:latin typeface="Calibri"/>
                        </a:rPr>
                        <a:t> UCDGRN-5</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831">
                <a:tc>
                  <a:txBody>
                    <a:bodyPr/>
                    <a:lstStyle/>
                    <a:p>
                      <a:pPr algn="l" fontAlgn="ctr"/>
                      <a:r>
                        <a:rPr lang="en-US" sz="1800" b="1" i="0" u="none" strike="noStrike" dirty="0" smtClean="0">
                          <a:solidFill>
                            <a:srgbClr val="000000"/>
                          </a:solidFill>
                          <a:latin typeface="Calibri"/>
                        </a:rPr>
                        <a:t> USDA </a:t>
                      </a:r>
                      <a:r>
                        <a:rPr lang="en-US" sz="1800" b="1" i="0" u="none" strike="noStrike" dirty="0">
                          <a:solidFill>
                            <a:srgbClr val="000000"/>
                          </a:solidFill>
                          <a:latin typeface="Calibri"/>
                        </a:rPr>
                        <a:t>10-17A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831">
                <a:tc>
                  <a:txBody>
                    <a:bodyPr/>
                    <a:lstStyle/>
                    <a:p>
                      <a:pPr algn="l" fontAlgn="ctr"/>
                      <a:r>
                        <a:rPr lang="en-US" sz="1800" b="1" i="0" u="none" strike="noStrike" dirty="0" smtClean="0">
                          <a:solidFill>
                            <a:srgbClr val="000000"/>
                          </a:solidFill>
                          <a:latin typeface="Calibri"/>
                        </a:rPr>
                        <a:t> USDA </a:t>
                      </a:r>
                      <a:r>
                        <a:rPr lang="en-US" sz="1800" b="1" i="0" u="none" strike="noStrike" dirty="0">
                          <a:solidFill>
                            <a:srgbClr val="000000"/>
                          </a:solidFill>
                          <a:latin typeface="Calibri"/>
                        </a:rPr>
                        <a:t>10-23B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831">
                <a:tc>
                  <a:txBody>
                    <a:bodyPr/>
                    <a:lstStyle/>
                    <a:p>
                      <a:pPr algn="l" fontAlgn="ctr"/>
                      <a:r>
                        <a:rPr lang="en-US" sz="1800" b="1" i="0" u="none" strike="noStrike" dirty="0" smtClean="0">
                          <a:solidFill>
                            <a:srgbClr val="000000"/>
                          </a:solidFill>
                          <a:latin typeface="Calibri"/>
                        </a:rPr>
                        <a:t> USDA </a:t>
                      </a:r>
                      <a:r>
                        <a:rPr lang="en-US" sz="1800" b="1" i="0" u="none" strike="noStrike" dirty="0">
                          <a:solidFill>
                            <a:srgbClr val="000000"/>
                          </a:solidFill>
                          <a:latin typeface="Calibri"/>
                        </a:rPr>
                        <a:t>6-19B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6724" name="TextBox 4"/>
          <p:cNvSpPr txBox="1">
            <a:spLocks noChangeArrowheads="1"/>
          </p:cNvSpPr>
          <p:nvPr/>
        </p:nvSpPr>
        <p:spPr bwMode="auto">
          <a:xfrm>
            <a:off x="228600" y="609600"/>
            <a:ext cx="8813054" cy="461665"/>
          </a:xfrm>
          <a:prstGeom prst="rect">
            <a:avLst/>
          </a:prstGeom>
          <a:noFill/>
          <a:ln w="9525">
            <a:noFill/>
            <a:miter lim="800000"/>
            <a:headEnd/>
            <a:tailEnd/>
          </a:ln>
        </p:spPr>
        <p:txBody>
          <a:bodyPr wrap="none">
            <a:spAutoFit/>
          </a:bodyPr>
          <a:lstStyle/>
          <a:p>
            <a:r>
              <a:rPr lang="en-US" b="1" dirty="0">
                <a:latin typeface="Calibri" pitchFamily="34" charset="0"/>
              </a:rPr>
              <a:t>New Nematode-Resistant Grape Rootstocks for California Vineyards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217613"/>
          <a:ext cx="8839200" cy="4517136"/>
        </p:xfrm>
        <a:graphic>
          <a:graphicData uri="http://schemas.openxmlformats.org/drawingml/2006/table">
            <a:tbl>
              <a:tblPr/>
              <a:tblGrid>
                <a:gridCol w="1705728"/>
                <a:gridCol w="1432256"/>
                <a:gridCol w="1557404"/>
                <a:gridCol w="1376636"/>
                <a:gridCol w="1376636"/>
                <a:gridCol w="1390540"/>
              </a:tblGrid>
              <a:tr h="347472">
                <a:tc>
                  <a:txBody>
                    <a:bodyPr/>
                    <a:lstStyle/>
                    <a:p>
                      <a:pPr algn="ctr" fontAlgn="ctr"/>
                      <a:r>
                        <a:rPr lang="en-US" sz="1800" b="1" i="0" u="none" strike="noStrike" dirty="0">
                          <a:solidFill>
                            <a:srgbClr val="000000"/>
                          </a:solidFill>
                          <a:latin typeface="Calibri"/>
                        </a:rPr>
                        <a:t>Rootstock</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800" b="1" i="1" u="none" strike="noStrike">
                          <a:solidFill>
                            <a:srgbClr val="000000"/>
                          </a:solidFill>
                          <a:latin typeface="Calibri"/>
                        </a:rPr>
                        <a:t>Criconemoides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800" b="1" i="1" u="none" strike="noStrike">
                          <a:solidFill>
                            <a:srgbClr val="000000"/>
                          </a:solidFill>
                          <a:latin typeface="Calibri"/>
                        </a:rPr>
                        <a:t>Pratylenchus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800" b="1" i="1" u="none" strike="noStrike">
                          <a:solidFill>
                            <a:srgbClr val="000000"/>
                          </a:solidFill>
                          <a:latin typeface="Calibri"/>
                        </a:rPr>
                        <a:t>Tylenchulus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800" b="1" i="1" u="none" strike="noStrike">
                          <a:solidFill>
                            <a:srgbClr val="000000"/>
                          </a:solidFill>
                          <a:latin typeface="Calibri"/>
                        </a:rPr>
                        <a:t>Xiphinema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800" b="1" i="1" u="none" strike="noStrike">
                          <a:solidFill>
                            <a:srgbClr val="000000"/>
                          </a:solidFill>
                          <a:latin typeface="Calibri"/>
                        </a:rPr>
                        <a:t>Xiphinema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347472">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800" b="1" i="1" u="none" strike="noStrike">
                          <a:solidFill>
                            <a:srgbClr val="000000"/>
                          </a:solidFill>
                          <a:latin typeface="Calibri"/>
                        </a:rPr>
                        <a:t>xenoplax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800" b="1" i="1" u="none" strike="noStrike">
                          <a:solidFill>
                            <a:srgbClr val="000000"/>
                          </a:solidFill>
                          <a:latin typeface="Calibri"/>
                        </a:rPr>
                        <a:t>vulnus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600" b="1" i="1" u="none" strike="noStrike" dirty="0" err="1">
                          <a:solidFill>
                            <a:srgbClr val="000000"/>
                          </a:solidFill>
                          <a:latin typeface="Calibri"/>
                        </a:rPr>
                        <a:t>semipenetrans</a:t>
                      </a:r>
                      <a:endParaRPr lang="en-US" sz="1600" b="1" i="1"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800" b="1" i="1" u="none" strike="noStrike">
                          <a:solidFill>
                            <a:srgbClr val="000000"/>
                          </a:solidFill>
                          <a:latin typeface="Calibri"/>
                        </a:rPr>
                        <a:t>index</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800" b="1" i="1" u="none" strike="noStrike">
                          <a:solidFill>
                            <a:srgbClr val="000000"/>
                          </a:solidFill>
                          <a:latin typeface="Calibri"/>
                        </a:rPr>
                        <a:t>americanum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r>
              <a:tr h="347472">
                <a:tc>
                  <a:txBody>
                    <a:bodyPr/>
                    <a:lstStyle/>
                    <a:p>
                      <a:pPr algn="l"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endParaRPr lang="en-US" sz="1800" b="0" i="0" u="none" strike="noStrike" dirty="0">
                        <a:solidFill>
                          <a:srgbClr val="000000"/>
                        </a:solidFill>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RS-3</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RS-9</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UCDGRN1</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UCDGRN2</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UCDGRN3</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smtClean="0">
                          <a:solidFill>
                            <a:srgbClr val="000000"/>
                          </a:solidFill>
                          <a:latin typeface="Calibri"/>
                        </a:rPr>
                        <a:t>MR</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UCDGRN4</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UCDGRN5</a:t>
                      </a: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USDA </a:t>
                      </a:r>
                      <a:r>
                        <a:rPr lang="en-US" sz="1800" b="1" i="0" u="none" strike="noStrike" dirty="0">
                          <a:solidFill>
                            <a:srgbClr val="000000"/>
                          </a:solidFill>
                          <a:latin typeface="Calibri"/>
                        </a:rPr>
                        <a:t>10-17A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dirty="0">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USDA </a:t>
                      </a:r>
                      <a:r>
                        <a:rPr lang="en-US" sz="1800" b="1" i="0" u="none" strike="noStrike" dirty="0">
                          <a:solidFill>
                            <a:srgbClr val="000000"/>
                          </a:solidFill>
                          <a:latin typeface="Calibri"/>
                        </a:rPr>
                        <a:t>10-23B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US" sz="1800" b="1" i="0" u="none" strike="noStrike">
                        <a:solidFill>
                          <a:srgbClr val="000000"/>
                        </a:solidFill>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472">
                <a:tc>
                  <a:txBody>
                    <a:bodyPr/>
                    <a:lstStyle/>
                    <a:p>
                      <a:pPr algn="l" fontAlgn="ctr"/>
                      <a:r>
                        <a:rPr lang="en-US" sz="1800" b="1" i="0" u="none" strike="noStrike" dirty="0" smtClean="0">
                          <a:solidFill>
                            <a:srgbClr val="000000"/>
                          </a:solidFill>
                          <a:latin typeface="Calibri"/>
                        </a:rPr>
                        <a:t> USDA </a:t>
                      </a:r>
                      <a:r>
                        <a:rPr lang="en-US" sz="1800" b="1" i="0" u="none" strike="noStrike" dirty="0">
                          <a:solidFill>
                            <a:srgbClr val="000000"/>
                          </a:solidFill>
                          <a:latin typeface="Calibri"/>
                        </a:rPr>
                        <a:t>6-19B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MR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i="0" u="none" strike="noStrike" dirty="0">
                          <a:solidFill>
                            <a:srgbClr val="000000"/>
                          </a:solidFill>
                          <a:latin typeface="Calibri"/>
                        </a:rPr>
                        <a:t>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748" name="TextBox 2"/>
          <p:cNvSpPr txBox="1">
            <a:spLocks noChangeArrowheads="1"/>
          </p:cNvSpPr>
          <p:nvPr/>
        </p:nvSpPr>
        <p:spPr bwMode="auto">
          <a:xfrm>
            <a:off x="228600" y="609600"/>
            <a:ext cx="8813054" cy="461665"/>
          </a:xfrm>
          <a:prstGeom prst="rect">
            <a:avLst/>
          </a:prstGeom>
          <a:noFill/>
          <a:ln w="9525">
            <a:noFill/>
            <a:miter lim="800000"/>
            <a:headEnd/>
            <a:tailEnd/>
          </a:ln>
        </p:spPr>
        <p:txBody>
          <a:bodyPr wrap="none">
            <a:spAutoFit/>
          </a:bodyPr>
          <a:lstStyle/>
          <a:p>
            <a:r>
              <a:rPr lang="en-US" b="1" dirty="0">
                <a:latin typeface="Calibri" pitchFamily="34" charset="0"/>
              </a:rPr>
              <a:t>New Nematode-Resistant Grape Rootstocks for California Vineyards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0" y="457200"/>
            <a:ext cx="5606022" cy="523220"/>
          </a:xfrm>
          <a:prstGeom prst="rect">
            <a:avLst/>
          </a:prstGeom>
          <a:noFill/>
        </p:spPr>
        <p:txBody>
          <a:bodyPr wrap="none" rtlCol="0">
            <a:spAutoFit/>
          </a:bodyPr>
          <a:lstStyle/>
          <a:p>
            <a:r>
              <a:rPr lang="en-US" sz="2800" dirty="0" err="1" smtClean="0"/>
              <a:t>Nemabase</a:t>
            </a:r>
            <a:r>
              <a:rPr lang="en-US" sz="2800" dirty="0" smtClean="0"/>
              <a:t> 2012 – 45,000 entries </a:t>
            </a:r>
            <a:endParaRPr lang="en-US" sz="2800" dirty="0"/>
          </a:p>
        </p:txBody>
      </p:sp>
      <p:grpSp>
        <p:nvGrpSpPr>
          <p:cNvPr id="2" name="Group 8"/>
          <p:cNvGrpSpPr>
            <a:grpSpLocks noChangeAspect="1"/>
          </p:cNvGrpSpPr>
          <p:nvPr/>
        </p:nvGrpSpPr>
        <p:grpSpPr>
          <a:xfrm>
            <a:off x="228600" y="1295400"/>
            <a:ext cx="8610600" cy="5078313"/>
            <a:chOff x="228600" y="1143000"/>
            <a:chExt cx="8610600" cy="5078313"/>
          </a:xfrm>
        </p:grpSpPr>
        <p:sp>
          <p:nvSpPr>
            <p:cNvPr id="6" name="Rectangle 5"/>
            <p:cNvSpPr/>
            <p:nvPr/>
          </p:nvSpPr>
          <p:spPr bwMode="auto">
            <a:xfrm>
              <a:off x="304800" y="3249513"/>
              <a:ext cx="23622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304800" y="2639913"/>
              <a:ext cx="23622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 name="Rectangle 2"/>
            <p:cNvSpPr/>
            <p:nvPr/>
          </p:nvSpPr>
          <p:spPr>
            <a:xfrm>
              <a:off x="228600" y="1143000"/>
              <a:ext cx="8610600" cy="5078313"/>
            </a:xfrm>
            <a:prstGeom prst="rect">
              <a:avLst/>
            </a:prstGeom>
            <a:ln>
              <a:solidFill>
                <a:schemeClr val="accent2"/>
              </a:solidFill>
            </a:ln>
          </p:spPr>
          <p:txBody>
            <a:bodyPr wrap="square">
              <a:spAutoFit/>
            </a:bodyPr>
            <a:lstStyle/>
            <a:p>
              <a:r>
                <a:rPr lang="en-US" sz="2000" b="1" baseline="0" dirty="0" err="1" smtClean="0">
                  <a:latin typeface="Arial"/>
                </a:rPr>
                <a:t>Nemabase</a:t>
              </a:r>
              <a:r>
                <a:rPr lang="en-US" sz="2000" b="1" baseline="0" dirty="0" smtClean="0">
                  <a:latin typeface="Arial"/>
                </a:rPr>
                <a:t> Search Engine for the Host Status of Plants to Nematodes</a:t>
              </a:r>
            </a:p>
            <a:p>
              <a:r>
                <a:rPr lang="en-US" sz="2000" baseline="0" dirty="0" smtClean="0">
                  <a:latin typeface="Arial"/>
                </a:rPr>
                <a:t/>
              </a:r>
              <a:br>
                <a:rPr lang="en-US" sz="2000" baseline="0" dirty="0" smtClean="0">
                  <a:latin typeface="Arial"/>
                </a:rPr>
              </a:br>
              <a:r>
                <a:rPr lang="en-US" sz="2000" baseline="0" dirty="0" smtClean="0">
                  <a:latin typeface="Arial"/>
                </a:rPr>
                <a:t/>
              </a:r>
              <a:br>
                <a:rPr lang="en-US" sz="2000" baseline="0" dirty="0" smtClean="0">
                  <a:latin typeface="Arial"/>
                </a:rPr>
              </a:br>
              <a:r>
                <a:rPr lang="en-US" sz="2000" baseline="0" dirty="0" smtClean="0">
                  <a:latin typeface="Arial"/>
                </a:rPr>
                <a:t/>
              </a:r>
              <a:br>
                <a:rPr lang="en-US" sz="2000" baseline="0" dirty="0" smtClean="0">
                  <a:latin typeface="Arial"/>
                </a:rPr>
              </a:br>
              <a:r>
                <a:rPr lang="en-US" sz="2000" baseline="0" dirty="0" smtClean="0">
                  <a:latin typeface="Arial"/>
                </a:rPr>
                <a:t/>
              </a:r>
              <a:br>
                <a:rPr lang="en-US" sz="2000" baseline="0" dirty="0" smtClean="0">
                  <a:latin typeface="Arial"/>
                </a:rPr>
              </a:br>
              <a:r>
                <a:rPr lang="en-US" sz="2000" baseline="0" dirty="0" smtClean="0">
                  <a:latin typeface="Arial"/>
                </a:rPr>
                <a:t> </a:t>
              </a:r>
              <a:r>
                <a:rPr lang="en-US" sz="2000" i="1" baseline="0" dirty="0" err="1" smtClean="0">
                  <a:latin typeface="Arial"/>
                </a:rPr>
                <a:t>Xiphinema</a:t>
              </a:r>
              <a:r>
                <a:rPr lang="en-US" sz="2000" i="1" baseline="0" dirty="0" smtClean="0">
                  <a:latin typeface="Arial"/>
                </a:rPr>
                <a:t> index</a:t>
              </a:r>
              <a:r>
                <a:rPr lang="en-US" sz="2000" baseline="0" dirty="0" smtClean="0">
                  <a:latin typeface="Arial"/>
                </a:rPr>
                <a:t>	</a:t>
              </a:r>
              <a:r>
                <a:rPr lang="en-US" sz="2000" b="1" baseline="0" dirty="0" smtClean="0">
                  <a:latin typeface="Arial"/>
                </a:rPr>
                <a:t>Enter Nematode Genus and species</a:t>
              </a:r>
            </a:p>
            <a:p>
              <a:endParaRPr lang="en-US" sz="2000" b="1" baseline="0" dirty="0" smtClean="0">
                <a:latin typeface="Arial"/>
              </a:endParaRPr>
            </a:p>
            <a:p>
              <a:r>
                <a:rPr lang="en-US" sz="2000" i="1" dirty="0" smtClean="0">
                  <a:latin typeface="Arial"/>
                </a:rPr>
                <a:t> </a:t>
              </a:r>
              <a:r>
                <a:rPr lang="en-US" sz="2000" i="1" dirty="0" err="1" smtClean="0">
                  <a:latin typeface="Arial"/>
                </a:rPr>
                <a:t>Vitis</a:t>
              </a:r>
              <a:r>
                <a:rPr lang="en-US" sz="2000" b="1" dirty="0">
                  <a:latin typeface="Arial"/>
                </a:rPr>
                <a:t>	</a:t>
              </a:r>
              <a:r>
                <a:rPr lang="en-US" sz="2000" b="1" dirty="0" smtClean="0">
                  <a:latin typeface="Arial"/>
                </a:rPr>
                <a:t>		</a:t>
              </a:r>
              <a:r>
                <a:rPr lang="en-US" sz="2000" b="1" baseline="0" dirty="0" smtClean="0">
                  <a:latin typeface="Arial"/>
                </a:rPr>
                <a:t>Enter Plant Genus and species</a:t>
              </a:r>
            </a:p>
            <a:p>
              <a:pPr algn="ctr"/>
              <a:endParaRPr lang="en-US" sz="2000" baseline="0" dirty="0" smtClean="0">
                <a:latin typeface="Arial"/>
              </a:endParaRPr>
            </a:p>
            <a:p>
              <a:endParaRPr lang="en-US" b="1" u="sng" baseline="0" dirty="0" smtClean="0">
                <a:solidFill>
                  <a:srgbClr val="002060"/>
                </a:solidFill>
                <a:latin typeface="Arial"/>
                <a:hlinkClick r:id="rId2"/>
              </a:endParaRPr>
            </a:p>
            <a:p>
              <a:endParaRPr lang="en-US" b="1" u="sng" dirty="0">
                <a:solidFill>
                  <a:srgbClr val="002060"/>
                </a:solidFill>
                <a:latin typeface="Arial"/>
                <a:hlinkClick r:id="rId2"/>
              </a:endParaRPr>
            </a:p>
            <a:p>
              <a:endParaRPr lang="en-US" b="1" u="sng" baseline="0" dirty="0" smtClean="0">
                <a:solidFill>
                  <a:srgbClr val="002060"/>
                </a:solidFill>
                <a:latin typeface="Arial"/>
                <a:hlinkClick r:id="rId2"/>
              </a:endParaRPr>
            </a:p>
            <a:p>
              <a:endParaRPr lang="en-US" b="1" u="sng" dirty="0">
                <a:solidFill>
                  <a:srgbClr val="002060"/>
                </a:solidFill>
                <a:latin typeface="Arial"/>
                <a:hlinkClick r:id="rId2"/>
              </a:endParaRPr>
            </a:p>
            <a:p>
              <a:r>
                <a:rPr lang="en-US" b="1" u="sng" baseline="0" dirty="0" smtClean="0">
                  <a:solidFill>
                    <a:srgbClr val="002060"/>
                  </a:solidFill>
                  <a:latin typeface="Arial"/>
                  <a:hlinkClick r:id="rId2"/>
                </a:rPr>
                <a:t>Return to </a:t>
              </a:r>
              <a:r>
                <a:rPr lang="en-US" b="1" u="sng" baseline="0" dirty="0" err="1" smtClean="0">
                  <a:solidFill>
                    <a:srgbClr val="002060"/>
                  </a:solidFill>
                  <a:latin typeface="Arial"/>
                  <a:hlinkClick r:id="rId2"/>
                </a:rPr>
                <a:t>Nemabase</a:t>
              </a:r>
              <a:r>
                <a:rPr lang="en-US" b="1" u="sng" baseline="0" dirty="0" smtClean="0">
                  <a:solidFill>
                    <a:srgbClr val="002060"/>
                  </a:solidFill>
                  <a:latin typeface="Arial"/>
                  <a:hlinkClick r:id="rId2"/>
                </a:rPr>
                <a:t> Search Menu</a:t>
              </a:r>
            </a:p>
            <a:p>
              <a:r>
                <a:rPr lang="en-US" b="1" u="sng" baseline="0" dirty="0" smtClean="0">
                  <a:solidFill>
                    <a:srgbClr val="002060"/>
                  </a:solidFill>
                  <a:latin typeface="Arial"/>
                  <a:hlinkClick r:id="rId3"/>
                </a:rPr>
                <a:t>Return to Nematode Management Menu</a:t>
              </a:r>
            </a:p>
          </p:txBody>
        </p:sp>
        <p:sp>
          <p:nvSpPr>
            <p:cNvPr id="7" name="TextBox 6"/>
            <p:cNvSpPr txBox="1"/>
            <p:nvPr/>
          </p:nvSpPr>
          <p:spPr>
            <a:xfrm>
              <a:off x="381000" y="4419600"/>
              <a:ext cx="2733441" cy="461665"/>
            </a:xfrm>
            <a:prstGeom prst="rect">
              <a:avLst/>
            </a:prstGeom>
            <a:solidFill>
              <a:srgbClr val="FF0000"/>
            </a:solidFill>
            <a:ln>
              <a:solidFill>
                <a:srgbClr val="C00000"/>
              </a:solidFill>
            </a:ln>
          </p:spPr>
          <p:txBody>
            <a:bodyPr wrap="none" rtlCol="0">
              <a:spAutoFit/>
            </a:bodyPr>
            <a:lstStyle/>
            <a:p>
              <a:r>
                <a:rPr lang="en-US" dirty="0" smtClean="0"/>
                <a:t>Process the Query</a:t>
              </a:r>
              <a:endParaRPr lang="en-US" dirty="0"/>
            </a:p>
          </p:txBody>
        </p:sp>
      </p:grpSp>
      <p:sp>
        <p:nvSpPr>
          <p:cNvPr id="8" name="Rectangle 7"/>
          <p:cNvSpPr/>
          <p:nvPr/>
        </p:nvSpPr>
        <p:spPr>
          <a:xfrm>
            <a:off x="3048000" y="6396335"/>
            <a:ext cx="6172200" cy="461665"/>
          </a:xfrm>
          <a:prstGeom prst="rect">
            <a:avLst/>
          </a:prstGeom>
        </p:spPr>
        <p:txBody>
          <a:bodyPr wrap="square">
            <a:spAutoFit/>
          </a:bodyPr>
          <a:lstStyle/>
          <a:p>
            <a:pPr algn="ctr"/>
            <a:r>
              <a:rPr lang="en-US" dirty="0" smtClean="0">
                <a:solidFill>
                  <a:schemeClr val="accent2"/>
                </a:solidFill>
              </a:rPr>
              <a:t>http://plpnemweb.ucdavis.edu/nemaplex</a:t>
            </a:r>
            <a:endParaRPr lang="en-US" b="1" dirty="0">
              <a:solidFill>
                <a:schemeClr val="accent2"/>
              </a:solidFill>
              <a:latin typeface="Calibri" pitchFamily="34" charset="0"/>
            </a:endParaRPr>
          </a:p>
        </p:txBody>
      </p:sp>
      <p:sp>
        <p:nvSpPr>
          <p:cNvPr id="10" name="TextBox 9"/>
          <p:cNvSpPr txBox="1"/>
          <p:nvPr/>
        </p:nvSpPr>
        <p:spPr>
          <a:xfrm>
            <a:off x="228600" y="65782"/>
            <a:ext cx="2430474" cy="1077218"/>
          </a:xfrm>
          <a:prstGeom prst="rect">
            <a:avLst/>
          </a:prstGeom>
          <a:solidFill>
            <a:schemeClr val="accent1"/>
          </a:solidFill>
          <a:ln>
            <a:solidFill>
              <a:schemeClr val="tx1"/>
            </a:solidFill>
          </a:ln>
        </p:spPr>
        <p:txBody>
          <a:bodyPr wrap="none" rtlCol="0">
            <a:spAutoFit/>
          </a:bodyPr>
          <a:lstStyle/>
          <a:p>
            <a:pPr>
              <a:buFont typeface="Arial" pitchFamily="34" charset="0"/>
              <a:buChar char="•"/>
            </a:pPr>
            <a:r>
              <a:rPr lang="en-US" sz="1600" i="1" dirty="0" smtClean="0"/>
              <a:t>A  tool for selecting:</a:t>
            </a:r>
          </a:p>
          <a:p>
            <a:r>
              <a:rPr lang="en-US" sz="1600" i="1" dirty="0" smtClean="0"/>
              <a:t>	Cover crops</a:t>
            </a:r>
          </a:p>
          <a:p>
            <a:r>
              <a:rPr lang="en-US" sz="1600" i="1" dirty="0" smtClean="0"/>
              <a:t>	Rotation crops</a:t>
            </a:r>
          </a:p>
          <a:p>
            <a:r>
              <a:rPr lang="en-US" sz="1600" i="1" dirty="0" smtClean="0"/>
              <a:t>	Rootstocks</a:t>
            </a:r>
            <a:endParaRPr lang="en-US" sz="1600"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657600" y="141800"/>
          <a:ext cx="4800600" cy="1915600"/>
        </p:xfrm>
        <a:graphic>
          <a:graphicData uri="http://schemas.openxmlformats.org/drawingml/2006/table">
            <a:tbl>
              <a:tblPr/>
              <a:tblGrid>
                <a:gridCol w="1808240"/>
                <a:gridCol w="2992360"/>
              </a:tblGrid>
              <a:tr h="309067">
                <a:tc gridSpan="2">
                  <a:txBody>
                    <a:bodyPr/>
                    <a:lstStyle/>
                    <a:p>
                      <a:pPr algn="ctr"/>
                      <a:r>
                        <a:rPr lang="en-US" sz="1000" b="1" dirty="0"/>
                        <a:t>If the form is blank, </a:t>
                      </a:r>
                      <a:r>
                        <a:rPr lang="en-US" sz="1000" b="1" dirty="0" err="1"/>
                        <a:t>Nemabase</a:t>
                      </a:r>
                      <a:r>
                        <a:rPr lang="en-US" sz="1000" b="1" dirty="0"/>
                        <a:t> was unable to find data that meet the specified criteria</a:t>
                      </a:r>
                      <a:endParaRPr lang="en-US" sz="1000" dirty="0"/>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c hMerge="1">
                  <a:txBody>
                    <a:bodyPr/>
                    <a:lstStyle/>
                    <a:p>
                      <a:endParaRPr lang="en-US"/>
                    </a:p>
                  </a:txBody>
                  <a:tcPr/>
                </a:tc>
              </a:tr>
              <a:tr h="193244">
                <a:tc gridSpan="2">
                  <a:txBody>
                    <a:bodyPr/>
                    <a:lstStyle/>
                    <a:p>
                      <a:pPr algn="ctr"/>
                      <a:r>
                        <a:rPr lang="en-US" sz="1000"/>
                        <a:t>Susceptibility Glossary (Susc Column)</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c hMerge="1">
                  <a:txBody>
                    <a:bodyPr/>
                    <a:lstStyle/>
                    <a:p>
                      <a:endParaRPr lang="en-US"/>
                    </a:p>
                  </a:txBody>
                  <a:tcPr/>
                </a:tc>
              </a:tr>
              <a:tr h="237744">
                <a:tc>
                  <a:txBody>
                    <a:bodyPr/>
                    <a:lstStyle/>
                    <a:p>
                      <a:pPr algn="l"/>
                      <a:r>
                        <a:rPr lang="en-US" sz="1000"/>
                        <a:t>S = Susceptible</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c>
                  <a:txBody>
                    <a:bodyPr/>
                    <a:lstStyle/>
                    <a:p>
                      <a:pPr algn="l"/>
                      <a:r>
                        <a:rPr lang="en-US" sz="1000" b="1"/>
                        <a:t>- nematode reproduces well</a:t>
                      </a:r>
                      <a:endParaRPr lang="en-US" sz="1000"/>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r>
              <a:tr h="380390">
                <a:tc>
                  <a:txBody>
                    <a:bodyPr/>
                    <a:lstStyle/>
                    <a:p>
                      <a:pPr algn="l"/>
                      <a:r>
                        <a:rPr lang="en-US" sz="1000"/>
                        <a:t>MS = Moderately Susceptible</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c>
                  <a:txBody>
                    <a:bodyPr/>
                    <a:lstStyle/>
                    <a:p>
                      <a:pPr algn="l"/>
                      <a:r>
                        <a:rPr lang="en-US" sz="1000"/>
                        <a:t>- nematode reproduction somewhat reduced</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r>
              <a:tr h="309067">
                <a:tc>
                  <a:txBody>
                    <a:bodyPr/>
                    <a:lstStyle/>
                    <a:p>
                      <a:pPr algn="l"/>
                      <a:r>
                        <a:rPr lang="en-US" sz="1000"/>
                        <a:t>MR = Moderately Resistant</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c>
                  <a:txBody>
                    <a:bodyPr/>
                    <a:lstStyle/>
                    <a:p>
                      <a:pPr algn="l"/>
                      <a:r>
                        <a:rPr lang="en-US" sz="1000"/>
                        <a:t>- nematode reproduction considerably reduced</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r>
              <a:tr h="237744">
                <a:tc>
                  <a:txBody>
                    <a:bodyPr/>
                    <a:lstStyle/>
                    <a:p>
                      <a:pPr algn="l"/>
                      <a:r>
                        <a:rPr lang="en-US" sz="1000" dirty="0"/>
                        <a:t>R = Resistant</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c>
                  <a:txBody>
                    <a:bodyPr/>
                    <a:lstStyle/>
                    <a:p>
                      <a:pPr algn="l"/>
                      <a:r>
                        <a:rPr lang="en-US" sz="1000"/>
                        <a:t>- nematode reproduction severely supressed</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r>
              <a:tr h="237744">
                <a:tc>
                  <a:txBody>
                    <a:bodyPr/>
                    <a:lstStyle/>
                    <a:p>
                      <a:pPr algn="l"/>
                      <a:r>
                        <a:rPr lang="en-US" sz="1000"/>
                        <a:t>I = Immune</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c>
                  <a:txBody>
                    <a:bodyPr/>
                    <a:lstStyle/>
                    <a:p>
                      <a:pPr algn="l"/>
                      <a:r>
                        <a:rPr lang="en-US" sz="1000" dirty="0"/>
                        <a:t>- no evidence of nematode feeding or reproduction</a:t>
                      </a:r>
                    </a:p>
                  </a:txBody>
                  <a:tcPr marL="51443" marR="51443" marT="25722" marB="25722" anchor="ctr">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solidFill>
                      <a:srgbClr val="C0C0C0"/>
                    </a:solidFill>
                  </a:tcPr>
                </a:tc>
              </a:tr>
            </a:tbl>
          </a:graphicData>
        </a:graphic>
      </p:graphicFrame>
      <p:graphicFrame>
        <p:nvGraphicFramePr>
          <p:cNvPr id="3" name="Table 2"/>
          <p:cNvGraphicFramePr>
            <a:graphicFrameLocks noGrp="1"/>
          </p:cNvGraphicFramePr>
          <p:nvPr/>
        </p:nvGraphicFramePr>
        <p:xfrm>
          <a:off x="0" y="2304008"/>
          <a:ext cx="8991600" cy="4172992"/>
        </p:xfrm>
        <a:graphic>
          <a:graphicData uri="http://schemas.openxmlformats.org/drawingml/2006/table">
            <a:tbl>
              <a:tblPr/>
              <a:tblGrid>
                <a:gridCol w="899160"/>
                <a:gridCol w="701040"/>
                <a:gridCol w="1676400"/>
                <a:gridCol w="990600"/>
                <a:gridCol w="1143000"/>
                <a:gridCol w="914400"/>
                <a:gridCol w="914400"/>
                <a:gridCol w="685800"/>
                <a:gridCol w="533400"/>
                <a:gridCol w="533400"/>
              </a:tblGrid>
              <a:tr h="114834">
                <a:tc>
                  <a:txBody>
                    <a:bodyPr/>
                    <a:lstStyle/>
                    <a:p>
                      <a:r>
                        <a:rPr lang="en-US" sz="900" dirty="0" err="1">
                          <a:solidFill>
                            <a:srgbClr val="FFFFFF"/>
                          </a:solidFill>
                        </a:rPr>
                        <a:t>NgenusNspec</a:t>
                      </a:r>
                      <a:endParaRPr lang="en-US" sz="900" dirty="0"/>
                    </a:p>
                  </a:txBody>
                  <a:tcPr marL="7002" marR="7002" marT="7002" marB="7002" anchor="ctr">
                    <a:lnL>
                      <a:noFill/>
                    </a:lnL>
                    <a:lnR>
                      <a:noFill/>
                    </a:lnR>
                    <a:lnT>
                      <a:noFill/>
                    </a:lnT>
                    <a:lnB>
                      <a:noFill/>
                    </a:lnB>
                    <a:solidFill>
                      <a:srgbClr val="5D7B9D"/>
                    </a:solidFill>
                  </a:tcPr>
                </a:tc>
                <a:tc>
                  <a:txBody>
                    <a:bodyPr/>
                    <a:lstStyle/>
                    <a:p>
                      <a:r>
                        <a:rPr lang="en-US" sz="900" dirty="0" err="1">
                          <a:solidFill>
                            <a:srgbClr val="FFFFFF"/>
                          </a:solidFill>
                        </a:rPr>
                        <a:t>Ncommon</a:t>
                      </a:r>
                      <a:endParaRPr lang="en-US" sz="900" dirty="0"/>
                    </a:p>
                  </a:txBody>
                  <a:tcPr marL="7002" marR="7002" marT="7002" marB="7002" anchor="ctr">
                    <a:lnL>
                      <a:noFill/>
                    </a:lnL>
                    <a:lnR>
                      <a:noFill/>
                    </a:lnR>
                    <a:lnT>
                      <a:noFill/>
                    </a:lnT>
                    <a:lnB>
                      <a:noFill/>
                    </a:lnB>
                    <a:solidFill>
                      <a:srgbClr val="5D7B9D"/>
                    </a:solidFill>
                  </a:tcPr>
                </a:tc>
                <a:tc>
                  <a:txBody>
                    <a:bodyPr/>
                    <a:lstStyle/>
                    <a:p>
                      <a:r>
                        <a:rPr lang="en-US" sz="900" dirty="0" err="1">
                          <a:solidFill>
                            <a:srgbClr val="FFFFFF"/>
                          </a:solidFill>
                        </a:rPr>
                        <a:t>PgenusPspec</a:t>
                      </a:r>
                      <a:endParaRPr lang="en-US" sz="900" dirty="0"/>
                    </a:p>
                  </a:txBody>
                  <a:tcPr marL="7002" marR="7002" marT="7002" marB="7002" anchor="ctr">
                    <a:lnL>
                      <a:noFill/>
                    </a:lnL>
                    <a:lnR>
                      <a:noFill/>
                    </a:lnR>
                    <a:lnT>
                      <a:noFill/>
                    </a:lnT>
                    <a:lnB>
                      <a:noFill/>
                    </a:lnB>
                    <a:solidFill>
                      <a:srgbClr val="5D7B9D"/>
                    </a:solidFill>
                  </a:tcPr>
                </a:tc>
                <a:tc>
                  <a:txBody>
                    <a:bodyPr/>
                    <a:lstStyle/>
                    <a:p>
                      <a:r>
                        <a:rPr lang="en-US" sz="900" dirty="0" err="1">
                          <a:solidFill>
                            <a:srgbClr val="FFFFFF"/>
                          </a:solidFill>
                        </a:rPr>
                        <a:t>Pcult</a:t>
                      </a:r>
                      <a:endParaRPr lang="en-US" sz="900" dirty="0"/>
                    </a:p>
                  </a:txBody>
                  <a:tcPr marL="7002" marR="7002" marT="7002" marB="7002" anchor="ctr">
                    <a:lnL>
                      <a:noFill/>
                    </a:lnL>
                    <a:lnR>
                      <a:noFill/>
                    </a:lnR>
                    <a:lnT>
                      <a:noFill/>
                    </a:lnT>
                    <a:lnB>
                      <a:noFill/>
                    </a:lnB>
                    <a:solidFill>
                      <a:srgbClr val="5D7B9D"/>
                    </a:solidFill>
                  </a:tcPr>
                </a:tc>
                <a:tc>
                  <a:txBody>
                    <a:bodyPr/>
                    <a:lstStyle/>
                    <a:p>
                      <a:r>
                        <a:rPr lang="en-US" sz="900">
                          <a:solidFill>
                            <a:srgbClr val="FFFFFF"/>
                          </a:solidFill>
                        </a:rPr>
                        <a:t>Pcommon</a:t>
                      </a:r>
                      <a:endParaRPr lang="en-US" sz="900"/>
                    </a:p>
                  </a:txBody>
                  <a:tcPr marL="7002" marR="7002" marT="7002" marB="7002" anchor="ctr">
                    <a:lnL>
                      <a:noFill/>
                    </a:lnL>
                    <a:lnR>
                      <a:noFill/>
                    </a:lnR>
                    <a:lnT>
                      <a:noFill/>
                    </a:lnT>
                    <a:lnB>
                      <a:noFill/>
                    </a:lnB>
                    <a:solidFill>
                      <a:srgbClr val="5D7B9D"/>
                    </a:solidFill>
                  </a:tcPr>
                </a:tc>
                <a:tc>
                  <a:txBody>
                    <a:bodyPr/>
                    <a:lstStyle/>
                    <a:p>
                      <a:r>
                        <a:rPr lang="en-US" sz="900">
                          <a:solidFill>
                            <a:srgbClr val="FFFFFF"/>
                          </a:solidFill>
                        </a:rPr>
                        <a:t>Pfamily</a:t>
                      </a:r>
                      <a:endParaRPr lang="en-US" sz="900"/>
                    </a:p>
                  </a:txBody>
                  <a:tcPr marL="7002" marR="7002" marT="7002" marB="7002" anchor="ctr">
                    <a:lnL>
                      <a:noFill/>
                    </a:lnL>
                    <a:lnR>
                      <a:noFill/>
                    </a:lnR>
                    <a:lnT>
                      <a:noFill/>
                    </a:lnT>
                    <a:lnB>
                      <a:noFill/>
                    </a:lnB>
                    <a:solidFill>
                      <a:srgbClr val="5D7B9D"/>
                    </a:solidFill>
                  </a:tcPr>
                </a:tc>
                <a:tc>
                  <a:txBody>
                    <a:bodyPr/>
                    <a:lstStyle/>
                    <a:p>
                      <a:r>
                        <a:rPr lang="en-US" sz="900" dirty="0" err="1">
                          <a:solidFill>
                            <a:srgbClr val="FFFFFF"/>
                          </a:solidFill>
                        </a:rPr>
                        <a:t>Pusage</a:t>
                      </a:r>
                      <a:endParaRPr lang="en-US" sz="900" dirty="0"/>
                    </a:p>
                  </a:txBody>
                  <a:tcPr marL="7002" marR="7002" marT="7002" marB="7002" anchor="ctr">
                    <a:lnL>
                      <a:noFill/>
                    </a:lnL>
                    <a:lnR>
                      <a:noFill/>
                    </a:lnR>
                    <a:lnT>
                      <a:noFill/>
                    </a:lnT>
                    <a:lnB>
                      <a:noFill/>
                    </a:lnB>
                    <a:solidFill>
                      <a:srgbClr val="5D7B9D"/>
                    </a:solidFill>
                  </a:tcPr>
                </a:tc>
                <a:tc>
                  <a:txBody>
                    <a:bodyPr/>
                    <a:lstStyle/>
                    <a:p>
                      <a:r>
                        <a:rPr lang="en-US" sz="900">
                          <a:solidFill>
                            <a:srgbClr val="FFFFFF"/>
                          </a:solidFill>
                        </a:rPr>
                        <a:t>Hstat</a:t>
                      </a:r>
                      <a:endParaRPr lang="en-US" sz="900"/>
                    </a:p>
                  </a:txBody>
                  <a:tcPr marL="7002" marR="7002" marT="7002" marB="7002" anchor="ctr">
                    <a:lnL>
                      <a:noFill/>
                    </a:lnL>
                    <a:lnR>
                      <a:noFill/>
                    </a:lnR>
                    <a:lnT>
                      <a:noFill/>
                    </a:lnT>
                    <a:lnB>
                      <a:noFill/>
                    </a:lnB>
                    <a:solidFill>
                      <a:srgbClr val="5D7B9D"/>
                    </a:solidFill>
                  </a:tcPr>
                </a:tc>
                <a:tc>
                  <a:txBody>
                    <a:bodyPr/>
                    <a:lstStyle/>
                    <a:p>
                      <a:r>
                        <a:rPr lang="en-US" sz="900">
                          <a:solidFill>
                            <a:srgbClr val="FFFFFF"/>
                          </a:solidFill>
                        </a:rPr>
                        <a:t>Susc</a:t>
                      </a:r>
                      <a:endParaRPr lang="en-US" sz="900"/>
                    </a:p>
                  </a:txBody>
                  <a:tcPr marL="7002" marR="7002" marT="7002" marB="7002" anchor="ctr">
                    <a:lnL>
                      <a:noFill/>
                    </a:lnL>
                    <a:lnR>
                      <a:noFill/>
                    </a:lnR>
                    <a:lnT>
                      <a:noFill/>
                    </a:lnT>
                    <a:lnB>
                      <a:noFill/>
                    </a:lnB>
                    <a:solidFill>
                      <a:srgbClr val="5D7B9D"/>
                    </a:solidFill>
                  </a:tcPr>
                </a:tc>
                <a:tc>
                  <a:txBody>
                    <a:bodyPr/>
                    <a:lstStyle/>
                    <a:p>
                      <a:r>
                        <a:rPr lang="en-US" sz="900">
                          <a:solidFill>
                            <a:srgbClr val="FFFFFF"/>
                          </a:solidFill>
                        </a:rPr>
                        <a:t>Tol</a:t>
                      </a:r>
                      <a:endParaRPr lang="en-US" sz="900"/>
                    </a:p>
                  </a:txBody>
                  <a:tcPr marL="7002" marR="7002" marT="7002" marB="7002" anchor="ctr">
                    <a:lnL>
                      <a:noFill/>
                    </a:lnL>
                    <a:lnR>
                      <a:noFill/>
                    </a:lnR>
                    <a:lnT>
                      <a:noFill/>
                    </a:lnT>
                    <a:lnB>
                      <a:noFill/>
                    </a:lnB>
                    <a:solidFill>
                      <a:srgbClr val="5D7B9D"/>
                    </a:solidFill>
                  </a:tcPr>
                </a:tc>
              </a:tr>
              <a:tr h="165249">
                <a:tc>
                  <a:txBody>
                    <a:bodyPr/>
                    <a:lstStyle/>
                    <a:p>
                      <a:r>
                        <a:rPr lang="en-US" sz="900"/>
                        <a:t>Xiphinema index</a:t>
                      </a:r>
                    </a:p>
                  </a:txBody>
                  <a:tcPr marL="7002" marR="7002" marT="7002" marB="7002" anchor="ctr">
                    <a:lnL>
                      <a:noFill/>
                    </a:lnL>
                    <a:lnR>
                      <a:noFill/>
                    </a:lnR>
                    <a:lnT>
                      <a:noFill/>
                    </a:lnT>
                    <a:lnB>
                      <a:noFill/>
                    </a:lnB>
                    <a:solidFill>
                      <a:srgbClr val="F7F6F3"/>
                    </a:solidFill>
                  </a:tcPr>
                </a:tc>
                <a:tc>
                  <a:txBody>
                    <a:bodyPr/>
                    <a:lstStyle/>
                    <a:p>
                      <a:r>
                        <a:rPr lang="en-US" sz="900"/>
                        <a:t>Dagger</a:t>
                      </a:r>
                    </a:p>
                  </a:txBody>
                  <a:tcPr marL="7002" marR="7002" marT="7002" marB="7002" anchor="ctr">
                    <a:lnL>
                      <a:noFill/>
                    </a:lnL>
                    <a:lnR>
                      <a:noFill/>
                    </a:lnR>
                    <a:lnT>
                      <a:noFill/>
                    </a:lnT>
                    <a:lnB>
                      <a:noFill/>
                    </a:lnB>
                    <a:solidFill>
                      <a:srgbClr val="F7F6F3"/>
                    </a:solidFill>
                  </a:tcPr>
                </a:tc>
                <a:tc>
                  <a:txBody>
                    <a:bodyPr/>
                    <a:lstStyle/>
                    <a:p>
                      <a:r>
                        <a:rPr lang="en-US" sz="900"/>
                        <a:t>Vitis sp. L.</a:t>
                      </a:r>
                    </a:p>
                  </a:txBody>
                  <a:tcPr marL="7002" marR="7002" marT="7002" marB="7002" anchor="ctr">
                    <a:lnL>
                      <a:noFill/>
                    </a:lnL>
                    <a:lnR>
                      <a:noFill/>
                    </a:lnR>
                    <a:lnT>
                      <a:noFill/>
                    </a:lnT>
                    <a:lnB>
                      <a:noFill/>
                    </a:lnB>
                    <a:solidFill>
                      <a:srgbClr val="F7F6F3"/>
                    </a:solidFill>
                  </a:tcPr>
                </a:tc>
                <a:tc>
                  <a:txBody>
                    <a:bodyPr/>
                    <a:lstStyle/>
                    <a:p>
                      <a:r>
                        <a:rPr lang="en-US" sz="900"/>
                        <a:t> </a:t>
                      </a:r>
                    </a:p>
                  </a:txBody>
                  <a:tcPr marL="7002" marR="7002" marT="7002" marB="7002" anchor="ctr">
                    <a:lnL>
                      <a:noFill/>
                    </a:lnL>
                    <a:lnR>
                      <a:noFill/>
                    </a:lnR>
                    <a:lnT>
                      <a:noFill/>
                    </a:lnT>
                    <a:lnB>
                      <a:noFill/>
                    </a:lnB>
                    <a:solidFill>
                      <a:srgbClr val="F7F6F3"/>
                    </a:solidFill>
                  </a:tcPr>
                </a:tc>
                <a:tc>
                  <a:txBody>
                    <a:bodyPr/>
                    <a:lstStyle/>
                    <a:p>
                      <a:r>
                        <a:rPr lang="en-US" sz="900"/>
                        <a:t>Grape</a:t>
                      </a:r>
                    </a:p>
                  </a:txBody>
                  <a:tcPr marL="7002" marR="7002" marT="7002" marB="7002" anchor="ctr">
                    <a:lnL>
                      <a:noFill/>
                    </a:lnL>
                    <a:lnR>
                      <a:noFill/>
                    </a:lnR>
                    <a:lnT>
                      <a:noFill/>
                    </a:lnT>
                    <a:lnB>
                      <a:noFill/>
                    </a:lnB>
                    <a:solidFill>
                      <a:srgbClr val="F7F6F3"/>
                    </a:solidFill>
                  </a:tcPr>
                </a:tc>
                <a:tc>
                  <a:txBody>
                    <a:bodyPr/>
                    <a:lstStyle/>
                    <a:p>
                      <a:r>
                        <a:rPr lang="en-US" sz="900"/>
                        <a:t>Vitaceae</a:t>
                      </a:r>
                    </a:p>
                  </a:txBody>
                  <a:tcPr marL="7002" marR="7002" marT="7002" marB="7002" anchor="ctr">
                    <a:lnL>
                      <a:noFill/>
                    </a:lnL>
                    <a:lnR>
                      <a:noFill/>
                    </a:lnR>
                    <a:lnT>
                      <a:noFill/>
                    </a:lnT>
                    <a:lnB>
                      <a:noFill/>
                    </a:lnB>
                    <a:solidFill>
                      <a:srgbClr val="F7F6F3"/>
                    </a:solidFill>
                  </a:tcPr>
                </a:tc>
                <a:tc>
                  <a:txBody>
                    <a:bodyPr/>
                    <a:lstStyle/>
                    <a:p>
                      <a:r>
                        <a:rPr lang="en-US" sz="900"/>
                        <a:t>Fruit</a:t>
                      </a:r>
                    </a:p>
                  </a:txBody>
                  <a:tcPr marL="7002" marR="7002" marT="7002" marB="7002" anchor="ctr">
                    <a:lnL>
                      <a:noFill/>
                    </a:lnL>
                    <a:lnR>
                      <a:noFill/>
                    </a:lnR>
                    <a:lnT>
                      <a:noFill/>
                    </a:lnT>
                    <a:lnB>
                      <a:noFill/>
                    </a:lnB>
                    <a:solidFill>
                      <a:srgbClr val="F7F6F3"/>
                    </a:solidFill>
                  </a:tcPr>
                </a:tc>
                <a:tc>
                  <a:txBody>
                    <a:bodyPr/>
                    <a:lstStyle/>
                    <a:p>
                      <a:r>
                        <a:rPr lang="en-US" sz="900"/>
                        <a:t>H</a:t>
                      </a:r>
                    </a:p>
                  </a:txBody>
                  <a:tcPr marL="7002" marR="7002" marT="7002" marB="7002" anchor="ctr">
                    <a:lnL>
                      <a:noFill/>
                    </a:lnL>
                    <a:lnR>
                      <a:noFill/>
                    </a:lnR>
                    <a:lnT>
                      <a:noFill/>
                    </a:lnT>
                    <a:lnB>
                      <a:noFill/>
                    </a:lnB>
                    <a:solidFill>
                      <a:srgbClr val="F7F6F3"/>
                    </a:solidFill>
                  </a:tcPr>
                </a:tc>
                <a:tc>
                  <a:txBody>
                    <a:bodyPr/>
                    <a:lstStyle/>
                    <a:p>
                      <a:r>
                        <a:rPr lang="en-US" sz="900"/>
                        <a:t>U</a:t>
                      </a:r>
                    </a:p>
                  </a:txBody>
                  <a:tcPr marL="7002" marR="7002" marT="7002" marB="7002" anchor="ctr">
                    <a:lnL>
                      <a:noFill/>
                    </a:lnL>
                    <a:lnR>
                      <a:noFill/>
                    </a:lnR>
                    <a:lnT>
                      <a:noFill/>
                    </a:lnT>
                    <a:lnB>
                      <a:noFill/>
                    </a:lnB>
                    <a:solidFill>
                      <a:srgbClr val="F7F6F3"/>
                    </a:solidFill>
                  </a:tcPr>
                </a:tc>
                <a:tc>
                  <a:txBody>
                    <a:bodyPr/>
                    <a:lstStyle/>
                    <a:p>
                      <a:r>
                        <a:rPr lang="en-US" sz="900"/>
                        <a:t>U</a:t>
                      </a:r>
                    </a:p>
                  </a:txBody>
                  <a:tcPr marL="7002" marR="7002" marT="7002" marB="7002" anchor="ctr">
                    <a:lnL>
                      <a:noFill/>
                    </a:lnL>
                    <a:lnR>
                      <a:noFill/>
                    </a:lnR>
                    <a:lnT>
                      <a:noFill/>
                    </a:lnT>
                    <a:lnB>
                      <a:noFill/>
                    </a:lnB>
                    <a:solidFill>
                      <a:srgbClr val="F7F6F3"/>
                    </a:solidFill>
                  </a:tcPr>
                </a:tc>
              </a:tr>
              <a:tr h="366908">
                <a:tc>
                  <a:txBody>
                    <a:bodyPr/>
                    <a:lstStyle/>
                    <a:p>
                      <a:r>
                        <a:rPr lang="en-US" sz="900"/>
                        <a:t>Xiphinema index</a:t>
                      </a:r>
                    </a:p>
                  </a:txBody>
                  <a:tcPr marL="7002" marR="7002" marT="7002" marB="7002" anchor="ctr">
                    <a:lnL>
                      <a:noFill/>
                    </a:lnL>
                    <a:lnR>
                      <a:noFill/>
                    </a:lnR>
                    <a:lnT>
                      <a:noFill/>
                    </a:lnT>
                    <a:lnB>
                      <a:noFill/>
                    </a:lnB>
                    <a:solidFill>
                      <a:srgbClr val="FFFFFF"/>
                    </a:solidFill>
                  </a:tcPr>
                </a:tc>
                <a:tc>
                  <a:txBody>
                    <a:bodyPr/>
                    <a:lstStyle/>
                    <a:p>
                      <a:r>
                        <a:rPr lang="en-US" sz="900"/>
                        <a:t>Dagger</a:t>
                      </a:r>
                    </a:p>
                  </a:txBody>
                  <a:tcPr marL="7002" marR="7002" marT="7002" marB="7002" anchor="ctr">
                    <a:lnL>
                      <a:noFill/>
                    </a:lnL>
                    <a:lnR>
                      <a:noFill/>
                    </a:lnR>
                    <a:lnT>
                      <a:noFill/>
                    </a:lnT>
                    <a:lnB>
                      <a:noFill/>
                    </a:lnB>
                    <a:solidFill>
                      <a:srgbClr val="FFFFFF"/>
                    </a:solidFill>
                  </a:tcPr>
                </a:tc>
                <a:tc>
                  <a:txBody>
                    <a:bodyPr/>
                    <a:lstStyle/>
                    <a:p>
                      <a:r>
                        <a:rPr lang="en-US" sz="900"/>
                        <a:t>Vitis rufotomentosa x V. champinii x V. riparia</a:t>
                      </a:r>
                    </a:p>
                  </a:txBody>
                  <a:tcPr marL="7002" marR="7002" marT="7002" marB="7002" anchor="ctr">
                    <a:lnL>
                      <a:noFill/>
                    </a:lnL>
                    <a:lnR>
                      <a:noFill/>
                    </a:lnR>
                    <a:lnT>
                      <a:noFill/>
                    </a:lnT>
                    <a:lnB>
                      <a:noFill/>
                    </a:lnB>
                    <a:solidFill>
                      <a:srgbClr val="FFFFFF"/>
                    </a:solidFill>
                  </a:tcPr>
                </a:tc>
                <a:tc>
                  <a:txBody>
                    <a:bodyPr/>
                    <a:lstStyle/>
                    <a:p>
                      <a:r>
                        <a:rPr lang="en-US" sz="900"/>
                        <a:t>UCD-GRN2</a:t>
                      </a:r>
                    </a:p>
                  </a:txBody>
                  <a:tcPr marL="7002" marR="7002" marT="7002" marB="7002" anchor="ctr">
                    <a:lnL>
                      <a:noFill/>
                    </a:lnL>
                    <a:lnR>
                      <a:noFill/>
                    </a:lnR>
                    <a:lnT>
                      <a:noFill/>
                    </a:lnT>
                    <a:lnB>
                      <a:noFill/>
                    </a:lnB>
                    <a:solidFill>
                      <a:srgbClr val="FFFFFF"/>
                    </a:solidFill>
                  </a:tcPr>
                </a:tc>
                <a:tc>
                  <a:txBody>
                    <a:bodyPr/>
                    <a:lstStyle/>
                    <a:p>
                      <a:r>
                        <a:rPr lang="en-US" sz="900"/>
                        <a:t>Grape rootstock</a:t>
                      </a:r>
                    </a:p>
                  </a:txBody>
                  <a:tcPr marL="7002" marR="7002" marT="7002" marB="7002" anchor="ctr">
                    <a:lnL>
                      <a:noFill/>
                    </a:lnL>
                    <a:lnR>
                      <a:noFill/>
                    </a:lnR>
                    <a:lnT>
                      <a:noFill/>
                    </a:lnT>
                    <a:lnB>
                      <a:noFill/>
                    </a:lnB>
                    <a:solidFill>
                      <a:srgbClr val="FFFFFF"/>
                    </a:solidFill>
                  </a:tcPr>
                </a:tc>
                <a:tc>
                  <a:txBody>
                    <a:bodyPr/>
                    <a:lstStyle/>
                    <a:p>
                      <a:r>
                        <a:rPr lang="en-US" sz="900"/>
                        <a:t>Vitaceae</a:t>
                      </a:r>
                    </a:p>
                  </a:txBody>
                  <a:tcPr marL="7002" marR="7002" marT="7002" marB="7002" anchor="ctr">
                    <a:lnL>
                      <a:noFill/>
                    </a:lnL>
                    <a:lnR>
                      <a:noFill/>
                    </a:lnR>
                    <a:lnT>
                      <a:noFill/>
                    </a:lnT>
                    <a:lnB>
                      <a:noFill/>
                    </a:lnB>
                    <a:solidFill>
                      <a:srgbClr val="FFFFFF"/>
                    </a:solidFill>
                  </a:tcPr>
                </a:tc>
                <a:tc>
                  <a:txBody>
                    <a:bodyPr/>
                    <a:lstStyle/>
                    <a:p>
                      <a:r>
                        <a:rPr lang="en-US" sz="900"/>
                        <a:t>Rootstock</a:t>
                      </a:r>
                    </a:p>
                  </a:txBody>
                  <a:tcPr marL="7002" marR="7002" marT="7002" marB="7002" anchor="ctr">
                    <a:lnL>
                      <a:noFill/>
                    </a:lnL>
                    <a:lnR>
                      <a:noFill/>
                    </a:lnR>
                    <a:lnT>
                      <a:noFill/>
                    </a:lnT>
                    <a:lnB>
                      <a:noFill/>
                    </a:lnB>
                    <a:solidFill>
                      <a:srgbClr val="FFFFFF"/>
                    </a:solidFill>
                  </a:tcPr>
                </a:tc>
                <a:tc>
                  <a:txBody>
                    <a:bodyPr/>
                    <a:lstStyle/>
                    <a:p>
                      <a:r>
                        <a:rPr lang="en-US" sz="900"/>
                        <a:t>H</a:t>
                      </a:r>
                    </a:p>
                  </a:txBody>
                  <a:tcPr marL="7002" marR="7002" marT="7002" marB="7002" anchor="ctr">
                    <a:lnL>
                      <a:noFill/>
                    </a:lnL>
                    <a:lnR>
                      <a:noFill/>
                    </a:lnR>
                    <a:lnT>
                      <a:noFill/>
                    </a:lnT>
                    <a:lnB>
                      <a:noFill/>
                    </a:lnB>
                    <a:solidFill>
                      <a:srgbClr val="FFFFFF"/>
                    </a:solidFill>
                  </a:tcPr>
                </a:tc>
                <a:tc>
                  <a:txBody>
                    <a:bodyPr/>
                    <a:lstStyle/>
                    <a:p>
                      <a:r>
                        <a:rPr lang="en-US" sz="900"/>
                        <a:t>R</a:t>
                      </a:r>
                    </a:p>
                  </a:txBody>
                  <a:tcPr marL="7002" marR="7002" marT="7002" marB="7002" anchor="ctr">
                    <a:lnL>
                      <a:noFill/>
                    </a:lnL>
                    <a:lnR>
                      <a:noFill/>
                    </a:lnR>
                    <a:lnT>
                      <a:noFill/>
                    </a:lnT>
                    <a:lnB>
                      <a:noFill/>
                    </a:lnB>
                    <a:solidFill>
                      <a:srgbClr val="FFFFFF"/>
                    </a:solidFill>
                  </a:tcPr>
                </a:tc>
                <a:tc>
                  <a:txBody>
                    <a:bodyPr/>
                    <a:lstStyle/>
                    <a:p>
                      <a:r>
                        <a:rPr lang="en-US" sz="900"/>
                        <a:t>T</a:t>
                      </a:r>
                    </a:p>
                  </a:txBody>
                  <a:tcPr marL="7002" marR="7002" marT="7002" marB="7002" anchor="ctr">
                    <a:lnL>
                      <a:noFill/>
                    </a:lnL>
                    <a:lnR>
                      <a:noFill/>
                    </a:lnR>
                    <a:lnT>
                      <a:noFill/>
                    </a:lnT>
                    <a:lnB>
                      <a:noFill/>
                    </a:lnB>
                    <a:solidFill>
                      <a:srgbClr val="FFFFFF"/>
                    </a:solidFill>
                  </a:tcPr>
                </a:tc>
              </a:tr>
              <a:tr h="669398">
                <a:tc>
                  <a:txBody>
                    <a:bodyPr/>
                    <a:lstStyle/>
                    <a:p>
                      <a:r>
                        <a:rPr lang="en-US" sz="900"/>
                        <a:t>Xiphinema index</a:t>
                      </a:r>
                    </a:p>
                  </a:txBody>
                  <a:tcPr marL="7002" marR="7002" marT="7002" marB="7002" anchor="ctr">
                    <a:lnL>
                      <a:noFill/>
                    </a:lnL>
                    <a:lnR>
                      <a:noFill/>
                    </a:lnR>
                    <a:lnT>
                      <a:noFill/>
                    </a:lnT>
                    <a:lnB>
                      <a:noFill/>
                    </a:lnB>
                    <a:solidFill>
                      <a:srgbClr val="F7F6F3"/>
                    </a:solidFill>
                  </a:tcPr>
                </a:tc>
                <a:tc>
                  <a:txBody>
                    <a:bodyPr/>
                    <a:lstStyle/>
                    <a:p>
                      <a:r>
                        <a:rPr lang="en-US" sz="900"/>
                        <a:t>Dagger</a:t>
                      </a:r>
                    </a:p>
                  </a:txBody>
                  <a:tcPr marL="7002" marR="7002" marT="7002" marB="7002" anchor="ctr">
                    <a:lnL>
                      <a:noFill/>
                    </a:lnL>
                    <a:lnR>
                      <a:noFill/>
                    </a:lnR>
                    <a:lnT>
                      <a:noFill/>
                    </a:lnT>
                    <a:lnB>
                      <a:noFill/>
                    </a:lnB>
                    <a:solidFill>
                      <a:srgbClr val="F7F6F3"/>
                    </a:solidFill>
                  </a:tcPr>
                </a:tc>
                <a:tc>
                  <a:txBody>
                    <a:bodyPr/>
                    <a:lstStyle/>
                    <a:p>
                      <a:r>
                        <a:rPr lang="en-US" sz="900"/>
                        <a:t>Vitis rufotomentosa x V. champinii (Dog Ridge) x V. champinii (c9038) x V. riparia</a:t>
                      </a:r>
                    </a:p>
                  </a:txBody>
                  <a:tcPr marL="7002" marR="7002" marT="7002" marB="7002" anchor="ctr">
                    <a:lnL>
                      <a:noFill/>
                    </a:lnL>
                    <a:lnR>
                      <a:noFill/>
                    </a:lnR>
                    <a:lnT>
                      <a:noFill/>
                    </a:lnT>
                    <a:lnB>
                      <a:noFill/>
                    </a:lnB>
                    <a:solidFill>
                      <a:srgbClr val="F7F6F3"/>
                    </a:solidFill>
                  </a:tcPr>
                </a:tc>
                <a:tc>
                  <a:txBody>
                    <a:bodyPr/>
                    <a:lstStyle/>
                    <a:p>
                      <a:r>
                        <a:rPr lang="en-US" sz="900"/>
                        <a:t>UCD-GRN4</a:t>
                      </a:r>
                    </a:p>
                  </a:txBody>
                  <a:tcPr marL="7002" marR="7002" marT="7002" marB="7002" anchor="ctr">
                    <a:lnL>
                      <a:noFill/>
                    </a:lnL>
                    <a:lnR>
                      <a:noFill/>
                    </a:lnR>
                    <a:lnT>
                      <a:noFill/>
                    </a:lnT>
                    <a:lnB>
                      <a:noFill/>
                    </a:lnB>
                    <a:solidFill>
                      <a:srgbClr val="F7F6F3"/>
                    </a:solidFill>
                  </a:tcPr>
                </a:tc>
                <a:tc>
                  <a:txBody>
                    <a:bodyPr/>
                    <a:lstStyle/>
                    <a:p>
                      <a:r>
                        <a:rPr lang="en-US" sz="900"/>
                        <a:t>Grape rootstock</a:t>
                      </a:r>
                    </a:p>
                  </a:txBody>
                  <a:tcPr marL="7002" marR="7002" marT="7002" marB="7002" anchor="ctr">
                    <a:lnL>
                      <a:noFill/>
                    </a:lnL>
                    <a:lnR>
                      <a:noFill/>
                    </a:lnR>
                    <a:lnT>
                      <a:noFill/>
                    </a:lnT>
                    <a:lnB>
                      <a:noFill/>
                    </a:lnB>
                    <a:solidFill>
                      <a:srgbClr val="F7F6F3"/>
                    </a:solidFill>
                  </a:tcPr>
                </a:tc>
                <a:tc>
                  <a:txBody>
                    <a:bodyPr/>
                    <a:lstStyle/>
                    <a:p>
                      <a:r>
                        <a:rPr lang="en-US" sz="900"/>
                        <a:t>Vitaceae</a:t>
                      </a:r>
                    </a:p>
                  </a:txBody>
                  <a:tcPr marL="7002" marR="7002" marT="7002" marB="7002" anchor="ctr">
                    <a:lnL>
                      <a:noFill/>
                    </a:lnL>
                    <a:lnR>
                      <a:noFill/>
                    </a:lnR>
                    <a:lnT>
                      <a:noFill/>
                    </a:lnT>
                    <a:lnB>
                      <a:noFill/>
                    </a:lnB>
                    <a:solidFill>
                      <a:srgbClr val="F7F6F3"/>
                    </a:solidFill>
                  </a:tcPr>
                </a:tc>
                <a:tc>
                  <a:txBody>
                    <a:bodyPr/>
                    <a:lstStyle/>
                    <a:p>
                      <a:r>
                        <a:rPr lang="en-US" sz="900"/>
                        <a:t>Rootstock</a:t>
                      </a:r>
                    </a:p>
                  </a:txBody>
                  <a:tcPr marL="7002" marR="7002" marT="7002" marB="7002" anchor="ctr">
                    <a:lnL>
                      <a:noFill/>
                    </a:lnL>
                    <a:lnR>
                      <a:noFill/>
                    </a:lnR>
                    <a:lnT>
                      <a:noFill/>
                    </a:lnT>
                    <a:lnB>
                      <a:noFill/>
                    </a:lnB>
                    <a:solidFill>
                      <a:srgbClr val="F7F6F3"/>
                    </a:solidFill>
                  </a:tcPr>
                </a:tc>
                <a:tc>
                  <a:txBody>
                    <a:bodyPr/>
                    <a:lstStyle/>
                    <a:p>
                      <a:r>
                        <a:rPr lang="en-US" sz="900"/>
                        <a:t>H</a:t>
                      </a:r>
                    </a:p>
                  </a:txBody>
                  <a:tcPr marL="7002" marR="7002" marT="7002" marB="7002" anchor="ctr">
                    <a:lnL>
                      <a:noFill/>
                    </a:lnL>
                    <a:lnR>
                      <a:noFill/>
                    </a:lnR>
                    <a:lnT>
                      <a:noFill/>
                    </a:lnT>
                    <a:lnB>
                      <a:noFill/>
                    </a:lnB>
                    <a:solidFill>
                      <a:srgbClr val="F7F6F3"/>
                    </a:solidFill>
                  </a:tcPr>
                </a:tc>
                <a:tc>
                  <a:txBody>
                    <a:bodyPr/>
                    <a:lstStyle/>
                    <a:p>
                      <a:r>
                        <a:rPr lang="en-US" sz="900"/>
                        <a:t>R</a:t>
                      </a:r>
                    </a:p>
                  </a:txBody>
                  <a:tcPr marL="7002" marR="7002" marT="7002" marB="7002" anchor="ctr">
                    <a:lnL>
                      <a:noFill/>
                    </a:lnL>
                    <a:lnR>
                      <a:noFill/>
                    </a:lnR>
                    <a:lnT>
                      <a:noFill/>
                    </a:lnT>
                    <a:lnB>
                      <a:noFill/>
                    </a:lnB>
                    <a:solidFill>
                      <a:srgbClr val="F7F6F3"/>
                    </a:solidFill>
                  </a:tcPr>
                </a:tc>
                <a:tc>
                  <a:txBody>
                    <a:bodyPr/>
                    <a:lstStyle/>
                    <a:p>
                      <a:r>
                        <a:rPr lang="en-US" sz="900"/>
                        <a:t>T</a:t>
                      </a:r>
                    </a:p>
                  </a:txBody>
                  <a:tcPr marL="7002" marR="7002" marT="7002" marB="7002" anchor="ctr">
                    <a:lnL>
                      <a:noFill/>
                    </a:lnL>
                    <a:lnR>
                      <a:noFill/>
                    </a:lnR>
                    <a:lnT>
                      <a:noFill/>
                    </a:lnT>
                    <a:lnB>
                      <a:noFill/>
                    </a:lnB>
                    <a:solidFill>
                      <a:srgbClr val="F7F6F3"/>
                    </a:solidFill>
                  </a:tcPr>
                </a:tc>
              </a:tr>
              <a:tr h="518153">
                <a:tc>
                  <a:txBody>
                    <a:bodyPr/>
                    <a:lstStyle/>
                    <a:p>
                      <a:r>
                        <a:rPr lang="en-US" sz="900"/>
                        <a:t>Xiphinema index</a:t>
                      </a:r>
                    </a:p>
                  </a:txBody>
                  <a:tcPr marL="7002" marR="7002" marT="7002" marB="7002" anchor="ctr">
                    <a:lnL>
                      <a:noFill/>
                    </a:lnL>
                    <a:lnR>
                      <a:noFill/>
                    </a:lnR>
                    <a:lnT>
                      <a:noFill/>
                    </a:lnT>
                    <a:lnB>
                      <a:noFill/>
                    </a:lnB>
                    <a:solidFill>
                      <a:srgbClr val="FFFFFF"/>
                    </a:solidFill>
                  </a:tcPr>
                </a:tc>
                <a:tc>
                  <a:txBody>
                    <a:bodyPr/>
                    <a:lstStyle/>
                    <a:p>
                      <a:r>
                        <a:rPr lang="en-US" sz="900"/>
                        <a:t>Dagger</a:t>
                      </a:r>
                    </a:p>
                  </a:txBody>
                  <a:tcPr marL="7002" marR="7002" marT="7002" marB="7002" anchor="ctr">
                    <a:lnL>
                      <a:noFill/>
                    </a:lnL>
                    <a:lnR>
                      <a:noFill/>
                    </a:lnR>
                    <a:lnT>
                      <a:noFill/>
                    </a:lnT>
                    <a:lnB>
                      <a:noFill/>
                    </a:lnB>
                    <a:solidFill>
                      <a:srgbClr val="FFFFFF"/>
                    </a:solidFill>
                  </a:tcPr>
                </a:tc>
                <a:tc>
                  <a:txBody>
                    <a:bodyPr/>
                    <a:lstStyle/>
                    <a:p>
                      <a:r>
                        <a:rPr lang="en-US" sz="900"/>
                        <a:t>Vitis champinii (Ramsay) x V. champinii (c9021) x V. riparia</a:t>
                      </a:r>
                    </a:p>
                  </a:txBody>
                  <a:tcPr marL="7002" marR="7002" marT="7002" marB="7002" anchor="ctr">
                    <a:lnL>
                      <a:noFill/>
                    </a:lnL>
                    <a:lnR>
                      <a:noFill/>
                    </a:lnR>
                    <a:lnT>
                      <a:noFill/>
                    </a:lnT>
                    <a:lnB>
                      <a:noFill/>
                    </a:lnB>
                    <a:solidFill>
                      <a:srgbClr val="FFFFFF"/>
                    </a:solidFill>
                  </a:tcPr>
                </a:tc>
                <a:tc>
                  <a:txBody>
                    <a:bodyPr/>
                    <a:lstStyle/>
                    <a:p>
                      <a:r>
                        <a:rPr lang="en-US" sz="900"/>
                        <a:t>UCD-GRN5</a:t>
                      </a:r>
                    </a:p>
                  </a:txBody>
                  <a:tcPr marL="7002" marR="7002" marT="7002" marB="7002" anchor="ctr">
                    <a:lnL>
                      <a:noFill/>
                    </a:lnL>
                    <a:lnR>
                      <a:noFill/>
                    </a:lnR>
                    <a:lnT>
                      <a:noFill/>
                    </a:lnT>
                    <a:lnB>
                      <a:noFill/>
                    </a:lnB>
                    <a:solidFill>
                      <a:srgbClr val="FFFFFF"/>
                    </a:solidFill>
                  </a:tcPr>
                </a:tc>
                <a:tc>
                  <a:txBody>
                    <a:bodyPr/>
                    <a:lstStyle/>
                    <a:p>
                      <a:r>
                        <a:rPr lang="en-US" sz="900"/>
                        <a:t>Grape rootstock</a:t>
                      </a:r>
                    </a:p>
                  </a:txBody>
                  <a:tcPr marL="7002" marR="7002" marT="7002" marB="7002" anchor="ctr">
                    <a:lnL>
                      <a:noFill/>
                    </a:lnL>
                    <a:lnR>
                      <a:noFill/>
                    </a:lnR>
                    <a:lnT>
                      <a:noFill/>
                    </a:lnT>
                    <a:lnB>
                      <a:noFill/>
                    </a:lnB>
                    <a:solidFill>
                      <a:srgbClr val="FFFFFF"/>
                    </a:solidFill>
                  </a:tcPr>
                </a:tc>
                <a:tc>
                  <a:txBody>
                    <a:bodyPr/>
                    <a:lstStyle/>
                    <a:p>
                      <a:r>
                        <a:rPr lang="en-US" sz="900"/>
                        <a:t>Vitaceae</a:t>
                      </a:r>
                    </a:p>
                  </a:txBody>
                  <a:tcPr marL="7002" marR="7002" marT="7002" marB="7002" anchor="ctr">
                    <a:lnL>
                      <a:noFill/>
                    </a:lnL>
                    <a:lnR>
                      <a:noFill/>
                    </a:lnR>
                    <a:lnT>
                      <a:noFill/>
                    </a:lnT>
                    <a:lnB>
                      <a:noFill/>
                    </a:lnB>
                    <a:solidFill>
                      <a:srgbClr val="FFFFFF"/>
                    </a:solidFill>
                  </a:tcPr>
                </a:tc>
                <a:tc>
                  <a:txBody>
                    <a:bodyPr/>
                    <a:lstStyle/>
                    <a:p>
                      <a:r>
                        <a:rPr lang="en-US" sz="900"/>
                        <a:t>Rootstock</a:t>
                      </a:r>
                    </a:p>
                  </a:txBody>
                  <a:tcPr marL="7002" marR="7002" marT="7002" marB="7002" anchor="ctr">
                    <a:lnL>
                      <a:noFill/>
                    </a:lnL>
                    <a:lnR>
                      <a:noFill/>
                    </a:lnR>
                    <a:lnT>
                      <a:noFill/>
                    </a:lnT>
                    <a:lnB>
                      <a:noFill/>
                    </a:lnB>
                    <a:solidFill>
                      <a:srgbClr val="FFFFFF"/>
                    </a:solidFill>
                  </a:tcPr>
                </a:tc>
                <a:tc>
                  <a:txBody>
                    <a:bodyPr/>
                    <a:lstStyle/>
                    <a:p>
                      <a:r>
                        <a:rPr lang="en-US" sz="900"/>
                        <a:t>H</a:t>
                      </a:r>
                    </a:p>
                  </a:txBody>
                  <a:tcPr marL="7002" marR="7002" marT="7002" marB="7002" anchor="ctr">
                    <a:lnL>
                      <a:noFill/>
                    </a:lnL>
                    <a:lnR>
                      <a:noFill/>
                    </a:lnR>
                    <a:lnT>
                      <a:noFill/>
                    </a:lnT>
                    <a:lnB>
                      <a:noFill/>
                    </a:lnB>
                    <a:solidFill>
                      <a:srgbClr val="FFFFFF"/>
                    </a:solidFill>
                  </a:tcPr>
                </a:tc>
                <a:tc>
                  <a:txBody>
                    <a:bodyPr/>
                    <a:lstStyle/>
                    <a:p>
                      <a:r>
                        <a:rPr lang="en-US" sz="900"/>
                        <a:t>R</a:t>
                      </a:r>
                    </a:p>
                  </a:txBody>
                  <a:tcPr marL="7002" marR="7002" marT="7002" marB="7002" anchor="ctr">
                    <a:lnL>
                      <a:noFill/>
                    </a:lnL>
                    <a:lnR>
                      <a:noFill/>
                    </a:lnR>
                    <a:lnT>
                      <a:noFill/>
                    </a:lnT>
                    <a:lnB>
                      <a:noFill/>
                    </a:lnB>
                    <a:solidFill>
                      <a:srgbClr val="FFFFFF"/>
                    </a:solidFill>
                  </a:tcPr>
                </a:tc>
                <a:tc>
                  <a:txBody>
                    <a:bodyPr/>
                    <a:lstStyle/>
                    <a:p>
                      <a:r>
                        <a:rPr lang="en-US" sz="900"/>
                        <a:t>T</a:t>
                      </a:r>
                    </a:p>
                  </a:txBody>
                  <a:tcPr marL="7002" marR="7002" marT="7002" marB="7002" anchor="ctr">
                    <a:lnL>
                      <a:noFill/>
                    </a:lnL>
                    <a:lnR>
                      <a:noFill/>
                    </a:lnR>
                    <a:lnT>
                      <a:noFill/>
                    </a:lnT>
                    <a:lnB>
                      <a:noFill/>
                    </a:lnB>
                    <a:solidFill>
                      <a:srgbClr val="FFFFFF"/>
                    </a:solidFill>
                  </a:tcPr>
                </a:tc>
              </a:tr>
              <a:tr h="669398">
                <a:tc>
                  <a:txBody>
                    <a:bodyPr/>
                    <a:lstStyle/>
                    <a:p>
                      <a:r>
                        <a:rPr lang="en-US" sz="900"/>
                        <a:t>Xiphinema index</a:t>
                      </a:r>
                    </a:p>
                  </a:txBody>
                  <a:tcPr marL="7002" marR="7002" marT="7002" marB="7002" anchor="ctr">
                    <a:lnL>
                      <a:noFill/>
                    </a:lnL>
                    <a:lnR>
                      <a:noFill/>
                    </a:lnR>
                    <a:lnT>
                      <a:noFill/>
                    </a:lnT>
                    <a:lnB>
                      <a:noFill/>
                    </a:lnB>
                    <a:solidFill>
                      <a:srgbClr val="F7F6F3"/>
                    </a:solidFill>
                  </a:tcPr>
                </a:tc>
                <a:tc>
                  <a:txBody>
                    <a:bodyPr/>
                    <a:lstStyle/>
                    <a:p>
                      <a:r>
                        <a:rPr lang="en-US" sz="900"/>
                        <a:t>Dagger</a:t>
                      </a:r>
                    </a:p>
                  </a:txBody>
                  <a:tcPr marL="7002" marR="7002" marT="7002" marB="7002" anchor="ctr">
                    <a:lnL>
                      <a:noFill/>
                    </a:lnL>
                    <a:lnR>
                      <a:noFill/>
                    </a:lnR>
                    <a:lnT>
                      <a:noFill/>
                    </a:lnT>
                    <a:lnB>
                      <a:noFill/>
                    </a:lnB>
                    <a:solidFill>
                      <a:srgbClr val="F7F6F3"/>
                    </a:solidFill>
                  </a:tcPr>
                </a:tc>
                <a:tc>
                  <a:txBody>
                    <a:bodyPr/>
                    <a:lstStyle/>
                    <a:p>
                      <a:r>
                        <a:rPr lang="en-US" sz="900"/>
                        <a:t>Vitis rufotomentosa x V. champinii (Dog Ridge) x V. champinii (c9038) x V. riparia</a:t>
                      </a:r>
                    </a:p>
                  </a:txBody>
                  <a:tcPr marL="7002" marR="7002" marT="7002" marB="7002" anchor="ctr">
                    <a:lnL>
                      <a:noFill/>
                    </a:lnL>
                    <a:lnR>
                      <a:noFill/>
                    </a:lnR>
                    <a:lnT>
                      <a:noFill/>
                    </a:lnT>
                    <a:lnB>
                      <a:noFill/>
                    </a:lnB>
                    <a:solidFill>
                      <a:srgbClr val="F7F6F3"/>
                    </a:solidFill>
                  </a:tcPr>
                </a:tc>
                <a:tc>
                  <a:txBody>
                    <a:bodyPr/>
                    <a:lstStyle/>
                    <a:p>
                      <a:r>
                        <a:rPr lang="en-US" sz="900"/>
                        <a:t>UCD-GRN3</a:t>
                      </a:r>
                    </a:p>
                  </a:txBody>
                  <a:tcPr marL="7002" marR="7002" marT="7002" marB="7002" anchor="ctr">
                    <a:lnL>
                      <a:noFill/>
                    </a:lnL>
                    <a:lnR>
                      <a:noFill/>
                    </a:lnR>
                    <a:lnT>
                      <a:noFill/>
                    </a:lnT>
                    <a:lnB>
                      <a:noFill/>
                    </a:lnB>
                    <a:solidFill>
                      <a:srgbClr val="F7F6F3"/>
                    </a:solidFill>
                  </a:tcPr>
                </a:tc>
                <a:tc>
                  <a:txBody>
                    <a:bodyPr/>
                    <a:lstStyle/>
                    <a:p>
                      <a:r>
                        <a:rPr lang="en-US" sz="900"/>
                        <a:t>Grape rootstock</a:t>
                      </a:r>
                    </a:p>
                  </a:txBody>
                  <a:tcPr marL="7002" marR="7002" marT="7002" marB="7002" anchor="ctr">
                    <a:lnL>
                      <a:noFill/>
                    </a:lnL>
                    <a:lnR>
                      <a:noFill/>
                    </a:lnR>
                    <a:lnT>
                      <a:noFill/>
                    </a:lnT>
                    <a:lnB>
                      <a:noFill/>
                    </a:lnB>
                    <a:solidFill>
                      <a:srgbClr val="F7F6F3"/>
                    </a:solidFill>
                  </a:tcPr>
                </a:tc>
                <a:tc>
                  <a:txBody>
                    <a:bodyPr/>
                    <a:lstStyle/>
                    <a:p>
                      <a:r>
                        <a:rPr lang="en-US" sz="900"/>
                        <a:t>Vitaceae</a:t>
                      </a:r>
                    </a:p>
                  </a:txBody>
                  <a:tcPr marL="7002" marR="7002" marT="7002" marB="7002" anchor="ctr">
                    <a:lnL>
                      <a:noFill/>
                    </a:lnL>
                    <a:lnR>
                      <a:noFill/>
                    </a:lnR>
                    <a:lnT>
                      <a:noFill/>
                    </a:lnT>
                    <a:lnB>
                      <a:noFill/>
                    </a:lnB>
                    <a:solidFill>
                      <a:srgbClr val="F7F6F3"/>
                    </a:solidFill>
                  </a:tcPr>
                </a:tc>
                <a:tc>
                  <a:txBody>
                    <a:bodyPr/>
                    <a:lstStyle/>
                    <a:p>
                      <a:r>
                        <a:rPr lang="en-US" sz="900"/>
                        <a:t>Rootstock</a:t>
                      </a:r>
                    </a:p>
                  </a:txBody>
                  <a:tcPr marL="7002" marR="7002" marT="7002" marB="7002" anchor="ctr">
                    <a:lnL>
                      <a:noFill/>
                    </a:lnL>
                    <a:lnR>
                      <a:noFill/>
                    </a:lnR>
                    <a:lnT>
                      <a:noFill/>
                    </a:lnT>
                    <a:lnB>
                      <a:noFill/>
                    </a:lnB>
                    <a:solidFill>
                      <a:srgbClr val="F7F6F3"/>
                    </a:solidFill>
                  </a:tcPr>
                </a:tc>
                <a:tc>
                  <a:txBody>
                    <a:bodyPr/>
                    <a:lstStyle/>
                    <a:p>
                      <a:r>
                        <a:rPr lang="en-US" sz="900"/>
                        <a:t>H</a:t>
                      </a:r>
                    </a:p>
                  </a:txBody>
                  <a:tcPr marL="7002" marR="7002" marT="7002" marB="7002" anchor="ctr">
                    <a:lnL>
                      <a:noFill/>
                    </a:lnL>
                    <a:lnR>
                      <a:noFill/>
                    </a:lnR>
                    <a:lnT>
                      <a:noFill/>
                    </a:lnT>
                    <a:lnB>
                      <a:noFill/>
                    </a:lnB>
                    <a:solidFill>
                      <a:srgbClr val="F7F6F3"/>
                    </a:solidFill>
                  </a:tcPr>
                </a:tc>
                <a:tc>
                  <a:txBody>
                    <a:bodyPr/>
                    <a:lstStyle/>
                    <a:p>
                      <a:r>
                        <a:rPr lang="en-US" sz="900"/>
                        <a:t>R</a:t>
                      </a:r>
                    </a:p>
                  </a:txBody>
                  <a:tcPr marL="7002" marR="7002" marT="7002" marB="7002" anchor="ctr">
                    <a:lnL>
                      <a:noFill/>
                    </a:lnL>
                    <a:lnR>
                      <a:noFill/>
                    </a:lnR>
                    <a:lnT>
                      <a:noFill/>
                    </a:lnT>
                    <a:lnB>
                      <a:noFill/>
                    </a:lnB>
                    <a:solidFill>
                      <a:srgbClr val="F7F6F3"/>
                    </a:solidFill>
                  </a:tcPr>
                </a:tc>
                <a:tc>
                  <a:txBody>
                    <a:bodyPr/>
                    <a:lstStyle/>
                    <a:p>
                      <a:r>
                        <a:rPr lang="en-US" sz="900"/>
                        <a:t>T</a:t>
                      </a:r>
                    </a:p>
                  </a:txBody>
                  <a:tcPr marL="7002" marR="7002" marT="7002" marB="7002" anchor="ctr">
                    <a:lnL>
                      <a:noFill/>
                    </a:lnL>
                    <a:lnR>
                      <a:noFill/>
                    </a:lnR>
                    <a:lnT>
                      <a:noFill/>
                    </a:lnT>
                    <a:lnB>
                      <a:noFill/>
                    </a:lnB>
                    <a:solidFill>
                      <a:srgbClr val="F7F6F3"/>
                    </a:solidFill>
                  </a:tcPr>
                </a:tc>
              </a:tr>
              <a:tr h="366908">
                <a:tc>
                  <a:txBody>
                    <a:bodyPr/>
                    <a:lstStyle/>
                    <a:p>
                      <a:r>
                        <a:rPr lang="en-US" sz="900"/>
                        <a:t>Xiphinema index</a:t>
                      </a:r>
                    </a:p>
                  </a:txBody>
                  <a:tcPr marL="7002" marR="7002" marT="7002" marB="7002" anchor="ctr">
                    <a:lnL>
                      <a:noFill/>
                    </a:lnL>
                    <a:lnR>
                      <a:noFill/>
                    </a:lnR>
                    <a:lnT>
                      <a:noFill/>
                    </a:lnT>
                    <a:lnB>
                      <a:noFill/>
                    </a:lnB>
                    <a:solidFill>
                      <a:srgbClr val="FFFFFF"/>
                    </a:solidFill>
                  </a:tcPr>
                </a:tc>
                <a:tc>
                  <a:txBody>
                    <a:bodyPr/>
                    <a:lstStyle/>
                    <a:p>
                      <a:r>
                        <a:rPr lang="en-US" sz="900"/>
                        <a:t>Dagger</a:t>
                      </a:r>
                    </a:p>
                  </a:txBody>
                  <a:tcPr marL="7002" marR="7002" marT="7002" marB="7002" anchor="ctr">
                    <a:lnL>
                      <a:noFill/>
                    </a:lnL>
                    <a:lnR>
                      <a:noFill/>
                    </a:lnR>
                    <a:lnT>
                      <a:noFill/>
                    </a:lnT>
                    <a:lnB>
                      <a:noFill/>
                    </a:lnB>
                    <a:solidFill>
                      <a:srgbClr val="FFFFFF"/>
                    </a:solidFill>
                  </a:tcPr>
                </a:tc>
                <a:tc>
                  <a:txBody>
                    <a:bodyPr/>
                    <a:lstStyle/>
                    <a:p>
                      <a:r>
                        <a:rPr lang="en-US" sz="900"/>
                        <a:t>Vitis rupestris x Muscadinia rotundifolia</a:t>
                      </a:r>
                    </a:p>
                  </a:txBody>
                  <a:tcPr marL="7002" marR="7002" marT="7002" marB="7002" anchor="ctr">
                    <a:lnL>
                      <a:noFill/>
                    </a:lnL>
                    <a:lnR>
                      <a:noFill/>
                    </a:lnR>
                    <a:lnT>
                      <a:noFill/>
                    </a:lnT>
                    <a:lnB>
                      <a:noFill/>
                    </a:lnB>
                    <a:solidFill>
                      <a:srgbClr val="FFFFFF"/>
                    </a:solidFill>
                  </a:tcPr>
                </a:tc>
                <a:tc>
                  <a:txBody>
                    <a:bodyPr/>
                    <a:lstStyle/>
                    <a:p>
                      <a:r>
                        <a:rPr lang="en-US" sz="900"/>
                        <a:t>UCD-GRN1</a:t>
                      </a:r>
                    </a:p>
                  </a:txBody>
                  <a:tcPr marL="7002" marR="7002" marT="7002" marB="7002" anchor="ctr">
                    <a:lnL>
                      <a:noFill/>
                    </a:lnL>
                    <a:lnR>
                      <a:noFill/>
                    </a:lnR>
                    <a:lnT>
                      <a:noFill/>
                    </a:lnT>
                    <a:lnB>
                      <a:noFill/>
                    </a:lnB>
                    <a:solidFill>
                      <a:srgbClr val="FFFFFF"/>
                    </a:solidFill>
                  </a:tcPr>
                </a:tc>
                <a:tc>
                  <a:txBody>
                    <a:bodyPr/>
                    <a:lstStyle/>
                    <a:p>
                      <a:r>
                        <a:rPr lang="en-US" sz="900"/>
                        <a:t>Grape rootstock</a:t>
                      </a:r>
                    </a:p>
                  </a:txBody>
                  <a:tcPr marL="7002" marR="7002" marT="7002" marB="7002" anchor="ctr">
                    <a:lnL>
                      <a:noFill/>
                    </a:lnL>
                    <a:lnR>
                      <a:noFill/>
                    </a:lnR>
                    <a:lnT>
                      <a:noFill/>
                    </a:lnT>
                    <a:lnB>
                      <a:noFill/>
                    </a:lnB>
                    <a:solidFill>
                      <a:srgbClr val="FFFFFF"/>
                    </a:solidFill>
                  </a:tcPr>
                </a:tc>
                <a:tc>
                  <a:txBody>
                    <a:bodyPr/>
                    <a:lstStyle/>
                    <a:p>
                      <a:r>
                        <a:rPr lang="en-US" sz="900"/>
                        <a:t>Vitaceae</a:t>
                      </a:r>
                    </a:p>
                  </a:txBody>
                  <a:tcPr marL="7002" marR="7002" marT="7002" marB="7002" anchor="ctr">
                    <a:lnL>
                      <a:noFill/>
                    </a:lnL>
                    <a:lnR>
                      <a:noFill/>
                    </a:lnR>
                    <a:lnT>
                      <a:noFill/>
                    </a:lnT>
                    <a:lnB>
                      <a:noFill/>
                    </a:lnB>
                    <a:solidFill>
                      <a:srgbClr val="FFFFFF"/>
                    </a:solidFill>
                  </a:tcPr>
                </a:tc>
                <a:tc>
                  <a:txBody>
                    <a:bodyPr/>
                    <a:lstStyle/>
                    <a:p>
                      <a:r>
                        <a:rPr lang="en-US" sz="900"/>
                        <a:t>Rootstock</a:t>
                      </a:r>
                    </a:p>
                  </a:txBody>
                  <a:tcPr marL="7002" marR="7002" marT="7002" marB="7002" anchor="ctr">
                    <a:lnL>
                      <a:noFill/>
                    </a:lnL>
                    <a:lnR>
                      <a:noFill/>
                    </a:lnR>
                    <a:lnT>
                      <a:noFill/>
                    </a:lnT>
                    <a:lnB>
                      <a:noFill/>
                    </a:lnB>
                    <a:solidFill>
                      <a:srgbClr val="FFFFFF"/>
                    </a:solidFill>
                  </a:tcPr>
                </a:tc>
                <a:tc>
                  <a:txBody>
                    <a:bodyPr/>
                    <a:lstStyle/>
                    <a:p>
                      <a:r>
                        <a:rPr lang="en-US" sz="900"/>
                        <a:t>H</a:t>
                      </a:r>
                    </a:p>
                  </a:txBody>
                  <a:tcPr marL="7002" marR="7002" marT="7002" marB="7002" anchor="ctr">
                    <a:lnL>
                      <a:noFill/>
                    </a:lnL>
                    <a:lnR>
                      <a:noFill/>
                    </a:lnR>
                    <a:lnT>
                      <a:noFill/>
                    </a:lnT>
                    <a:lnB>
                      <a:noFill/>
                    </a:lnB>
                    <a:solidFill>
                      <a:srgbClr val="FFFFFF"/>
                    </a:solidFill>
                  </a:tcPr>
                </a:tc>
                <a:tc>
                  <a:txBody>
                    <a:bodyPr/>
                    <a:lstStyle/>
                    <a:p>
                      <a:r>
                        <a:rPr lang="en-US" sz="900"/>
                        <a:t>R</a:t>
                      </a:r>
                    </a:p>
                  </a:txBody>
                  <a:tcPr marL="7002" marR="7002" marT="7002" marB="7002" anchor="ctr">
                    <a:lnL>
                      <a:noFill/>
                    </a:lnL>
                    <a:lnR>
                      <a:noFill/>
                    </a:lnR>
                    <a:lnT>
                      <a:noFill/>
                    </a:lnT>
                    <a:lnB>
                      <a:noFill/>
                    </a:lnB>
                    <a:solidFill>
                      <a:srgbClr val="FFFFFF"/>
                    </a:solidFill>
                  </a:tcPr>
                </a:tc>
                <a:tc>
                  <a:txBody>
                    <a:bodyPr/>
                    <a:lstStyle/>
                    <a:p>
                      <a:r>
                        <a:rPr lang="en-US" sz="900"/>
                        <a:t>T</a:t>
                      </a:r>
                    </a:p>
                  </a:txBody>
                  <a:tcPr marL="7002" marR="7002" marT="7002" marB="7002" anchor="ctr">
                    <a:lnL>
                      <a:noFill/>
                    </a:lnL>
                    <a:lnR>
                      <a:noFill/>
                    </a:lnR>
                    <a:lnT>
                      <a:noFill/>
                    </a:lnT>
                    <a:lnB>
                      <a:noFill/>
                    </a:lnB>
                    <a:solidFill>
                      <a:srgbClr val="FFFFFF"/>
                    </a:solidFill>
                  </a:tcPr>
                </a:tc>
              </a:tr>
              <a:tr h="215664">
                <a:tc>
                  <a:txBody>
                    <a:bodyPr/>
                    <a:lstStyle/>
                    <a:p>
                      <a:r>
                        <a:rPr lang="en-US" sz="900"/>
                        <a:t>Xiphinema index</a:t>
                      </a:r>
                    </a:p>
                  </a:txBody>
                  <a:tcPr marL="7002" marR="7002" marT="7002" marB="7002" anchor="ctr">
                    <a:lnL>
                      <a:noFill/>
                    </a:lnL>
                    <a:lnR>
                      <a:noFill/>
                    </a:lnR>
                    <a:lnT>
                      <a:noFill/>
                    </a:lnT>
                    <a:lnB>
                      <a:noFill/>
                    </a:lnB>
                    <a:solidFill>
                      <a:srgbClr val="F7F6F3"/>
                    </a:solidFill>
                  </a:tcPr>
                </a:tc>
                <a:tc>
                  <a:txBody>
                    <a:bodyPr/>
                    <a:lstStyle/>
                    <a:p>
                      <a:r>
                        <a:rPr lang="en-US" sz="900"/>
                        <a:t>Dagger</a:t>
                      </a:r>
                    </a:p>
                  </a:txBody>
                  <a:tcPr marL="7002" marR="7002" marT="7002" marB="7002" anchor="ctr">
                    <a:lnL>
                      <a:noFill/>
                    </a:lnL>
                    <a:lnR>
                      <a:noFill/>
                    </a:lnR>
                    <a:lnT>
                      <a:noFill/>
                    </a:lnT>
                    <a:lnB>
                      <a:noFill/>
                    </a:lnB>
                    <a:solidFill>
                      <a:srgbClr val="F7F6F3"/>
                    </a:solidFill>
                  </a:tcPr>
                </a:tc>
                <a:tc>
                  <a:txBody>
                    <a:bodyPr/>
                    <a:lstStyle/>
                    <a:p>
                      <a:r>
                        <a:rPr lang="en-US" sz="900"/>
                        <a:t>Vitis riparia</a:t>
                      </a:r>
                    </a:p>
                  </a:txBody>
                  <a:tcPr marL="7002" marR="7002" marT="7002" marB="7002" anchor="ctr">
                    <a:lnL>
                      <a:noFill/>
                    </a:lnL>
                    <a:lnR>
                      <a:noFill/>
                    </a:lnR>
                    <a:lnT>
                      <a:noFill/>
                    </a:lnT>
                    <a:lnB>
                      <a:noFill/>
                    </a:lnB>
                    <a:solidFill>
                      <a:srgbClr val="F7F6F3"/>
                    </a:solidFill>
                  </a:tcPr>
                </a:tc>
                <a:tc>
                  <a:txBody>
                    <a:bodyPr/>
                    <a:lstStyle/>
                    <a:p>
                      <a:r>
                        <a:rPr lang="en-US" sz="900"/>
                        <a:t>Schwarzmann;ex West. Aust</a:t>
                      </a:r>
                    </a:p>
                  </a:txBody>
                  <a:tcPr marL="7002" marR="7002" marT="7002" marB="7002" anchor="ctr">
                    <a:lnL>
                      <a:noFill/>
                    </a:lnL>
                    <a:lnR>
                      <a:noFill/>
                    </a:lnR>
                    <a:lnT>
                      <a:noFill/>
                    </a:lnT>
                    <a:lnB>
                      <a:noFill/>
                    </a:lnB>
                    <a:solidFill>
                      <a:srgbClr val="F7F6F3"/>
                    </a:solidFill>
                  </a:tcPr>
                </a:tc>
                <a:tc>
                  <a:txBody>
                    <a:bodyPr/>
                    <a:lstStyle/>
                    <a:p>
                      <a:r>
                        <a:rPr lang="en-US" sz="900"/>
                        <a:t>River Bank Grape</a:t>
                      </a:r>
                    </a:p>
                  </a:txBody>
                  <a:tcPr marL="7002" marR="7002" marT="7002" marB="7002" anchor="ctr">
                    <a:lnL>
                      <a:noFill/>
                    </a:lnL>
                    <a:lnR>
                      <a:noFill/>
                    </a:lnR>
                    <a:lnT>
                      <a:noFill/>
                    </a:lnT>
                    <a:lnB>
                      <a:noFill/>
                    </a:lnB>
                    <a:solidFill>
                      <a:srgbClr val="F7F6F3"/>
                    </a:solidFill>
                  </a:tcPr>
                </a:tc>
                <a:tc>
                  <a:txBody>
                    <a:bodyPr/>
                    <a:lstStyle/>
                    <a:p>
                      <a:r>
                        <a:rPr lang="en-US" sz="900"/>
                        <a:t>Vitaceae</a:t>
                      </a:r>
                    </a:p>
                  </a:txBody>
                  <a:tcPr marL="7002" marR="7002" marT="7002" marB="7002" anchor="ctr">
                    <a:lnL>
                      <a:noFill/>
                    </a:lnL>
                    <a:lnR>
                      <a:noFill/>
                    </a:lnR>
                    <a:lnT>
                      <a:noFill/>
                    </a:lnT>
                    <a:lnB>
                      <a:noFill/>
                    </a:lnB>
                    <a:solidFill>
                      <a:srgbClr val="F7F6F3"/>
                    </a:solidFill>
                  </a:tcPr>
                </a:tc>
                <a:tc>
                  <a:txBody>
                    <a:bodyPr/>
                    <a:lstStyle/>
                    <a:p>
                      <a:r>
                        <a:rPr lang="en-US" sz="900"/>
                        <a:t>Rootstock</a:t>
                      </a:r>
                    </a:p>
                  </a:txBody>
                  <a:tcPr marL="7002" marR="7002" marT="7002" marB="7002" anchor="ctr">
                    <a:lnL>
                      <a:noFill/>
                    </a:lnL>
                    <a:lnR>
                      <a:noFill/>
                    </a:lnR>
                    <a:lnT>
                      <a:noFill/>
                    </a:lnT>
                    <a:lnB>
                      <a:noFill/>
                    </a:lnB>
                    <a:solidFill>
                      <a:srgbClr val="F7F6F3"/>
                    </a:solidFill>
                  </a:tcPr>
                </a:tc>
                <a:tc>
                  <a:txBody>
                    <a:bodyPr/>
                    <a:lstStyle/>
                    <a:p>
                      <a:r>
                        <a:rPr lang="en-US" sz="900"/>
                        <a:t>H</a:t>
                      </a:r>
                    </a:p>
                  </a:txBody>
                  <a:tcPr marL="7002" marR="7002" marT="7002" marB="7002" anchor="ctr">
                    <a:lnL>
                      <a:noFill/>
                    </a:lnL>
                    <a:lnR>
                      <a:noFill/>
                    </a:lnR>
                    <a:lnT>
                      <a:noFill/>
                    </a:lnT>
                    <a:lnB>
                      <a:noFill/>
                    </a:lnB>
                    <a:solidFill>
                      <a:srgbClr val="F7F6F3"/>
                    </a:solidFill>
                  </a:tcPr>
                </a:tc>
                <a:tc>
                  <a:txBody>
                    <a:bodyPr/>
                    <a:lstStyle/>
                    <a:p>
                      <a:r>
                        <a:rPr lang="en-US" sz="900"/>
                        <a:t>R</a:t>
                      </a:r>
                    </a:p>
                  </a:txBody>
                  <a:tcPr marL="7002" marR="7002" marT="7002" marB="7002" anchor="ctr">
                    <a:lnL>
                      <a:noFill/>
                    </a:lnL>
                    <a:lnR>
                      <a:noFill/>
                    </a:lnR>
                    <a:lnT>
                      <a:noFill/>
                    </a:lnT>
                    <a:lnB>
                      <a:noFill/>
                    </a:lnB>
                    <a:solidFill>
                      <a:srgbClr val="F7F6F3"/>
                    </a:solidFill>
                  </a:tcPr>
                </a:tc>
                <a:tc>
                  <a:txBody>
                    <a:bodyPr/>
                    <a:lstStyle/>
                    <a:p>
                      <a:r>
                        <a:rPr lang="en-US" sz="900"/>
                        <a:t>U</a:t>
                      </a:r>
                    </a:p>
                  </a:txBody>
                  <a:tcPr marL="7002" marR="7002" marT="7002" marB="7002" anchor="ctr">
                    <a:lnL>
                      <a:noFill/>
                    </a:lnL>
                    <a:lnR>
                      <a:noFill/>
                    </a:lnR>
                    <a:lnT>
                      <a:noFill/>
                    </a:lnT>
                    <a:lnB>
                      <a:noFill/>
                    </a:lnB>
                    <a:solidFill>
                      <a:srgbClr val="F7F6F3"/>
                    </a:solidFill>
                  </a:tcPr>
                </a:tc>
              </a:tr>
              <a:tr h="266079">
                <a:tc>
                  <a:txBody>
                    <a:bodyPr/>
                    <a:lstStyle/>
                    <a:p>
                      <a:r>
                        <a:rPr lang="en-US" sz="900"/>
                        <a:t>Xiphinema index</a:t>
                      </a:r>
                    </a:p>
                  </a:txBody>
                  <a:tcPr marL="7002" marR="7002" marT="7002" marB="7002" anchor="ctr">
                    <a:lnL>
                      <a:noFill/>
                    </a:lnL>
                    <a:lnR>
                      <a:noFill/>
                    </a:lnR>
                    <a:lnT>
                      <a:noFill/>
                    </a:lnT>
                    <a:lnB>
                      <a:noFill/>
                    </a:lnB>
                    <a:solidFill>
                      <a:srgbClr val="FFFFFF"/>
                    </a:solidFill>
                  </a:tcPr>
                </a:tc>
                <a:tc>
                  <a:txBody>
                    <a:bodyPr/>
                    <a:lstStyle/>
                    <a:p>
                      <a:r>
                        <a:rPr lang="en-US" sz="900"/>
                        <a:t>Dagger</a:t>
                      </a:r>
                    </a:p>
                  </a:txBody>
                  <a:tcPr marL="7002" marR="7002" marT="7002" marB="7002" anchor="ctr">
                    <a:lnL>
                      <a:noFill/>
                    </a:lnL>
                    <a:lnR>
                      <a:noFill/>
                    </a:lnR>
                    <a:lnT>
                      <a:noFill/>
                    </a:lnT>
                    <a:lnB>
                      <a:noFill/>
                    </a:lnB>
                    <a:solidFill>
                      <a:srgbClr val="FFFFFF"/>
                    </a:solidFill>
                  </a:tcPr>
                </a:tc>
                <a:tc>
                  <a:txBody>
                    <a:bodyPr/>
                    <a:lstStyle/>
                    <a:p>
                      <a:r>
                        <a:rPr lang="en-US" sz="900"/>
                        <a:t>Vitis riparia X V. candicans</a:t>
                      </a:r>
                    </a:p>
                  </a:txBody>
                  <a:tcPr marL="7002" marR="7002" marT="7002" marB="7002" anchor="ctr">
                    <a:lnL>
                      <a:noFill/>
                    </a:lnL>
                    <a:lnR>
                      <a:noFill/>
                    </a:lnR>
                    <a:lnT>
                      <a:noFill/>
                    </a:lnT>
                    <a:lnB>
                      <a:noFill/>
                    </a:lnB>
                    <a:solidFill>
                      <a:srgbClr val="FFFFFF"/>
                    </a:solidFill>
                  </a:tcPr>
                </a:tc>
                <a:tc>
                  <a:txBody>
                    <a:bodyPr/>
                    <a:lstStyle/>
                    <a:p>
                      <a:r>
                        <a:rPr lang="en-US" sz="900"/>
                        <a:t>91-39</a:t>
                      </a:r>
                    </a:p>
                  </a:txBody>
                  <a:tcPr marL="7002" marR="7002" marT="7002" marB="7002" anchor="ctr">
                    <a:lnL>
                      <a:noFill/>
                    </a:lnL>
                    <a:lnR>
                      <a:noFill/>
                    </a:lnR>
                    <a:lnT>
                      <a:noFill/>
                    </a:lnT>
                    <a:lnB>
                      <a:noFill/>
                    </a:lnB>
                    <a:solidFill>
                      <a:srgbClr val="FFFFFF"/>
                    </a:solidFill>
                  </a:tcPr>
                </a:tc>
                <a:tc>
                  <a:txBody>
                    <a:bodyPr/>
                    <a:lstStyle/>
                    <a:p>
                      <a:r>
                        <a:rPr lang="en-US" sz="900"/>
                        <a:t>Grape</a:t>
                      </a:r>
                    </a:p>
                  </a:txBody>
                  <a:tcPr marL="7002" marR="7002" marT="7002" marB="7002" anchor="ctr">
                    <a:lnL>
                      <a:noFill/>
                    </a:lnL>
                    <a:lnR>
                      <a:noFill/>
                    </a:lnR>
                    <a:lnT>
                      <a:noFill/>
                    </a:lnT>
                    <a:lnB>
                      <a:noFill/>
                    </a:lnB>
                    <a:solidFill>
                      <a:srgbClr val="FFFFFF"/>
                    </a:solidFill>
                  </a:tcPr>
                </a:tc>
                <a:tc>
                  <a:txBody>
                    <a:bodyPr/>
                    <a:lstStyle/>
                    <a:p>
                      <a:r>
                        <a:rPr lang="en-US" sz="900"/>
                        <a:t>Vitaceae</a:t>
                      </a:r>
                    </a:p>
                  </a:txBody>
                  <a:tcPr marL="7002" marR="7002" marT="7002" marB="7002" anchor="ctr">
                    <a:lnL>
                      <a:noFill/>
                    </a:lnL>
                    <a:lnR>
                      <a:noFill/>
                    </a:lnR>
                    <a:lnT>
                      <a:noFill/>
                    </a:lnT>
                    <a:lnB>
                      <a:noFill/>
                    </a:lnB>
                    <a:solidFill>
                      <a:srgbClr val="FFFFFF"/>
                    </a:solidFill>
                  </a:tcPr>
                </a:tc>
                <a:tc>
                  <a:txBody>
                    <a:bodyPr/>
                    <a:lstStyle/>
                    <a:p>
                      <a:r>
                        <a:rPr lang="en-US" sz="900"/>
                        <a:t>Rootstock</a:t>
                      </a:r>
                    </a:p>
                  </a:txBody>
                  <a:tcPr marL="7002" marR="7002" marT="7002" marB="7002" anchor="ctr">
                    <a:lnL>
                      <a:noFill/>
                    </a:lnL>
                    <a:lnR>
                      <a:noFill/>
                    </a:lnR>
                    <a:lnT>
                      <a:noFill/>
                    </a:lnT>
                    <a:lnB>
                      <a:noFill/>
                    </a:lnB>
                    <a:solidFill>
                      <a:srgbClr val="FFFFFF"/>
                    </a:solidFill>
                  </a:tcPr>
                </a:tc>
                <a:tc>
                  <a:txBody>
                    <a:bodyPr/>
                    <a:lstStyle/>
                    <a:p>
                      <a:r>
                        <a:rPr lang="en-US" sz="900"/>
                        <a:t>H</a:t>
                      </a:r>
                    </a:p>
                  </a:txBody>
                  <a:tcPr marL="7002" marR="7002" marT="7002" marB="7002" anchor="ctr">
                    <a:lnL>
                      <a:noFill/>
                    </a:lnL>
                    <a:lnR>
                      <a:noFill/>
                    </a:lnR>
                    <a:lnT>
                      <a:noFill/>
                    </a:lnT>
                    <a:lnB>
                      <a:noFill/>
                    </a:lnB>
                    <a:solidFill>
                      <a:srgbClr val="FFFFFF"/>
                    </a:solidFill>
                  </a:tcPr>
                </a:tc>
                <a:tc>
                  <a:txBody>
                    <a:bodyPr/>
                    <a:lstStyle/>
                    <a:p>
                      <a:r>
                        <a:rPr lang="en-US" sz="900"/>
                        <a:t>R</a:t>
                      </a:r>
                    </a:p>
                  </a:txBody>
                  <a:tcPr marL="7002" marR="7002" marT="7002" marB="7002" anchor="ctr">
                    <a:lnL>
                      <a:noFill/>
                    </a:lnL>
                    <a:lnR>
                      <a:noFill/>
                    </a:lnR>
                    <a:lnT>
                      <a:noFill/>
                    </a:lnT>
                    <a:lnB>
                      <a:noFill/>
                    </a:lnB>
                    <a:solidFill>
                      <a:srgbClr val="FFFFFF"/>
                    </a:solidFill>
                  </a:tcPr>
                </a:tc>
                <a:tc>
                  <a:txBody>
                    <a:bodyPr/>
                    <a:lstStyle/>
                    <a:p>
                      <a:r>
                        <a:rPr lang="en-US" sz="900"/>
                        <a:t>U</a:t>
                      </a:r>
                    </a:p>
                  </a:txBody>
                  <a:tcPr marL="7002" marR="7002" marT="7002" marB="7002" anchor="ctr">
                    <a:lnL>
                      <a:noFill/>
                    </a:lnL>
                    <a:lnR>
                      <a:noFill/>
                    </a:lnR>
                    <a:lnT>
                      <a:noFill/>
                    </a:lnT>
                    <a:lnB>
                      <a:noFill/>
                    </a:lnB>
                    <a:solidFill>
                      <a:srgbClr val="FFFFFF"/>
                    </a:solidFill>
                  </a:tcPr>
                </a:tc>
              </a:tr>
              <a:tr h="215664">
                <a:tc>
                  <a:txBody>
                    <a:bodyPr/>
                    <a:lstStyle/>
                    <a:p>
                      <a:r>
                        <a:rPr lang="en-US" sz="900"/>
                        <a:t>Xiphinema index</a:t>
                      </a:r>
                    </a:p>
                  </a:txBody>
                  <a:tcPr marL="7002" marR="7002" marT="7002" marB="7002" anchor="ctr">
                    <a:lnL>
                      <a:noFill/>
                    </a:lnL>
                    <a:lnR>
                      <a:noFill/>
                    </a:lnR>
                    <a:lnT>
                      <a:noFill/>
                    </a:lnT>
                    <a:lnB>
                      <a:noFill/>
                    </a:lnB>
                    <a:solidFill>
                      <a:srgbClr val="F7F6F3"/>
                    </a:solidFill>
                  </a:tcPr>
                </a:tc>
                <a:tc>
                  <a:txBody>
                    <a:bodyPr/>
                    <a:lstStyle/>
                    <a:p>
                      <a:r>
                        <a:rPr lang="en-US" sz="900"/>
                        <a:t>Dagger</a:t>
                      </a:r>
                    </a:p>
                  </a:txBody>
                  <a:tcPr marL="7002" marR="7002" marT="7002" marB="7002" anchor="ctr">
                    <a:lnL>
                      <a:noFill/>
                    </a:lnL>
                    <a:lnR>
                      <a:noFill/>
                    </a:lnR>
                    <a:lnT>
                      <a:noFill/>
                    </a:lnT>
                    <a:lnB>
                      <a:noFill/>
                    </a:lnB>
                    <a:solidFill>
                      <a:srgbClr val="F7F6F3"/>
                    </a:solidFill>
                  </a:tcPr>
                </a:tc>
                <a:tc>
                  <a:txBody>
                    <a:bodyPr/>
                    <a:lstStyle/>
                    <a:p>
                      <a:r>
                        <a:rPr lang="en-US" sz="900"/>
                        <a:t>Vitis riparia X V. rupestris</a:t>
                      </a:r>
                    </a:p>
                  </a:txBody>
                  <a:tcPr marL="7002" marR="7002" marT="7002" marB="7002" anchor="ctr">
                    <a:lnL>
                      <a:noFill/>
                    </a:lnL>
                    <a:lnR>
                      <a:noFill/>
                    </a:lnR>
                    <a:lnT>
                      <a:noFill/>
                    </a:lnT>
                    <a:lnB>
                      <a:noFill/>
                    </a:lnB>
                    <a:solidFill>
                      <a:srgbClr val="F7F6F3"/>
                    </a:solidFill>
                  </a:tcPr>
                </a:tc>
                <a:tc>
                  <a:txBody>
                    <a:bodyPr/>
                    <a:lstStyle/>
                    <a:p>
                      <a:r>
                        <a:rPr lang="en-US" sz="900"/>
                        <a:t>101-14</a:t>
                      </a:r>
                    </a:p>
                  </a:txBody>
                  <a:tcPr marL="7002" marR="7002" marT="7002" marB="7002" anchor="ctr">
                    <a:lnL>
                      <a:noFill/>
                    </a:lnL>
                    <a:lnR>
                      <a:noFill/>
                    </a:lnR>
                    <a:lnT>
                      <a:noFill/>
                    </a:lnT>
                    <a:lnB>
                      <a:noFill/>
                    </a:lnB>
                    <a:solidFill>
                      <a:srgbClr val="F7F6F3"/>
                    </a:solidFill>
                  </a:tcPr>
                </a:tc>
                <a:tc>
                  <a:txBody>
                    <a:bodyPr/>
                    <a:lstStyle/>
                    <a:p>
                      <a:r>
                        <a:rPr lang="en-US" sz="900"/>
                        <a:t>Grape</a:t>
                      </a:r>
                    </a:p>
                  </a:txBody>
                  <a:tcPr marL="7002" marR="7002" marT="7002" marB="7002" anchor="ctr">
                    <a:lnL>
                      <a:noFill/>
                    </a:lnL>
                    <a:lnR>
                      <a:noFill/>
                    </a:lnR>
                    <a:lnT>
                      <a:noFill/>
                    </a:lnT>
                    <a:lnB>
                      <a:noFill/>
                    </a:lnB>
                    <a:solidFill>
                      <a:srgbClr val="F7F6F3"/>
                    </a:solidFill>
                  </a:tcPr>
                </a:tc>
                <a:tc>
                  <a:txBody>
                    <a:bodyPr/>
                    <a:lstStyle/>
                    <a:p>
                      <a:r>
                        <a:rPr lang="en-US" sz="900"/>
                        <a:t>Vitaceae</a:t>
                      </a:r>
                    </a:p>
                  </a:txBody>
                  <a:tcPr marL="7002" marR="7002" marT="7002" marB="7002" anchor="ctr">
                    <a:lnL>
                      <a:noFill/>
                    </a:lnL>
                    <a:lnR>
                      <a:noFill/>
                    </a:lnR>
                    <a:lnT>
                      <a:noFill/>
                    </a:lnT>
                    <a:lnB>
                      <a:noFill/>
                    </a:lnB>
                    <a:solidFill>
                      <a:srgbClr val="F7F6F3"/>
                    </a:solidFill>
                  </a:tcPr>
                </a:tc>
                <a:tc>
                  <a:txBody>
                    <a:bodyPr/>
                    <a:lstStyle/>
                    <a:p>
                      <a:r>
                        <a:rPr lang="en-US" sz="900"/>
                        <a:t>Rootstock</a:t>
                      </a:r>
                    </a:p>
                  </a:txBody>
                  <a:tcPr marL="7002" marR="7002" marT="7002" marB="7002" anchor="ctr">
                    <a:lnL>
                      <a:noFill/>
                    </a:lnL>
                    <a:lnR>
                      <a:noFill/>
                    </a:lnR>
                    <a:lnT>
                      <a:noFill/>
                    </a:lnT>
                    <a:lnB>
                      <a:noFill/>
                    </a:lnB>
                    <a:solidFill>
                      <a:srgbClr val="F7F6F3"/>
                    </a:solidFill>
                  </a:tcPr>
                </a:tc>
                <a:tc>
                  <a:txBody>
                    <a:bodyPr/>
                    <a:lstStyle/>
                    <a:p>
                      <a:r>
                        <a:rPr lang="en-US" sz="900"/>
                        <a:t>H</a:t>
                      </a:r>
                    </a:p>
                  </a:txBody>
                  <a:tcPr marL="7002" marR="7002" marT="7002" marB="7002" anchor="ctr">
                    <a:lnL>
                      <a:noFill/>
                    </a:lnL>
                    <a:lnR>
                      <a:noFill/>
                    </a:lnR>
                    <a:lnT>
                      <a:noFill/>
                    </a:lnT>
                    <a:lnB>
                      <a:noFill/>
                    </a:lnB>
                    <a:solidFill>
                      <a:srgbClr val="F7F6F3"/>
                    </a:solidFill>
                  </a:tcPr>
                </a:tc>
                <a:tc>
                  <a:txBody>
                    <a:bodyPr/>
                    <a:lstStyle/>
                    <a:p>
                      <a:r>
                        <a:rPr lang="en-US" sz="900"/>
                        <a:t>MS</a:t>
                      </a:r>
                    </a:p>
                  </a:txBody>
                  <a:tcPr marL="7002" marR="7002" marT="7002" marB="7002" anchor="ctr">
                    <a:lnL>
                      <a:noFill/>
                    </a:lnL>
                    <a:lnR>
                      <a:noFill/>
                    </a:lnR>
                    <a:lnT>
                      <a:noFill/>
                    </a:lnT>
                    <a:lnB>
                      <a:noFill/>
                    </a:lnB>
                    <a:solidFill>
                      <a:srgbClr val="F7F6F3"/>
                    </a:solidFill>
                  </a:tcPr>
                </a:tc>
                <a:tc>
                  <a:txBody>
                    <a:bodyPr/>
                    <a:lstStyle/>
                    <a:p>
                      <a:r>
                        <a:rPr lang="en-US" sz="900"/>
                        <a:t>U</a:t>
                      </a:r>
                    </a:p>
                  </a:txBody>
                  <a:tcPr marL="7002" marR="7002" marT="7002" marB="7002" anchor="ctr">
                    <a:lnL>
                      <a:noFill/>
                    </a:lnL>
                    <a:lnR>
                      <a:noFill/>
                    </a:lnR>
                    <a:lnT>
                      <a:noFill/>
                    </a:lnT>
                    <a:lnB>
                      <a:noFill/>
                    </a:lnB>
                    <a:solidFill>
                      <a:srgbClr val="F7F6F3"/>
                    </a:solidFill>
                  </a:tcPr>
                </a:tc>
              </a:tr>
              <a:tr h="165249">
                <a:tc>
                  <a:txBody>
                    <a:bodyPr/>
                    <a:lstStyle/>
                    <a:p>
                      <a:r>
                        <a:rPr lang="en-US" sz="900"/>
                        <a:t>Xiphinema index</a:t>
                      </a:r>
                    </a:p>
                  </a:txBody>
                  <a:tcPr marL="7002" marR="7002" marT="7002" marB="7002" anchor="ctr">
                    <a:lnL>
                      <a:noFill/>
                    </a:lnL>
                    <a:lnR>
                      <a:noFill/>
                    </a:lnR>
                    <a:lnT>
                      <a:noFill/>
                    </a:lnT>
                    <a:lnB>
                      <a:noFill/>
                    </a:lnB>
                    <a:solidFill>
                      <a:srgbClr val="FFFFFF"/>
                    </a:solidFill>
                  </a:tcPr>
                </a:tc>
                <a:tc>
                  <a:txBody>
                    <a:bodyPr/>
                    <a:lstStyle/>
                    <a:p>
                      <a:r>
                        <a:rPr lang="en-US" sz="900"/>
                        <a:t>Dagger</a:t>
                      </a:r>
                    </a:p>
                  </a:txBody>
                  <a:tcPr marL="7002" marR="7002" marT="7002" marB="7002" anchor="ctr">
                    <a:lnL>
                      <a:noFill/>
                    </a:lnL>
                    <a:lnR>
                      <a:noFill/>
                    </a:lnR>
                    <a:lnT>
                      <a:noFill/>
                    </a:lnT>
                    <a:lnB>
                      <a:noFill/>
                    </a:lnB>
                    <a:solidFill>
                      <a:srgbClr val="FFFFFF"/>
                    </a:solidFill>
                  </a:tcPr>
                </a:tc>
                <a:tc>
                  <a:txBody>
                    <a:bodyPr/>
                    <a:lstStyle/>
                    <a:p>
                      <a:r>
                        <a:rPr lang="en-US" sz="900"/>
                        <a:t>Vitis vinifera L.</a:t>
                      </a:r>
                    </a:p>
                  </a:txBody>
                  <a:tcPr marL="7002" marR="7002" marT="7002" marB="7002" anchor="ctr">
                    <a:lnL>
                      <a:noFill/>
                    </a:lnL>
                    <a:lnR>
                      <a:noFill/>
                    </a:lnR>
                    <a:lnT>
                      <a:noFill/>
                    </a:lnT>
                    <a:lnB>
                      <a:noFill/>
                    </a:lnB>
                    <a:solidFill>
                      <a:srgbClr val="FFFFFF"/>
                    </a:solidFill>
                  </a:tcPr>
                </a:tc>
                <a:tc>
                  <a:txBody>
                    <a:bodyPr/>
                    <a:lstStyle/>
                    <a:p>
                      <a:r>
                        <a:rPr lang="en-US" sz="900"/>
                        <a:t>French Colombard</a:t>
                      </a:r>
                    </a:p>
                  </a:txBody>
                  <a:tcPr marL="7002" marR="7002" marT="7002" marB="7002" anchor="ctr">
                    <a:lnL>
                      <a:noFill/>
                    </a:lnL>
                    <a:lnR>
                      <a:noFill/>
                    </a:lnR>
                    <a:lnT>
                      <a:noFill/>
                    </a:lnT>
                    <a:lnB>
                      <a:noFill/>
                    </a:lnB>
                    <a:solidFill>
                      <a:srgbClr val="FFFFFF"/>
                    </a:solidFill>
                  </a:tcPr>
                </a:tc>
                <a:tc>
                  <a:txBody>
                    <a:bodyPr/>
                    <a:lstStyle/>
                    <a:p>
                      <a:r>
                        <a:rPr lang="en-US" sz="900"/>
                        <a:t>Grape</a:t>
                      </a:r>
                    </a:p>
                  </a:txBody>
                  <a:tcPr marL="7002" marR="7002" marT="7002" marB="7002" anchor="ctr">
                    <a:lnL>
                      <a:noFill/>
                    </a:lnL>
                    <a:lnR>
                      <a:noFill/>
                    </a:lnR>
                    <a:lnT>
                      <a:noFill/>
                    </a:lnT>
                    <a:lnB>
                      <a:noFill/>
                    </a:lnB>
                    <a:solidFill>
                      <a:srgbClr val="FFFFFF"/>
                    </a:solidFill>
                  </a:tcPr>
                </a:tc>
                <a:tc>
                  <a:txBody>
                    <a:bodyPr/>
                    <a:lstStyle/>
                    <a:p>
                      <a:r>
                        <a:rPr lang="en-US" sz="900"/>
                        <a:t>Vitaceae</a:t>
                      </a:r>
                    </a:p>
                  </a:txBody>
                  <a:tcPr marL="7002" marR="7002" marT="7002" marB="7002" anchor="ctr">
                    <a:lnL>
                      <a:noFill/>
                    </a:lnL>
                    <a:lnR>
                      <a:noFill/>
                    </a:lnR>
                    <a:lnT>
                      <a:noFill/>
                    </a:lnT>
                    <a:lnB>
                      <a:noFill/>
                    </a:lnB>
                    <a:solidFill>
                      <a:srgbClr val="FFFFFF"/>
                    </a:solidFill>
                  </a:tcPr>
                </a:tc>
                <a:tc>
                  <a:txBody>
                    <a:bodyPr/>
                    <a:lstStyle/>
                    <a:p>
                      <a:r>
                        <a:rPr lang="en-US" sz="900"/>
                        <a:t>Edible Fruit</a:t>
                      </a:r>
                    </a:p>
                  </a:txBody>
                  <a:tcPr marL="7002" marR="7002" marT="7002" marB="7002" anchor="ctr">
                    <a:lnL>
                      <a:noFill/>
                    </a:lnL>
                    <a:lnR>
                      <a:noFill/>
                    </a:lnR>
                    <a:lnT>
                      <a:noFill/>
                    </a:lnT>
                    <a:lnB>
                      <a:noFill/>
                    </a:lnB>
                    <a:solidFill>
                      <a:srgbClr val="FFFFFF"/>
                    </a:solidFill>
                  </a:tcPr>
                </a:tc>
                <a:tc>
                  <a:txBody>
                    <a:bodyPr/>
                    <a:lstStyle/>
                    <a:p>
                      <a:r>
                        <a:rPr lang="en-US" sz="900"/>
                        <a:t>H</a:t>
                      </a:r>
                    </a:p>
                  </a:txBody>
                  <a:tcPr marL="7002" marR="7002" marT="7002" marB="7002" anchor="ctr">
                    <a:lnL>
                      <a:noFill/>
                    </a:lnL>
                    <a:lnR>
                      <a:noFill/>
                    </a:lnR>
                    <a:lnT>
                      <a:noFill/>
                    </a:lnT>
                    <a:lnB>
                      <a:noFill/>
                    </a:lnB>
                    <a:solidFill>
                      <a:srgbClr val="FFFFFF"/>
                    </a:solidFill>
                  </a:tcPr>
                </a:tc>
                <a:tc>
                  <a:txBody>
                    <a:bodyPr/>
                    <a:lstStyle/>
                    <a:p>
                      <a:r>
                        <a:rPr lang="en-US" sz="900"/>
                        <a:t>S</a:t>
                      </a:r>
                    </a:p>
                  </a:txBody>
                  <a:tcPr marL="7002" marR="7002" marT="7002" marB="7002" anchor="ctr">
                    <a:lnL>
                      <a:noFill/>
                    </a:lnL>
                    <a:lnR>
                      <a:noFill/>
                    </a:lnR>
                    <a:lnT>
                      <a:noFill/>
                    </a:lnT>
                    <a:lnB>
                      <a:noFill/>
                    </a:lnB>
                    <a:solidFill>
                      <a:srgbClr val="FFFFFF"/>
                    </a:solidFill>
                  </a:tcPr>
                </a:tc>
                <a:tc>
                  <a:txBody>
                    <a:bodyPr/>
                    <a:lstStyle/>
                    <a:p>
                      <a:r>
                        <a:rPr lang="en-US" sz="900"/>
                        <a:t>U</a:t>
                      </a:r>
                    </a:p>
                  </a:txBody>
                  <a:tcPr marL="7002" marR="7002" marT="7002" marB="7002" anchor="ctr">
                    <a:lnL>
                      <a:noFill/>
                    </a:lnL>
                    <a:lnR>
                      <a:noFill/>
                    </a:lnR>
                    <a:lnT>
                      <a:noFill/>
                    </a:lnT>
                    <a:lnB>
                      <a:noFill/>
                    </a:lnB>
                    <a:solidFill>
                      <a:srgbClr val="FFFFFF"/>
                    </a:solidFill>
                  </a:tcPr>
                </a:tc>
              </a:tr>
              <a:tr h="165249">
                <a:tc>
                  <a:txBody>
                    <a:bodyPr/>
                    <a:lstStyle/>
                    <a:p>
                      <a:r>
                        <a:rPr lang="en-US" sz="900"/>
                        <a:t>Xiphinema index</a:t>
                      </a:r>
                    </a:p>
                  </a:txBody>
                  <a:tcPr marL="7002" marR="7002" marT="7002" marB="7002" anchor="ctr">
                    <a:lnL>
                      <a:noFill/>
                    </a:lnL>
                    <a:lnR>
                      <a:noFill/>
                    </a:lnR>
                    <a:lnT>
                      <a:noFill/>
                    </a:lnT>
                    <a:lnB>
                      <a:noFill/>
                    </a:lnB>
                    <a:solidFill>
                      <a:srgbClr val="F7F6F3"/>
                    </a:solidFill>
                  </a:tcPr>
                </a:tc>
                <a:tc>
                  <a:txBody>
                    <a:bodyPr/>
                    <a:lstStyle/>
                    <a:p>
                      <a:r>
                        <a:rPr lang="en-US" sz="900"/>
                        <a:t>Dagger</a:t>
                      </a:r>
                    </a:p>
                  </a:txBody>
                  <a:tcPr marL="7002" marR="7002" marT="7002" marB="7002" anchor="ctr">
                    <a:lnL>
                      <a:noFill/>
                    </a:lnL>
                    <a:lnR>
                      <a:noFill/>
                    </a:lnR>
                    <a:lnT>
                      <a:noFill/>
                    </a:lnT>
                    <a:lnB>
                      <a:noFill/>
                    </a:lnB>
                    <a:solidFill>
                      <a:srgbClr val="F7F6F3"/>
                    </a:solidFill>
                  </a:tcPr>
                </a:tc>
                <a:tc>
                  <a:txBody>
                    <a:bodyPr/>
                    <a:lstStyle/>
                    <a:p>
                      <a:r>
                        <a:rPr lang="en-US" sz="900"/>
                        <a:t>Vitis sp. L.</a:t>
                      </a:r>
                    </a:p>
                  </a:txBody>
                  <a:tcPr marL="7002" marR="7002" marT="7002" marB="7002" anchor="ctr">
                    <a:lnL>
                      <a:noFill/>
                    </a:lnL>
                    <a:lnR>
                      <a:noFill/>
                    </a:lnR>
                    <a:lnT>
                      <a:noFill/>
                    </a:lnT>
                    <a:lnB>
                      <a:noFill/>
                    </a:lnB>
                    <a:solidFill>
                      <a:srgbClr val="F7F6F3"/>
                    </a:solidFill>
                  </a:tcPr>
                </a:tc>
                <a:tc>
                  <a:txBody>
                    <a:bodyPr/>
                    <a:lstStyle/>
                    <a:p>
                      <a:r>
                        <a:rPr lang="en-US" sz="900"/>
                        <a:t> </a:t>
                      </a:r>
                    </a:p>
                  </a:txBody>
                  <a:tcPr marL="7002" marR="7002" marT="7002" marB="7002" anchor="ctr">
                    <a:lnL>
                      <a:noFill/>
                    </a:lnL>
                    <a:lnR>
                      <a:noFill/>
                    </a:lnR>
                    <a:lnT>
                      <a:noFill/>
                    </a:lnT>
                    <a:lnB>
                      <a:noFill/>
                    </a:lnB>
                    <a:solidFill>
                      <a:srgbClr val="F7F6F3"/>
                    </a:solidFill>
                  </a:tcPr>
                </a:tc>
                <a:tc>
                  <a:txBody>
                    <a:bodyPr/>
                    <a:lstStyle/>
                    <a:p>
                      <a:r>
                        <a:rPr lang="en-US" sz="900"/>
                        <a:t>Grape</a:t>
                      </a:r>
                    </a:p>
                  </a:txBody>
                  <a:tcPr marL="7002" marR="7002" marT="7002" marB="7002" anchor="ctr">
                    <a:lnL>
                      <a:noFill/>
                    </a:lnL>
                    <a:lnR>
                      <a:noFill/>
                    </a:lnR>
                    <a:lnT>
                      <a:noFill/>
                    </a:lnT>
                    <a:lnB>
                      <a:noFill/>
                    </a:lnB>
                    <a:solidFill>
                      <a:srgbClr val="F7F6F3"/>
                    </a:solidFill>
                  </a:tcPr>
                </a:tc>
                <a:tc>
                  <a:txBody>
                    <a:bodyPr/>
                    <a:lstStyle/>
                    <a:p>
                      <a:r>
                        <a:rPr lang="en-US" sz="900"/>
                        <a:t>Vitaceae</a:t>
                      </a:r>
                    </a:p>
                  </a:txBody>
                  <a:tcPr marL="7002" marR="7002" marT="7002" marB="7002" anchor="ctr">
                    <a:lnL>
                      <a:noFill/>
                    </a:lnL>
                    <a:lnR>
                      <a:noFill/>
                    </a:lnR>
                    <a:lnT>
                      <a:noFill/>
                    </a:lnT>
                    <a:lnB>
                      <a:noFill/>
                    </a:lnB>
                    <a:solidFill>
                      <a:srgbClr val="F7F6F3"/>
                    </a:solidFill>
                  </a:tcPr>
                </a:tc>
                <a:tc>
                  <a:txBody>
                    <a:bodyPr/>
                    <a:lstStyle/>
                    <a:p>
                      <a:r>
                        <a:rPr lang="en-US" sz="900"/>
                        <a:t>Fruit</a:t>
                      </a:r>
                    </a:p>
                  </a:txBody>
                  <a:tcPr marL="7002" marR="7002" marT="7002" marB="7002" anchor="ctr">
                    <a:lnL>
                      <a:noFill/>
                    </a:lnL>
                    <a:lnR>
                      <a:noFill/>
                    </a:lnR>
                    <a:lnT>
                      <a:noFill/>
                    </a:lnT>
                    <a:lnB>
                      <a:noFill/>
                    </a:lnB>
                    <a:solidFill>
                      <a:srgbClr val="F7F6F3"/>
                    </a:solidFill>
                  </a:tcPr>
                </a:tc>
                <a:tc>
                  <a:txBody>
                    <a:bodyPr/>
                    <a:lstStyle/>
                    <a:p>
                      <a:r>
                        <a:rPr lang="en-US" sz="900"/>
                        <a:t>H</a:t>
                      </a:r>
                    </a:p>
                  </a:txBody>
                  <a:tcPr marL="7002" marR="7002" marT="7002" marB="7002" anchor="ctr">
                    <a:lnL>
                      <a:noFill/>
                    </a:lnL>
                    <a:lnR>
                      <a:noFill/>
                    </a:lnR>
                    <a:lnT>
                      <a:noFill/>
                    </a:lnT>
                    <a:lnB>
                      <a:noFill/>
                    </a:lnB>
                    <a:solidFill>
                      <a:srgbClr val="F7F6F3"/>
                    </a:solidFill>
                  </a:tcPr>
                </a:tc>
                <a:tc>
                  <a:txBody>
                    <a:bodyPr/>
                    <a:lstStyle/>
                    <a:p>
                      <a:r>
                        <a:rPr lang="en-US" sz="900"/>
                        <a:t>S</a:t>
                      </a:r>
                    </a:p>
                  </a:txBody>
                  <a:tcPr marL="7002" marR="7002" marT="7002" marB="7002" anchor="ctr">
                    <a:lnL>
                      <a:noFill/>
                    </a:lnL>
                    <a:lnR>
                      <a:noFill/>
                    </a:lnR>
                    <a:lnT>
                      <a:noFill/>
                    </a:lnT>
                    <a:lnB>
                      <a:noFill/>
                    </a:lnB>
                    <a:solidFill>
                      <a:srgbClr val="F7F6F3"/>
                    </a:solidFill>
                  </a:tcPr>
                </a:tc>
                <a:tc>
                  <a:txBody>
                    <a:bodyPr/>
                    <a:lstStyle/>
                    <a:p>
                      <a:r>
                        <a:rPr lang="en-US" sz="900"/>
                        <a:t>U</a:t>
                      </a:r>
                    </a:p>
                  </a:txBody>
                  <a:tcPr marL="7002" marR="7002" marT="7002" marB="7002" anchor="ctr">
                    <a:lnL>
                      <a:noFill/>
                    </a:lnL>
                    <a:lnR>
                      <a:noFill/>
                    </a:lnR>
                    <a:lnT>
                      <a:noFill/>
                    </a:lnT>
                    <a:lnB>
                      <a:noFill/>
                    </a:lnB>
                    <a:solidFill>
                      <a:srgbClr val="F7F6F3"/>
                    </a:solidFill>
                  </a:tcPr>
                </a:tc>
              </a:tr>
              <a:tr h="165249">
                <a:tc>
                  <a:txBody>
                    <a:bodyPr/>
                    <a:lstStyle/>
                    <a:p>
                      <a:r>
                        <a:rPr lang="en-US" sz="900"/>
                        <a:t>Xiphinema index</a:t>
                      </a:r>
                    </a:p>
                  </a:txBody>
                  <a:tcPr marL="7002" marR="7002" marT="7002" marB="7002" anchor="ctr">
                    <a:lnL>
                      <a:noFill/>
                    </a:lnL>
                    <a:lnR>
                      <a:noFill/>
                    </a:lnR>
                    <a:lnT>
                      <a:noFill/>
                    </a:lnT>
                    <a:lnB>
                      <a:noFill/>
                    </a:lnB>
                    <a:solidFill>
                      <a:srgbClr val="FFFFFF"/>
                    </a:solidFill>
                  </a:tcPr>
                </a:tc>
                <a:tc>
                  <a:txBody>
                    <a:bodyPr/>
                    <a:lstStyle/>
                    <a:p>
                      <a:r>
                        <a:rPr lang="en-US" sz="900"/>
                        <a:t>Dagger</a:t>
                      </a:r>
                    </a:p>
                  </a:txBody>
                  <a:tcPr marL="7002" marR="7002" marT="7002" marB="7002" anchor="ctr">
                    <a:lnL>
                      <a:noFill/>
                    </a:lnL>
                    <a:lnR>
                      <a:noFill/>
                    </a:lnR>
                    <a:lnT>
                      <a:noFill/>
                    </a:lnT>
                    <a:lnB>
                      <a:noFill/>
                    </a:lnB>
                    <a:solidFill>
                      <a:srgbClr val="FFFFFF"/>
                    </a:solidFill>
                  </a:tcPr>
                </a:tc>
                <a:tc>
                  <a:txBody>
                    <a:bodyPr/>
                    <a:lstStyle/>
                    <a:p>
                      <a:r>
                        <a:rPr lang="en-US" sz="900"/>
                        <a:t>Vitis sp. L.</a:t>
                      </a:r>
                    </a:p>
                  </a:txBody>
                  <a:tcPr marL="7002" marR="7002" marT="7002" marB="7002" anchor="ctr">
                    <a:lnL>
                      <a:noFill/>
                    </a:lnL>
                    <a:lnR>
                      <a:noFill/>
                    </a:lnR>
                    <a:lnT>
                      <a:noFill/>
                    </a:lnT>
                    <a:lnB>
                      <a:noFill/>
                    </a:lnB>
                    <a:solidFill>
                      <a:srgbClr val="FFFFFF"/>
                    </a:solidFill>
                  </a:tcPr>
                </a:tc>
                <a:tc>
                  <a:txBody>
                    <a:bodyPr/>
                    <a:lstStyle/>
                    <a:p>
                      <a:r>
                        <a:rPr lang="en-US" sz="900"/>
                        <a:t> </a:t>
                      </a:r>
                    </a:p>
                  </a:txBody>
                  <a:tcPr marL="7002" marR="7002" marT="7002" marB="7002" anchor="ctr">
                    <a:lnL>
                      <a:noFill/>
                    </a:lnL>
                    <a:lnR>
                      <a:noFill/>
                    </a:lnR>
                    <a:lnT>
                      <a:noFill/>
                    </a:lnT>
                    <a:lnB>
                      <a:noFill/>
                    </a:lnB>
                    <a:solidFill>
                      <a:srgbClr val="FFFFFF"/>
                    </a:solidFill>
                  </a:tcPr>
                </a:tc>
                <a:tc>
                  <a:txBody>
                    <a:bodyPr/>
                    <a:lstStyle/>
                    <a:p>
                      <a:r>
                        <a:rPr lang="en-US" sz="900"/>
                        <a:t>Grape</a:t>
                      </a:r>
                    </a:p>
                  </a:txBody>
                  <a:tcPr marL="7002" marR="7002" marT="7002" marB="7002" anchor="ctr">
                    <a:lnL>
                      <a:noFill/>
                    </a:lnL>
                    <a:lnR>
                      <a:noFill/>
                    </a:lnR>
                    <a:lnT>
                      <a:noFill/>
                    </a:lnT>
                    <a:lnB>
                      <a:noFill/>
                    </a:lnB>
                    <a:solidFill>
                      <a:srgbClr val="FFFFFF"/>
                    </a:solidFill>
                  </a:tcPr>
                </a:tc>
                <a:tc>
                  <a:txBody>
                    <a:bodyPr/>
                    <a:lstStyle/>
                    <a:p>
                      <a:r>
                        <a:rPr lang="en-US" sz="900"/>
                        <a:t>Vitaceae</a:t>
                      </a:r>
                    </a:p>
                  </a:txBody>
                  <a:tcPr marL="7002" marR="7002" marT="7002" marB="7002" anchor="ctr">
                    <a:lnL>
                      <a:noFill/>
                    </a:lnL>
                    <a:lnR>
                      <a:noFill/>
                    </a:lnR>
                    <a:lnT>
                      <a:noFill/>
                    </a:lnT>
                    <a:lnB>
                      <a:noFill/>
                    </a:lnB>
                    <a:solidFill>
                      <a:srgbClr val="FFFFFF"/>
                    </a:solidFill>
                  </a:tcPr>
                </a:tc>
                <a:tc>
                  <a:txBody>
                    <a:bodyPr/>
                    <a:lstStyle/>
                    <a:p>
                      <a:endParaRPr lang="en-US" sz="900"/>
                    </a:p>
                  </a:txBody>
                  <a:tcPr marL="16805" marR="16805" marT="8402" marB="8402">
                    <a:lnL>
                      <a:noFill/>
                    </a:lnL>
                    <a:lnT>
                      <a:noFill/>
                    </a:lnT>
                  </a:tcPr>
                </a:tc>
                <a:tc>
                  <a:txBody>
                    <a:bodyPr/>
                    <a:lstStyle/>
                    <a:p>
                      <a:endParaRPr lang="en-US" sz="900"/>
                    </a:p>
                  </a:txBody>
                  <a:tcPr marL="16805" marR="16805" marT="8402" marB="8402">
                    <a:lnT>
                      <a:noFill/>
                    </a:lnT>
                  </a:tcPr>
                </a:tc>
                <a:tc>
                  <a:txBody>
                    <a:bodyPr/>
                    <a:lstStyle/>
                    <a:p>
                      <a:endParaRPr lang="en-US" sz="900"/>
                    </a:p>
                  </a:txBody>
                  <a:tcPr marL="16805" marR="16805" marT="8402" marB="8402">
                    <a:lnT>
                      <a:noFill/>
                    </a:lnT>
                  </a:tcPr>
                </a:tc>
                <a:tc>
                  <a:txBody>
                    <a:bodyPr/>
                    <a:lstStyle/>
                    <a:p>
                      <a:endParaRPr lang="en-US" sz="900" dirty="0"/>
                    </a:p>
                  </a:txBody>
                  <a:tcPr marL="16805" marR="16805" marT="8402" marB="8402">
                    <a:lnT>
                      <a:noFill/>
                    </a:lnT>
                  </a:tcPr>
                </a:tc>
              </a:tr>
            </a:tbl>
          </a:graphicData>
        </a:graphic>
      </p:graphicFrame>
      <p:sp>
        <p:nvSpPr>
          <p:cNvPr id="251905" name="Rectangle 1"/>
          <p:cNvSpPr>
            <a:spLocks noChangeArrowheads="1"/>
          </p:cNvSpPr>
          <p:nvPr/>
        </p:nvSpPr>
        <p:spPr bwMode="auto">
          <a:xfrm>
            <a:off x="0" y="0"/>
            <a:ext cx="241284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Host Status of Plants to Nematodes</a:t>
            </a:r>
            <a:br>
              <a:rPr kumimoji="0" lang="en-US" sz="1000" b="1" i="0" u="none" strike="noStrike" cap="none" normalizeH="0" baseline="0" dirty="0" smtClean="0">
                <a:ln>
                  <a:noFill/>
                </a:ln>
                <a:solidFill>
                  <a:schemeClr val="tx1"/>
                </a:solidFill>
                <a:effectLst/>
                <a:latin typeface="Times New Roman" pitchFamily="18" charset="0"/>
              </a:rPr>
            </a:br>
            <a:r>
              <a:rPr kumimoji="0" lang="en-US" sz="1000" b="0" i="0" u="none" strike="noStrike" cap="none" normalizeH="0" baseline="0" dirty="0" smtClean="0">
                <a:ln>
                  <a:noFill/>
                </a:ln>
                <a:solidFill>
                  <a:schemeClr val="tx1"/>
                </a:solidFill>
                <a:effectLst/>
                <a:latin typeface="Times New Roman" pitchFamily="18" charset="0"/>
              </a:rPr>
              <a:t/>
            </a:r>
            <a:br>
              <a:rPr kumimoji="0" lang="en-US" sz="1000" b="0" i="0" u="none" strike="noStrike" cap="none" normalizeH="0" baseline="0" dirty="0" smtClean="0">
                <a:ln>
                  <a:noFill/>
                </a:ln>
                <a:solidFill>
                  <a:schemeClr val="tx1"/>
                </a:solidFill>
                <a:effectLst/>
                <a:latin typeface="Times New Roman" pitchFamily="18" charset="0"/>
              </a:rPr>
            </a:br>
            <a:r>
              <a:rPr kumimoji="0" lang="en-US" sz="1000" b="1" i="0" u="none" strike="noStrike" cap="none" normalizeH="0" baseline="0" dirty="0" smtClean="0">
                <a:ln>
                  <a:noFill/>
                </a:ln>
                <a:solidFill>
                  <a:schemeClr val="tx1"/>
                </a:solidFill>
                <a:effectLst/>
                <a:latin typeface="Times New Roman" pitchFamily="18" charset="0"/>
                <a:hlinkClick r:id="rId2"/>
              </a:rPr>
              <a:t>Do Another Search</a:t>
            </a:r>
            <a:r>
              <a:rPr kumimoji="0" lang="en-US" sz="1000" b="1" i="0" u="none" strike="noStrike" cap="none" normalizeH="0" baseline="0" dirty="0" smtClean="0">
                <a:ln>
                  <a:noFill/>
                </a:ln>
                <a:solidFill>
                  <a:schemeClr val="tx1"/>
                </a:solidFill>
                <a:effectLst/>
                <a:latin typeface="Times New Roman" pitchFamily="18" charset="0"/>
              </a:rPr>
              <a:t> </a:t>
            </a:r>
            <a:br>
              <a:rPr kumimoji="0" lang="en-US" sz="1000" b="1" i="0" u="none" strike="noStrike" cap="none" normalizeH="0" baseline="0" dirty="0" smtClean="0">
                <a:ln>
                  <a:noFill/>
                </a:ln>
                <a:solidFill>
                  <a:schemeClr val="tx1"/>
                </a:solidFill>
                <a:effectLst/>
                <a:latin typeface="Times New Roman" pitchFamily="18" charset="0"/>
              </a:rPr>
            </a:br>
            <a:r>
              <a:rPr kumimoji="0" lang="en-US" sz="1000" b="1" i="0" u="none" strike="noStrike" cap="none" normalizeH="0" baseline="0" dirty="0" smtClean="0">
                <a:ln>
                  <a:noFill/>
                </a:ln>
                <a:solidFill>
                  <a:schemeClr val="tx1"/>
                </a:solidFill>
                <a:effectLst/>
                <a:latin typeface="Times New Roman" pitchFamily="18" charset="0"/>
              </a:rPr>
              <a:t/>
            </a:r>
            <a:br>
              <a:rPr kumimoji="0" lang="en-US" sz="1000" b="1" i="0" u="none" strike="noStrike" cap="none" normalizeH="0" baseline="0" dirty="0" smtClean="0">
                <a:ln>
                  <a:noFill/>
                </a:ln>
                <a:solidFill>
                  <a:schemeClr val="tx1"/>
                </a:solidFill>
                <a:effectLst/>
                <a:latin typeface="Times New Roman" pitchFamily="18" charset="0"/>
              </a:rPr>
            </a:br>
            <a:r>
              <a:rPr kumimoji="0" lang="en-US" sz="1000" b="1" i="0" u="none" strike="noStrike" cap="none" normalizeH="0" baseline="0" dirty="0" smtClean="0">
                <a:ln>
                  <a:noFill/>
                </a:ln>
                <a:solidFill>
                  <a:schemeClr val="tx1"/>
                </a:solidFill>
                <a:effectLst/>
                <a:latin typeface="Times New Roman" pitchFamily="18" charset="0"/>
                <a:hlinkClick r:id="rId3"/>
              </a:rPr>
              <a:t>Change Type of Search</a:t>
            </a:r>
            <a:r>
              <a:rPr kumimoji="0" lang="en-US" sz="1000" b="0" i="0" u="none" strike="noStrike" cap="none" normalizeH="0" baseline="0" dirty="0" smtClean="0">
                <a:ln>
                  <a:noFill/>
                </a:ln>
                <a:solidFill>
                  <a:schemeClr val="tx1"/>
                </a:solidFill>
                <a:effectLst/>
                <a:latin typeface="Times New Roman" pitchFamily="18" charset="0"/>
              </a:rPr>
              <a:t/>
            </a:r>
            <a:br>
              <a:rPr kumimoji="0" lang="en-US" sz="1000" b="0" i="0" u="none" strike="noStrike" cap="none" normalizeH="0" baseline="0" dirty="0" smtClean="0">
                <a:ln>
                  <a:noFill/>
                </a:ln>
                <a:solidFill>
                  <a:schemeClr val="tx1"/>
                </a:solidFill>
                <a:effectLst/>
                <a:latin typeface="Times New Roman" pitchFamily="18" charset="0"/>
              </a:rPr>
            </a:br>
            <a:r>
              <a:rPr kumimoji="0" lang="en-US" sz="1000" b="0" i="0" u="none" strike="noStrike" cap="none" normalizeH="0" baseline="0" dirty="0" smtClean="0">
                <a:ln>
                  <a:noFill/>
                </a:ln>
                <a:solidFill>
                  <a:schemeClr val="tx1"/>
                </a:solidFill>
                <a:effectLst/>
                <a:latin typeface="Times New Roman" pitchFamily="18" charset="0"/>
              </a:rPr>
              <a:t/>
            </a:r>
            <a:br>
              <a:rPr kumimoji="0" lang="en-US" sz="1000" b="0" i="0" u="none" strike="noStrike" cap="none" normalizeH="0" baseline="0" dirty="0" smtClean="0">
                <a:ln>
                  <a:noFill/>
                </a:ln>
                <a:solidFill>
                  <a:schemeClr val="tx1"/>
                </a:solidFill>
                <a:effectLst/>
                <a:latin typeface="Times New Roman" pitchFamily="18" charset="0"/>
              </a:rPr>
            </a:br>
            <a:r>
              <a:rPr kumimoji="0" lang="en-US" sz="1000" b="1" i="0" u="none" strike="noStrike" cap="none" normalizeH="0" baseline="0" dirty="0" smtClean="0">
                <a:ln>
                  <a:noFill/>
                </a:ln>
                <a:solidFill>
                  <a:schemeClr val="tx1"/>
                </a:solidFill>
                <a:effectLst/>
                <a:latin typeface="Times New Roman" pitchFamily="18" charset="0"/>
                <a:hlinkClick r:id="rId4"/>
              </a:rPr>
              <a:t>Return to Nematode Management Menu</a:t>
            </a:r>
            <a:r>
              <a:rPr kumimoji="0" lang="en-US" sz="1000" b="0" i="0" u="none" strike="noStrike" cap="none" normalizeH="0" baseline="0" dirty="0" smtClean="0">
                <a:ln>
                  <a:noFill/>
                </a:ln>
                <a:solidFill>
                  <a:schemeClr val="tx1"/>
                </a:solidFill>
                <a:effectLst/>
                <a:latin typeface="Times New Roman" pitchFamily="18" charset="0"/>
              </a:rPr>
              <a:t/>
            </a:r>
            <a:br>
              <a:rPr kumimoji="0" lang="en-US" sz="1000" b="0" i="0" u="none" strike="noStrike" cap="none" normalizeH="0" baseline="0" dirty="0" smtClean="0">
                <a:ln>
                  <a:noFill/>
                </a:ln>
                <a:solidFill>
                  <a:schemeClr val="tx1"/>
                </a:solidFill>
                <a:effectLst/>
                <a:latin typeface="Times New Roman" pitchFamily="18" charset="0"/>
              </a:rPr>
            </a:br>
            <a:r>
              <a:rPr kumimoji="0" lang="en-US" sz="1000" b="0" i="0" u="none" strike="noStrike" cap="none" normalizeH="0" baseline="0" dirty="0" smtClean="0">
                <a:ln>
                  <a:noFill/>
                </a:ln>
                <a:solidFill>
                  <a:schemeClr val="tx1"/>
                </a:solidFill>
                <a:effectLst/>
                <a:latin typeface="Times New Roman" pitchFamily="18" charset="0"/>
              </a:rPr>
              <a:t/>
            </a:r>
            <a:br>
              <a:rPr kumimoji="0" lang="en-US" sz="1000" b="0" i="0" u="none" strike="noStrike" cap="none" normalizeH="0" baseline="0" dirty="0" smtClean="0">
                <a:ln>
                  <a:noFill/>
                </a:ln>
                <a:solidFill>
                  <a:schemeClr val="tx1"/>
                </a:solidFill>
                <a:effectLst/>
                <a:latin typeface="Times New Roman" pitchFamily="18" charset="0"/>
              </a:rPr>
            </a:br>
            <a:r>
              <a:rPr kumimoji="0" lang="en-US" sz="1000" b="0" i="0" u="none" strike="noStrike" cap="none" normalizeH="0" baseline="0" dirty="0" smtClean="0">
                <a:ln>
                  <a:noFill/>
                </a:ln>
                <a:solidFill>
                  <a:schemeClr val="tx1"/>
                </a:solidFill>
                <a:effectLst/>
                <a:latin typeface="Times New Roman" pitchFamily="18" charset="0"/>
              </a:rPr>
              <a:t/>
            </a:r>
            <a:br>
              <a:rPr kumimoji="0" lang="en-US" sz="1000" b="0" i="0" u="none" strike="noStrike" cap="none" normalizeH="0" baseline="0" dirty="0" smtClean="0">
                <a:ln>
                  <a:noFill/>
                </a:ln>
                <a:solidFill>
                  <a:schemeClr val="tx1"/>
                </a:solidFill>
                <a:effectLst/>
                <a:latin typeface="Times New Roman" pitchFamily="18" charset="0"/>
              </a:rPr>
            </a:br>
            <a:r>
              <a:rPr kumimoji="0" lang="en-US" sz="1000" b="1" i="0" u="none" strike="noStrike" cap="none" normalizeH="0" baseline="0" dirty="0" smtClean="0">
                <a:ln>
                  <a:noFill/>
                </a:ln>
                <a:solidFill>
                  <a:schemeClr val="tx1"/>
                </a:solidFill>
                <a:effectLst/>
                <a:latin typeface="Times New Roman" pitchFamily="18" charset="0"/>
              </a:rPr>
              <a:t>Click on a column head to sort the data</a:t>
            </a:r>
            <a:endParaRPr kumimoji="0" 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784225" y="152400"/>
            <a:ext cx="7118350" cy="641350"/>
          </a:xfrm>
          <a:prstGeom prst="rect">
            <a:avLst/>
          </a:prstGeom>
          <a:noFill/>
          <a:ln w="9525">
            <a:noFill/>
            <a:miter lim="800000"/>
            <a:headEnd/>
            <a:tailEnd/>
          </a:ln>
          <a:effectLst/>
        </p:spPr>
        <p:txBody>
          <a:bodyPr wrap="none">
            <a:spAutoFit/>
          </a:bodyPr>
          <a:lstStyle/>
          <a:p>
            <a:r>
              <a:rPr lang="en-US" sz="3600" dirty="0" err="1"/>
              <a:t>Postplant</a:t>
            </a:r>
            <a:r>
              <a:rPr lang="en-US" sz="3600" dirty="0"/>
              <a:t> Nematode Management</a:t>
            </a:r>
          </a:p>
        </p:txBody>
      </p:sp>
      <p:sp>
        <p:nvSpPr>
          <p:cNvPr id="73731" name="Text Box 3"/>
          <p:cNvSpPr txBox="1">
            <a:spLocks noChangeArrowheads="1"/>
          </p:cNvSpPr>
          <p:nvPr/>
        </p:nvSpPr>
        <p:spPr bwMode="auto">
          <a:xfrm>
            <a:off x="24384" y="990600"/>
            <a:ext cx="9144000" cy="5698996"/>
          </a:xfrm>
          <a:prstGeom prst="rect">
            <a:avLst/>
          </a:prstGeom>
          <a:noFill/>
          <a:ln w="9525">
            <a:noFill/>
            <a:miter lim="800000"/>
            <a:headEnd/>
            <a:tailEnd/>
          </a:ln>
          <a:effectLst/>
        </p:spPr>
        <p:txBody>
          <a:bodyPr>
            <a:spAutoFit/>
          </a:bodyPr>
          <a:lstStyle/>
          <a:p>
            <a:r>
              <a:rPr lang="en-US" sz="3200" dirty="0"/>
              <a:t> </a:t>
            </a:r>
            <a:r>
              <a:rPr lang="en-US" sz="3200" i="1" dirty="0" err="1"/>
              <a:t>Nematicides</a:t>
            </a:r>
            <a:r>
              <a:rPr lang="en-US" sz="3200" i="1" dirty="0"/>
              <a:t>:</a:t>
            </a:r>
            <a:endParaRPr lang="en-US" i="1" dirty="0"/>
          </a:p>
          <a:p>
            <a:endParaRPr lang="en-US" sz="1200" dirty="0"/>
          </a:p>
          <a:p>
            <a:r>
              <a:rPr lang="en-US" b="1" dirty="0" err="1"/>
              <a:t>Nemacur</a:t>
            </a:r>
            <a:r>
              <a:rPr lang="en-US" dirty="0"/>
              <a:t> (</a:t>
            </a:r>
            <a:r>
              <a:rPr lang="en-US" dirty="0" err="1"/>
              <a:t>fenamiphos</a:t>
            </a:r>
            <a:r>
              <a:rPr lang="en-US" dirty="0"/>
              <a:t>) (not available in US)</a:t>
            </a:r>
          </a:p>
          <a:p>
            <a:r>
              <a:rPr lang="en-US" dirty="0"/>
              <a:t>	applied via drip two times during spring root flush at</a:t>
            </a:r>
          </a:p>
          <a:p>
            <a:r>
              <a:rPr lang="en-US" dirty="0"/>
              <a:t>	1/3 gallon each; treat again in fall; max. 2 gal/year.  </a:t>
            </a:r>
          </a:p>
          <a:p>
            <a:r>
              <a:rPr lang="en-US" dirty="0"/>
              <a:t>	[</a:t>
            </a:r>
            <a:r>
              <a:rPr lang="en-US" dirty="0" err="1"/>
              <a:t>ectoparasites</a:t>
            </a:r>
            <a:r>
              <a:rPr lang="en-US" dirty="0"/>
              <a:t> +++, </a:t>
            </a:r>
            <a:r>
              <a:rPr lang="en-US" dirty="0" err="1"/>
              <a:t>endoparasites</a:t>
            </a:r>
            <a:r>
              <a:rPr lang="en-US" dirty="0"/>
              <a:t> +]</a:t>
            </a:r>
          </a:p>
          <a:p>
            <a:pPr>
              <a:spcBef>
                <a:spcPts val="500"/>
              </a:spcBef>
              <a:spcAft>
                <a:spcPts val="500"/>
              </a:spcAft>
            </a:pPr>
            <a:r>
              <a:rPr lang="en-US" b="1" dirty="0" err="1"/>
              <a:t>Enzone</a:t>
            </a:r>
            <a:r>
              <a:rPr lang="en-US" dirty="0"/>
              <a:t> (CS</a:t>
            </a:r>
            <a:r>
              <a:rPr lang="en-US" baseline="-25000" dirty="0"/>
              <a:t>2</a:t>
            </a:r>
            <a:r>
              <a:rPr lang="en-US" dirty="0"/>
              <a:t> liberator) applied in irrigation water - drip or furrow.</a:t>
            </a:r>
          </a:p>
          <a:p>
            <a:r>
              <a:rPr lang="en-US" dirty="0"/>
              <a:t>	[</a:t>
            </a:r>
            <a:r>
              <a:rPr lang="en-US" dirty="0" err="1"/>
              <a:t>ectoparasites</a:t>
            </a:r>
            <a:r>
              <a:rPr lang="en-US" dirty="0"/>
              <a:t> +++, </a:t>
            </a:r>
            <a:r>
              <a:rPr lang="en-US" dirty="0" err="1"/>
              <a:t>endoparasites</a:t>
            </a:r>
            <a:r>
              <a:rPr lang="en-US" dirty="0"/>
              <a:t> ?]</a:t>
            </a:r>
          </a:p>
          <a:p>
            <a:r>
              <a:rPr lang="en-US" b="1" dirty="0" err="1"/>
              <a:t>DiTera</a:t>
            </a:r>
            <a:r>
              <a:rPr lang="en-US" dirty="0"/>
              <a:t> (antibiotic) applied in irrigation water - drip or furrow </a:t>
            </a:r>
          </a:p>
          <a:p>
            <a:r>
              <a:rPr lang="en-US" dirty="0"/>
              <a:t>          20 lb per acre three times per year. </a:t>
            </a:r>
          </a:p>
          <a:p>
            <a:r>
              <a:rPr lang="en-US" dirty="0"/>
              <a:t>	[</a:t>
            </a:r>
            <a:r>
              <a:rPr lang="en-US" dirty="0" err="1"/>
              <a:t>ectoparasites</a:t>
            </a:r>
            <a:r>
              <a:rPr lang="en-US" dirty="0"/>
              <a:t> ++, </a:t>
            </a:r>
            <a:r>
              <a:rPr lang="en-US" dirty="0" err="1"/>
              <a:t>endoparasites</a:t>
            </a:r>
            <a:r>
              <a:rPr lang="en-US" dirty="0"/>
              <a:t> ?]</a:t>
            </a:r>
          </a:p>
          <a:p>
            <a:r>
              <a:rPr lang="en-US" b="1" dirty="0" err="1"/>
              <a:t>Movento</a:t>
            </a:r>
            <a:r>
              <a:rPr lang="en-US" b="1" dirty="0"/>
              <a:t> </a:t>
            </a:r>
            <a:r>
              <a:rPr lang="en-US" b="1" dirty="0" smtClean="0"/>
              <a:t>(</a:t>
            </a:r>
            <a:r>
              <a:rPr lang="en-US" dirty="0" err="1" smtClean="0"/>
              <a:t>spirotetramat</a:t>
            </a:r>
            <a:r>
              <a:rPr lang="en-US" dirty="0" smtClean="0"/>
              <a:t>) a </a:t>
            </a:r>
            <a:r>
              <a:rPr lang="en-US" dirty="0"/>
              <a:t>lipid biosynthesis inhibitor with </a:t>
            </a:r>
            <a:r>
              <a:rPr lang="en-US" dirty="0" smtClean="0"/>
              <a:t>	systemic </a:t>
            </a:r>
            <a:r>
              <a:rPr lang="en-US" dirty="0"/>
              <a:t>activity – </a:t>
            </a:r>
            <a:r>
              <a:rPr lang="en-US" dirty="0" smtClean="0"/>
              <a:t>applied </a:t>
            </a:r>
            <a:r>
              <a:rPr lang="en-US" dirty="0"/>
              <a:t>by foliar </a:t>
            </a:r>
            <a:r>
              <a:rPr lang="en-US" dirty="0" smtClean="0"/>
              <a:t>spray.</a:t>
            </a:r>
          </a:p>
          <a:p>
            <a:endParaRPr lang="en-US" dirty="0"/>
          </a:p>
          <a:p>
            <a:r>
              <a:rPr lang="en-US" dirty="0"/>
              <a:t>Consider </a:t>
            </a:r>
            <a:r>
              <a:rPr lang="en-US" dirty="0" err="1"/>
              <a:t>nematicide</a:t>
            </a:r>
            <a:r>
              <a:rPr lang="en-US" dirty="0"/>
              <a:t> rotation to delay loss of efficacy</a:t>
            </a:r>
          </a:p>
        </p:txBody>
      </p:sp>
      <p:sp>
        <p:nvSpPr>
          <p:cNvPr id="73732" name="Line 4"/>
          <p:cNvSpPr>
            <a:spLocks noChangeShapeType="1"/>
          </p:cNvSpPr>
          <p:nvPr/>
        </p:nvSpPr>
        <p:spPr bwMode="auto">
          <a:xfrm flipV="1">
            <a:off x="1219200" y="1676400"/>
            <a:ext cx="6248400" cy="1524000"/>
          </a:xfrm>
          <a:prstGeom prst="line">
            <a:avLst/>
          </a:prstGeom>
          <a:noFill/>
          <a:ln w="28575">
            <a:solidFill>
              <a:srgbClr val="FF0000"/>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17525" y="271463"/>
            <a:ext cx="6813550" cy="641350"/>
          </a:xfrm>
          <a:prstGeom prst="rect">
            <a:avLst/>
          </a:prstGeom>
          <a:noFill/>
          <a:ln w="9525">
            <a:noFill/>
            <a:miter lim="800000"/>
            <a:headEnd/>
            <a:tailEnd/>
          </a:ln>
          <a:effectLst/>
        </p:spPr>
        <p:txBody>
          <a:bodyPr wrap="none">
            <a:spAutoFit/>
          </a:bodyPr>
          <a:lstStyle/>
          <a:p>
            <a:r>
              <a:rPr lang="en-US" sz="3600"/>
              <a:t>Postplant Vineyard Management</a:t>
            </a:r>
          </a:p>
        </p:txBody>
      </p:sp>
      <p:sp>
        <p:nvSpPr>
          <p:cNvPr id="75779" name="Text Box 3"/>
          <p:cNvSpPr txBox="1">
            <a:spLocks noChangeArrowheads="1"/>
          </p:cNvSpPr>
          <p:nvPr/>
        </p:nvSpPr>
        <p:spPr bwMode="auto">
          <a:xfrm>
            <a:off x="381000" y="1447800"/>
            <a:ext cx="8305800" cy="4991110"/>
          </a:xfrm>
          <a:prstGeom prst="rect">
            <a:avLst/>
          </a:prstGeom>
          <a:noFill/>
          <a:ln w="9525">
            <a:noFill/>
            <a:miter lim="800000"/>
            <a:headEnd/>
            <a:tailEnd/>
          </a:ln>
          <a:effectLst/>
        </p:spPr>
        <p:txBody>
          <a:bodyPr>
            <a:spAutoFit/>
          </a:bodyPr>
          <a:lstStyle/>
          <a:p>
            <a:r>
              <a:rPr lang="en-US" sz="3200" dirty="0"/>
              <a:t> </a:t>
            </a:r>
            <a:r>
              <a:rPr lang="en-US" sz="3200" i="1" dirty="0"/>
              <a:t>Cultural:</a:t>
            </a:r>
          </a:p>
          <a:p>
            <a:endParaRPr lang="en-US" i="1" dirty="0"/>
          </a:p>
          <a:p>
            <a:pPr>
              <a:spcBef>
                <a:spcPts val="500"/>
              </a:spcBef>
              <a:spcAft>
                <a:spcPts val="500"/>
              </a:spcAft>
              <a:buFontTx/>
              <a:buChar char="•"/>
            </a:pPr>
            <a:r>
              <a:rPr lang="en-US" sz="2000" dirty="0"/>
              <a:t>avoid introducing nematodes on equipment, people, water </a:t>
            </a:r>
          </a:p>
          <a:p>
            <a:pPr>
              <a:spcBef>
                <a:spcPts val="500"/>
              </a:spcBef>
              <a:spcAft>
                <a:spcPts val="500"/>
              </a:spcAft>
              <a:buFontTx/>
              <a:buChar char="•"/>
            </a:pPr>
            <a:r>
              <a:rPr lang="en-US" sz="2000" dirty="0"/>
              <a:t>water and fertility management to compensate for compromised root </a:t>
            </a:r>
            <a:r>
              <a:rPr lang="en-US" sz="2000" dirty="0" smtClean="0"/>
              <a:t>system</a:t>
            </a:r>
            <a:endParaRPr lang="en-US" sz="2000" dirty="0"/>
          </a:p>
          <a:p>
            <a:pPr>
              <a:spcBef>
                <a:spcPts val="500"/>
              </a:spcBef>
              <a:spcAft>
                <a:spcPts val="500"/>
              </a:spcAft>
              <a:buFontTx/>
              <a:buChar char="•"/>
            </a:pPr>
            <a:r>
              <a:rPr lang="en-US" sz="2000" dirty="0"/>
              <a:t>pruning to reduce crop load in nematode-stressed conditions </a:t>
            </a:r>
          </a:p>
          <a:p>
            <a:pPr>
              <a:spcBef>
                <a:spcPts val="500"/>
              </a:spcBef>
              <a:spcAft>
                <a:spcPts val="500"/>
              </a:spcAft>
              <a:buFontTx/>
              <a:buChar char="•"/>
            </a:pPr>
            <a:r>
              <a:rPr lang="en-US" sz="2000" dirty="0"/>
              <a:t>increase organic matter for soil structure, water-holding capacity, nutrient value and to build soil food web </a:t>
            </a:r>
          </a:p>
          <a:p>
            <a:pPr>
              <a:spcBef>
                <a:spcPts val="500"/>
              </a:spcBef>
              <a:spcAft>
                <a:spcPts val="500"/>
              </a:spcAft>
              <a:buFontTx/>
              <a:buChar char="•"/>
            </a:pPr>
            <a:r>
              <a:rPr lang="en-US" sz="2000" dirty="0"/>
              <a:t>winter cover crops for soil building and </a:t>
            </a:r>
            <a:r>
              <a:rPr lang="en-US" sz="2000" dirty="0" err="1"/>
              <a:t>nematicidal</a:t>
            </a:r>
            <a:r>
              <a:rPr lang="en-US" sz="2000" dirty="0"/>
              <a:t> effects </a:t>
            </a:r>
          </a:p>
          <a:p>
            <a:pPr>
              <a:spcBef>
                <a:spcPts val="500"/>
              </a:spcBef>
              <a:spcAft>
                <a:spcPts val="500"/>
              </a:spcAft>
              <a:buFontTx/>
              <a:buChar char="•"/>
            </a:pPr>
            <a:endParaRPr lang="en-US" sz="2000" dirty="0"/>
          </a:p>
          <a:p>
            <a:pPr>
              <a:spcBef>
                <a:spcPts val="500"/>
              </a:spcBef>
              <a:spcAft>
                <a:spcPts val="500"/>
              </a:spcAft>
              <a:buFontTx/>
              <a:buChar char="•"/>
            </a:pPr>
            <a:r>
              <a:rPr lang="en-US" sz="2000" dirty="0"/>
              <a:t>Note that chemical </a:t>
            </a:r>
            <a:r>
              <a:rPr lang="en-US" sz="2000" dirty="0" err="1"/>
              <a:t>nematicides</a:t>
            </a:r>
            <a:r>
              <a:rPr lang="en-US" sz="2000" dirty="0"/>
              <a:t> may disrupt food web effects</a:t>
            </a:r>
            <a:endParaRPr lang="en-US" sz="22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5779">
                                            <p:txEl>
                                              <p:pRg st="2" end="2"/>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77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5779">
                                            <p:txEl>
                                              <p:pRg st="3" end="3"/>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5779">
                                            <p:txEl>
                                              <p:pRg st="4" end="4"/>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75779">
                                            <p:txEl>
                                              <p:pRg st="5" end="5"/>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779">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5779">
                                            <p:txEl>
                                              <p:pRg st="6" end="6"/>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7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1219200" y="609600"/>
            <a:ext cx="6762750" cy="5445125"/>
          </a:xfrm>
          <a:prstGeom prst="rect">
            <a:avLst/>
          </a:prstGeom>
          <a:noFill/>
          <a:ln w="12700">
            <a:noFill/>
            <a:miter lim="800000"/>
            <a:headEnd/>
            <a:tailEnd/>
          </a:ln>
          <a:effectLst/>
        </p:spPr>
        <p:txBody>
          <a:bodyPr wrap="none" lIns="90488" tIns="44450" rIns="90488" bIns="44450">
            <a:spAutoFit/>
          </a:bodyPr>
          <a:lstStyle/>
          <a:p>
            <a:pPr defTabSz="285750"/>
            <a:r>
              <a:rPr lang="en-US" sz="3200"/>
              <a:t>    Commercial Soil Amendments</a:t>
            </a:r>
          </a:p>
          <a:p>
            <a:pPr defTabSz="285750"/>
            <a:endParaRPr lang="en-US" sz="3200"/>
          </a:p>
          <a:p>
            <a:pPr defTabSz="285750"/>
            <a:endParaRPr lang="en-US"/>
          </a:p>
          <a:p>
            <a:pPr defTabSz="285750"/>
            <a:r>
              <a:rPr lang="en-US"/>
              <a:t>	Farewell								Microlife</a:t>
            </a:r>
          </a:p>
          <a:p>
            <a:pPr defTabSz="285750"/>
            <a:r>
              <a:rPr lang="en-US"/>
              <a:t>	Microplex								F-68 Soil Conditioner</a:t>
            </a:r>
          </a:p>
          <a:p>
            <a:pPr defTabSz="285750"/>
            <a:r>
              <a:rPr lang="en-US"/>
              <a:t>	Clandosan 618					Superbac</a:t>
            </a:r>
          </a:p>
          <a:p>
            <a:pPr defTabSz="285750"/>
            <a:r>
              <a:rPr lang="en-US"/>
              <a:t>	Agrosyn								   Guano Plus</a:t>
            </a:r>
          </a:p>
          <a:p>
            <a:pPr defTabSz="285750"/>
            <a:r>
              <a:rPr lang="en-US"/>
              <a:t>	Quinoa									Sesame</a:t>
            </a:r>
          </a:p>
          <a:p>
            <a:pPr defTabSz="285750"/>
            <a:r>
              <a:rPr lang="en-US"/>
              <a:t>	Humic acid							Compost</a:t>
            </a:r>
          </a:p>
          <a:p>
            <a:pPr defTabSz="285750"/>
            <a:r>
              <a:rPr lang="en-US"/>
              <a:t>	Agri-50									Pent-a-vate</a:t>
            </a:r>
          </a:p>
          <a:p>
            <a:pPr defTabSz="285750"/>
            <a:r>
              <a:rPr lang="en-US"/>
              <a:t>	Arise										Fertilaid</a:t>
            </a:r>
          </a:p>
          <a:p>
            <a:pPr defTabSz="285750"/>
            <a:r>
              <a:rPr lang="en-US"/>
              <a:t>	Zap											Ammonium sulfate</a:t>
            </a:r>
          </a:p>
          <a:p>
            <a:pPr defTabSz="285750"/>
            <a:r>
              <a:rPr lang="en-US"/>
              <a:t>	Ozone									…….and more</a:t>
            </a:r>
          </a:p>
          <a:p>
            <a:pPr defTabSz="285750"/>
            <a:r>
              <a:rPr lang="en-US"/>
              <a:t>													</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010" name="Group 2"/>
          <p:cNvGrpSpPr>
            <a:grpSpLocks/>
          </p:cNvGrpSpPr>
          <p:nvPr/>
        </p:nvGrpSpPr>
        <p:grpSpPr bwMode="auto">
          <a:xfrm>
            <a:off x="4368800" y="3657600"/>
            <a:ext cx="4775200" cy="3200400"/>
            <a:chOff x="2496" y="2064"/>
            <a:chExt cx="3008" cy="2016"/>
          </a:xfrm>
        </p:grpSpPr>
        <p:pic>
          <p:nvPicPr>
            <p:cNvPr id="171011" name="Picture 3"/>
            <p:cNvPicPr>
              <a:picLocks noChangeArrowheads="1"/>
            </p:cNvPicPr>
            <p:nvPr/>
          </p:nvPicPr>
          <p:blipFill>
            <a:blip r:embed="rId2" cstate="print"/>
            <a:srcRect/>
            <a:stretch>
              <a:fillRect/>
            </a:stretch>
          </p:blipFill>
          <p:spPr bwMode="auto">
            <a:xfrm>
              <a:off x="2496" y="2064"/>
              <a:ext cx="3008" cy="2016"/>
            </a:xfrm>
            <a:prstGeom prst="rect">
              <a:avLst/>
            </a:prstGeom>
            <a:noFill/>
            <a:ln w="12700">
              <a:noFill/>
              <a:miter lim="800000"/>
              <a:headEnd/>
              <a:tailEnd/>
            </a:ln>
            <a:effectLst/>
          </p:spPr>
        </p:pic>
        <p:sp>
          <p:nvSpPr>
            <p:cNvPr id="171012" name="Rectangle 4"/>
            <p:cNvSpPr>
              <a:spLocks noChangeArrowheads="1"/>
            </p:cNvSpPr>
            <p:nvPr/>
          </p:nvSpPr>
          <p:spPr bwMode="auto">
            <a:xfrm>
              <a:off x="2540" y="3892"/>
              <a:ext cx="540" cy="107"/>
            </a:xfrm>
            <a:prstGeom prst="rect">
              <a:avLst/>
            </a:prstGeom>
            <a:noFill/>
            <a:ln w="12700">
              <a:noFill/>
              <a:miter lim="800000"/>
              <a:headEnd/>
              <a:tailEnd/>
            </a:ln>
            <a:effectLst/>
          </p:spPr>
          <p:txBody>
            <a:bodyPr wrap="none" lIns="63500" tIns="25400" rIns="63500" bIns="25400">
              <a:spAutoFit/>
            </a:bodyPr>
            <a:lstStyle/>
            <a:p>
              <a:pPr>
                <a:lnSpc>
                  <a:spcPct val="87000"/>
                </a:lnSpc>
              </a:pPr>
              <a:r>
                <a:rPr lang="en-US" sz="900" b="1">
                  <a:latin typeface="Helvetica" charset="0"/>
                </a:rPr>
                <a:t>B. A. JAFFEE</a:t>
              </a:r>
            </a:p>
          </p:txBody>
        </p:sp>
      </p:grpSp>
      <p:sp>
        <p:nvSpPr>
          <p:cNvPr id="171013" name="Rectangle 5"/>
          <p:cNvSpPr>
            <a:spLocks noChangeArrowheads="1"/>
          </p:cNvSpPr>
          <p:nvPr/>
        </p:nvSpPr>
        <p:spPr bwMode="auto">
          <a:xfrm>
            <a:off x="152400" y="152400"/>
            <a:ext cx="7553325" cy="3436938"/>
          </a:xfrm>
          <a:prstGeom prst="rect">
            <a:avLst/>
          </a:prstGeom>
          <a:noFill/>
          <a:ln w="12700">
            <a:noFill/>
            <a:miter lim="800000"/>
            <a:headEnd/>
            <a:tailEnd/>
          </a:ln>
          <a:effectLst/>
        </p:spPr>
        <p:txBody>
          <a:bodyPr wrap="none" lIns="90488" tIns="44450" rIns="90488" bIns="44450">
            <a:spAutoFit/>
          </a:bodyPr>
          <a:lstStyle/>
          <a:p>
            <a:pPr defTabSz="457200"/>
            <a:r>
              <a:rPr lang="en-US"/>
              <a:t> </a:t>
            </a:r>
            <a:r>
              <a:rPr lang="en-US" sz="2800"/>
              <a:t>Soil Amendments: Potential Modes of Action</a:t>
            </a:r>
            <a:endParaRPr lang="en-US"/>
          </a:p>
          <a:p>
            <a:pPr defTabSz="457200"/>
            <a:endParaRPr lang="en-US"/>
          </a:p>
          <a:p>
            <a:pPr defTabSz="457200"/>
            <a:r>
              <a:rPr lang="en-US"/>
              <a:t>Contain beneficial microbes</a:t>
            </a:r>
          </a:p>
          <a:p>
            <a:pPr defTabSz="457200"/>
            <a:r>
              <a:rPr lang="en-US"/>
              <a:t>Stimulate or provide resources for antagonists</a:t>
            </a:r>
          </a:p>
          <a:p>
            <a:pPr defTabSz="457200"/>
            <a:r>
              <a:rPr lang="en-US"/>
              <a:t>Compete for root surface</a:t>
            </a:r>
          </a:p>
          <a:p>
            <a:pPr defTabSz="457200"/>
            <a:r>
              <a:rPr lang="en-US"/>
              <a:t>Reduce plant stress (improved soil structure, moisture </a:t>
            </a:r>
          </a:p>
          <a:p>
            <a:pPr defTabSz="457200"/>
            <a:r>
              <a:rPr lang="en-US"/>
              <a:t>	retention, plant nutrition)</a:t>
            </a:r>
          </a:p>
          <a:p>
            <a:pPr defTabSz="457200"/>
            <a:r>
              <a:rPr lang="en-US"/>
              <a:t>Nematicidal breakdown products</a:t>
            </a:r>
          </a:p>
          <a:p>
            <a:pPr defTabSz="457200"/>
            <a:r>
              <a:rPr lang="en-US"/>
              <a:t>…..and sometimes……no effect</a:t>
            </a:r>
          </a:p>
        </p:txBody>
      </p:sp>
      <p:pic>
        <p:nvPicPr>
          <p:cNvPr id="171014" name="Picture 6"/>
          <p:cNvPicPr>
            <a:picLocks noChangeArrowheads="1"/>
          </p:cNvPicPr>
          <p:nvPr/>
        </p:nvPicPr>
        <p:blipFill>
          <a:blip r:embed="rId3" cstate="print"/>
          <a:srcRect/>
          <a:stretch>
            <a:fillRect/>
          </a:stretch>
        </p:blipFill>
        <p:spPr bwMode="auto">
          <a:xfrm>
            <a:off x="228600" y="4381500"/>
            <a:ext cx="3632200" cy="2476500"/>
          </a:xfrm>
          <a:prstGeom prst="rect">
            <a:avLst/>
          </a:prstGeom>
          <a:noFill/>
          <a:ln w="12700">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01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1013">
                                            <p:txEl>
                                              <p:pRg st="2" end="2"/>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01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71013">
                                            <p:txEl>
                                              <p:pRg st="3" end="3"/>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01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71013">
                                            <p:txEl>
                                              <p:pRg st="4" end="4"/>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101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71013">
                                            <p:txEl>
                                              <p:pRg st="5" end="5"/>
                                            </p:txEl>
                                          </p:spTgt>
                                        </p:tgtEl>
                                        <p:attrNameLst>
                                          <p:attrName>ppt_c</p:attrName>
                                        </p:attrNameLst>
                                      </p:cBhvr>
                                      <p:to>
                                        <a:schemeClr val="folHlink"/>
                                      </p:to>
                                    </p:animClr>
                                  </p:subTnLst>
                                </p:cTn>
                              </p:par>
                              <p:par>
                                <p:cTn id="19" presetID="1" presetClass="entr" presetSubtype="0" fill="hold" nodeType="withEffect">
                                  <p:stCondLst>
                                    <p:cond delay="0"/>
                                  </p:stCondLst>
                                  <p:childTnLst>
                                    <p:set>
                                      <p:cBhvr>
                                        <p:cTn id="20" dur="1" fill="hold">
                                          <p:stCondLst>
                                            <p:cond delay="0"/>
                                          </p:stCondLst>
                                        </p:cTn>
                                        <p:tgtEl>
                                          <p:spTgt spid="17101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71013">
                                            <p:txEl>
                                              <p:pRg st="6" end="6"/>
                                            </p:txEl>
                                          </p:spTgt>
                                        </p:tgtEl>
                                        <p:attrNameLst>
                                          <p:attrName>ppt_c</p:attrName>
                                        </p:attrNameLst>
                                      </p:cBhvr>
                                      <p:to>
                                        <a:schemeClr val="folHlink"/>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101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71013">
                                            <p:txEl>
                                              <p:pRg st="7" end="7"/>
                                            </p:txEl>
                                          </p:spTgt>
                                        </p:tgtEl>
                                        <p:attrNameLst>
                                          <p:attrName>ppt_c</p:attrName>
                                        </p:attrNameLst>
                                      </p:cBhvr>
                                      <p:to>
                                        <a:schemeClr val="folHlink"/>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10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Cultur5"/>
          <p:cNvPicPr>
            <a:picLocks noChangeAspect="1" noChangeArrowheads="1"/>
          </p:cNvPicPr>
          <p:nvPr/>
        </p:nvPicPr>
        <p:blipFill>
          <a:blip r:embed="rId2" cstate="print"/>
          <a:srcRect/>
          <a:stretch>
            <a:fillRect/>
          </a:stretch>
        </p:blipFill>
        <p:spPr bwMode="auto">
          <a:xfrm>
            <a:off x="0" y="1068388"/>
            <a:ext cx="9144000" cy="4721225"/>
          </a:xfrm>
          <a:prstGeom prst="rect">
            <a:avLst/>
          </a:prstGeom>
          <a:noFill/>
        </p:spPr>
      </p:pic>
      <p:sp>
        <p:nvSpPr>
          <p:cNvPr id="172035" name="Text Box 3"/>
          <p:cNvSpPr txBox="1">
            <a:spLocks noChangeArrowheads="1"/>
          </p:cNvSpPr>
          <p:nvPr/>
        </p:nvSpPr>
        <p:spPr bwMode="auto">
          <a:xfrm>
            <a:off x="2819400" y="330200"/>
            <a:ext cx="2836863" cy="519113"/>
          </a:xfrm>
          <a:prstGeom prst="rect">
            <a:avLst/>
          </a:prstGeom>
          <a:noFill/>
          <a:ln w="9525">
            <a:noFill/>
            <a:miter lim="800000"/>
            <a:headEnd/>
            <a:tailEnd/>
          </a:ln>
          <a:effectLst/>
        </p:spPr>
        <p:txBody>
          <a:bodyPr wrap="none">
            <a:spAutoFit/>
          </a:bodyPr>
          <a:lstStyle/>
          <a:p>
            <a:r>
              <a:rPr lang="en-US" sz="2800"/>
              <a:t>Natural Products</a:t>
            </a:r>
          </a:p>
        </p:txBody>
      </p:sp>
      <p:sp>
        <p:nvSpPr>
          <p:cNvPr id="172036" name="Text Box 4"/>
          <p:cNvSpPr txBox="1">
            <a:spLocks noChangeArrowheads="1"/>
          </p:cNvSpPr>
          <p:nvPr/>
        </p:nvSpPr>
        <p:spPr bwMode="auto">
          <a:xfrm>
            <a:off x="669925" y="6059488"/>
            <a:ext cx="5057775" cy="457200"/>
          </a:xfrm>
          <a:prstGeom prst="rect">
            <a:avLst/>
          </a:prstGeom>
          <a:noFill/>
          <a:ln w="9525">
            <a:noFill/>
            <a:miter lim="800000"/>
            <a:headEnd/>
            <a:tailEnd/>
          </a:ln>
          <a:effectLst/>
        </p:spPr>
        <p:txBody>
          <a:bodyPr wrap="none">
            <a:spAutoFit/>
          </a:bodyPr>
          <a:lstStyle/>
          <a:p>
            <a:r>
              <a:rPr lang="en-US"/>
              <a:t>Example: marigolds and </a:t>
            </a:r>
            <a:r>
              <a:rPr lang="el-GR">
                <a:cs typeface="Arial" charset="0"/>
              </a:rPr>
              <a:t>α</a:t>
            </a:r>
            <a:r>
              <a:rPr lang="en-US">
                <a:cs typeface="Arial" charset="0"/>
              </a:rPr>
              <a:t>-terthienyl</a:t>
            </a:r>
            <a:endParaRPr lang="el-GR">
              <a:cs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381000"/>
            <a:ext cx="7772400" cy="1143000"/>
          </a:xfrm>
        </p:spPr>
        <p:txBody>
          <a:bodyPr/>
          <a:lstStyle/>
          <a:p>
            <a:r>
              <a:rPr lang="en-US" sz="3200" dirty="0" smtClean="0">
                <a:latin typeface="Arial" charset="0"/>
              </a:rPr>
              <a:t>Selection of Non-host </a:t>
            </a:r>
            <a:r>
              <a:rPr lang="en-US" sz="3200" dirty="0">
                <a:latin typeface="Arial" charset="0"/>
              </a:rPr>
              <a:t>Cover Crops</a:t>
            </a:r>
            <a:br>
              <a:rPr lang="en-US" sz="3200" dirty="0">
                <a:latin typeface="Arial" charset="0"/>
              </a:rPr>
            </a:br>
            <a:r>
              <a:rPr lang="en-US" sz="3200" dirty="0">
                <a:latin typeface="Arial" charset="0"/>
              </a:rPr>
              <a:t>or</a:t>
            </a:r>
            <a:br>
              <a:rPr lang="en-US" sz="3200" dirty="0">
                <a:latin typeface="Arial" charset="0"/>
              </a:rPr>
            </a:br>
            <a:r>
              <a:rPr lang="en-US" sz="3200" dirty="0">
                <a:latin typeface="Arial" charset="0"/>
              </a:rPr>
              <a:t>Rotation Crops</a:t>
            </a:r>
          </a:p>
        </p:txBody>
      </p:sp>
      <p:graphicFrame>
        <p:nvGraphicFramePr>
          <p:cNvPr id="21510" name="Object 6"/>
          <p:cNvGraphicFramePr>
            <a:graphicFrameLocks noChangeAspect="1"/>
          </p:cNvGraphicFramePr>
          <p:nvPr/>
        </p:nvGraphicFramePr>
        <p:xfrm>
          <a:off x="-142875" y="1857375"/>
          <a:ext cx="9286875" cy="7458075"/>
        </p:xfrm>
        <a:graphic>
          <a:graphicData uri="http://schemas.openxmlformats.org/presentationml/2006/ole">
            <p:oleObj spid="_x0000_s21541" name="Document" r:id="rId3" imgW="9401006" imgH="7572641" progId="Word.Document.8">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6" descr="#824"/>
          <p:cNvPicPr>
            <a:picLocks noChangeAspect="1" noChangeArrowheads="1"/>
          </p:cNvPicPr>
          <p:nvPr/>
        </p:nvPicPr>
        <p:blipFill>
          <a:blip r:embed="rId2" cstate="print"/>
          <a:srcRect/>
          <a:stretch>
            <a:fillRect/>
          </a:stretch>
        </p:blipFill>
        <p:spPr bwMode="auto">
          <a:xfrm>
            <a:off x="0" y="4267200"/>
            <a:ext cx="3814763" cy="2590800"/>
          </a:xfrm>
          <a:prstGeom prst="rect">
            <a:avLst/>
          </a:prstGeom>
          <a:noFill/>
          <a:ln w="9525">
            <a:noFill/>
            <a:miter lim="800000"/>
            <a:headEnd/>
            <a:tailEnd/>
          </a:ln>
        </p:spPr>
      </p:pic>
      <p:pic>
        <p:nvPicPr>
          <p:cNvPr id="1028" name="Picture 4" descr="#902"/>
          <p:cNvPicPr>
            <a:picLocks noChangeAspect="1" noChangeArrowheads="1"/>
          </p:cNvPicPr>
          <p:nvPr/>
        </p:nvPicPr>
        <p:blipFill>
          <a:blip r:embed="rId3" cstate="print"/>
          <a:srcRect/>
          <a:stretch>
            <a:fillRect/>
          </a:stretch>
        </p:blipFill>
        <p:spPr bwMode="auto">
          <a:xfrm>
            <a:off x="3276600" y="4267200"/>
            <a:ext cx="2133600" cy="2560638"/>
          </a:xfrm>
          <a:prstGeom prst="rect">
            <a:avLst/>
          </a:prstGeom>
          <a:noFill/>
          <a:ln w="9525">
            <a:solidFill>
              <a:schemeClr val="tx1"/>
            </a:solidFill>
            <a:miter lim="800000"/>
            <a:headEnd/>
            <a:tailEnd/>
          </a:ln>
        </p:spPr>
      </p:pic>
      <p:pic>
        <p:nvPicPr>
          <p:cNvPr id="1029" name="Picture 5" descr="#637"/>
          <p:cNvPicPr>
            <a:picLocks noChangeAspect="1" noChangeArrowheads="1"/>
          </p:cNvPicPr>
          <p:nvPr/>
        </p:nvPicPr>
        <p:blipFill>
          <a:blip r:embed="rId4" cstate="print"/>
          <a:srcRect/>
          <a:stretch>
            <a:fillRect/>
          </a:stretch>
        </p:blipFill>
        <p:spPr bwMode="auto">
          <a:xfrm>
            <a:off x="5486400" y="4175125"/>
            <a:ext cx="3657600" cy="2682875"/>
          </a:xfrm>
          <a:prstGeom prst="rect">
            <a:avLst/>
          </a:prstGeom>
          <a:noFill/>
          <a:ln w="9525">
            <a:solidFill>
              <a:schemeClr val="tx1"/>
            </a:solidFill>
            <a:miter lim="800000"/>
            <a:headEnd/>
            <a:tailEnd/>
          </a:ln>
        </p:spPr>
      </p:pic>
      <p:pic>
        <p:nvPicPr>
          <p:cNvPr id="1030" name="Picture 8" descr="#634"/>
          <p:cNvPicPr>
            <a:picLocks noChangeAspect="1" noChangeArrowheads="1"/>
          </p:cNvPicPr>
          <p:nvPr/>
        </p:nvPicPr>
        <p:blipFill>
          <a:blip r:embed="rId5" cstate="print"/>
          <a:srcRect/>
          <a:stretch>
            <a:fillRect/>
          </a:stretch>
        </p:blipFill>
        <p:spPr bwMode="auto">
          <a:xfrm>
            <a:off x="3657600" y="1752600"/>
            <a:ext cx="3429000" cy="2360613"/>
          </a:xfrm>
          <a:prstGeom prst="rect">
            <a:avLst/>
          </a:prstGeom>
          <a:noFill/>
          <a:ln w="9525">
            <a:solidFill>
              <a:schemeClr val="tx1"/>
            </a:solidFill>
            <a:miter lim="800000"/>
            <a:headEnd/>
            <a:tailEnd/>
          </a:ln>
        </p:spPr>
      </p:pic>
      <p:pic>
        <p:nvPicPr>
          <p:cNvPr id="1031" name="Picture 12" descr="#XXX"/>
          <p:cNvPicPr>
            <a:picLocks noChangeAspect="1" noChangeArrowheads="1"/>
          </p:cNvPicPr>
          <p:nvPr/>
        </p:nvPicPr>
        <p:blipFill>
          <a:blip r:embed="rId6" cstate="print"/>
          <a:srcRect/>
          <a:stretch>
            <a:fillRect/>
          </a:stretch>
        </p:blipFill>
        <p:spPr bwMode="auto">
          <a:xfrm>
            <a:off x="7175500" y="1981200"/>
            <a:ext cx="1816100" cy="1981200"/>
          </a:xfrm>
          <a:prstGeom prst="rect">
            <a:avLst/>
          </a:prstGeom>
          <a:noFill/>
          <a:ln w="9525">
            <a:noFill/>
            <a:miter lim="800000"/>
            <a:headEnd/>
            <a:tailEnd/>
          </a:ln>
        </p:spPr>
      </p:pic>
      <p:grpSp>
        <p:nvGrpSpPr>
          <p:cNvPr id="2" name="Group 10"/>
          <p:cNvGrpSpPr>
            <a:grpSpLocks noChangeAspect="1"/>
          </p:cNvGrpSpPr>
          <p:nvPr/>
        </p:nvGrpSpPr>
        <p:grpSpPr bwMode="auto">
          <a:xfrm>
            <a:off x="53975" y="76200"/>
            <a:ext cx="3603625" cy="4572000"/>
            <a:chOff x="0" y="838200"/>
            <a:chExt cx="4624388" cy="5867400"/>
          </a:xfrm>
        </p:grpSpPr>
        <p:pic>
          <p:nvPicPr>
            <p:cNvPr id="1034" name="Picture 10" descr="g076drw"/>
            <p:cNvPicPr>
              <a:picLocks noChangeAspect="1" noChangeArrowheads="1"/>
            </p:cNvPicPr>
            <p:nvPr/>
          </p:nvPicPr>
          <p:blipFill>
            <a:blip r:embed="rId7" cstate="print"/>
            <a:srcRect/>
            <a:stretch>
              <a:fillRect/>
            </a:stretch>
          </p:blipFill>
          <p:spPr bwMode="auto">
            <a:xfrm>
              <a:off x="2362200" y="2133600"/>
              <a:ext cx="2262188" cy="4191000"/>
            </a:xfrm>
            <a:prstGeom prst="rect">
              <a:avLst/>
            </a:prstGeom>
            <a:noFill/>
            <a:ln w="9525">
              <a:noFill/>
              <a:miter lim="800000"/>
              <a:headEnd/>
              <a:tailEnd/>
            </a:ln>
          </p:spPr>
        </p:pic>
        <p:pic>
          <p:nvPicPr>
            <p:cNvPr id="1035" name="Picture 11" descr="g076ml"/>
            <p:cNvPicPr>
              <a:picLocks noChangeAspect="1" noChangeArrowheads="1"/>
            </p:cNvPicPr>
            <p:nvPr/>
          </p:nvPicPr>
          <p:blipFill>
            <a:blip r:embed="rId8" cstate="print"/>
            <a:srcRect/>
            <a:stretch>
              <a:fillRect/>
            </a:stretch>
          </p:blipFill>
          <p:spPr bwMode="auto">
            <a:xfrm>
              <a:off x="0" y="1219200"/>
              <a:ext cx="2408238" cy="5486400"/>
            </a:xfrm>
            <a:prstGeom prst="rect">
              <a:avLst/>
            </a:prstGeom>
            <a:noFill/>
            <a:ln w="9525">
              <a:noFill/>
              <a:miter lim="800000"/>
              <a:headEnd/>
              <a:tailEnd/>
            </a:ln>
          </p:spPr>
        </p:pic>
        <p:pic>
          <p:nvPicPr>
            <p:cNvPr id="1036" name="Picture 12" descr="g076ptn"/>
            <p:cNvPicPr>
              <a:picLocks noChangeAspect="1" noChangeArrowheads="1"/>
            </p:cNvPicPr>
            <p:nvPr/>
          </p:nvPicPr>
          <p:blipFill>
            <a:blip r:embed="rId9" cstate="print"/>
            <a:srcRect/>
            <a:stretch>
              <a:fillRect/>
            </a:stretch>
          </p:blipFill>
          <p:spPr bwMode="auto">
            <a:xfrm>
              <a:off x="2438400" y="838200"/>
              <a:ext cx="1079500" cy="2209800"/>
            </a:xfrm>
            <a:prstGeom prst="rect">
              <a:avLst/>
            </a:prstGeom>
            <a:noFill/>
            <a:ln w="9525">
              <a:noFill/>
              <a:miter lim="800000"/>
              <a:headEnd/>
              <a:tailEnd/>
            </a:ln>
          </p:spPr>
        </p:pic>
      </p:grpSp>
      <p:sp>
        <p:nvSpPr>
          <p:cNvPr id="12" name="Title 1"/>
          <p:cNvSpPr txBox="1">
            <a:spLocks/>
          </p:cNvSpPr>
          <p:nvPr/>
        </p:nvSpPr>
        <p:spPr>
          <a:xfrm>
            <a:off x="2776177" y="85344"/>
            <a:ext cx="6367823" cy="1143000"/>
          </a:xfrm>
          <a:prstGeom prst="rect">
            <a:avLst/>
          </a:prstGeom>
        </p:spPr>
        <p:txBody>
          <a:bodyPr/>
          <a:lstStyle/>
          <a:p>
            <a:pPr algn="ctr">
              <a:defRPr/>
            </a:pPr>
            <a:r>
              <a:rPr lang="en-US" sz="3600" i="1" kern="0" dirty="0" err="1">
                <a:latin typeface="Arial" pitchFamily="34" charset="0"/>
                <a:ea typeface="+mj-ea"/>
                <a:cs typeface="Arial" pitchFamily="34" charset="0"/>
              </a:rPr>
              <a:t>Meloidogyne</a:t>
            </a:r>
            <a:r>
              <a:rPr lang="en-US" sz="3600" i="1" kern="0" dirty="0">
                <a:latin typeface="Arial" pitchFamily="34" charset="0"/>
                <a:ea typeface="+mj-ea"/>
                <a:cs typeface="Arial" pitchFamily="34" charset="0"/>
              </a:rPr>
              <a:t> spp.</a:t>
            </a:r>
          </a:p>
          <a:p>
            <a:pPr algn="ctr">
              <a:defRPr/>
            </a:pPr>
            <a:r>
              <a:rPr lang="en-US" sz="2000" i="1" kern="0" dirty="0">
                <a:latin typeface="Arial" pitchFamily="34" charset="0"/>
                <a:ea typeface="+mj-ea"/>
                <a:cs typeface="Arial" pitchFamily="34" charset="0"/>
              </a:rPr>
              <a:t>(</a:t>
            </a:r>
            <a:r>
              <a:rPr lang="en-US" sz="2000" i="1" kern="0" dirty="0" err="1">
                <a:latin typeface="Arial" pitchFamily="34" charset="0"/>
                <a:ea typeface="+mj-ea"/>
                <a:cs typeface="Arial" pitchFamily="34" charset="0"/>
              </a:rPr>
              <a:t>arenaria</a:t>
            </a:r>
            <a:r>
              <a:rPr lang="en-US" sz="2000" i="1" kern="0" dirty="0">
                <a:latin typeface="Arial" pitchFamily="34" charset="0"/>
                <a:ea typeface="+mj-ea"/>
                <a:cs typeface="Arial" pitchFamily="34" charset="0"/>
              </a:rPr>
              <a:t>, incognita, </a:t>
            </a:r>
            <a:r>
              <a:rPr lang="en-US" sz="2000" i="1" kern="0" dirty="0" err="1">
                <a:latin typeface="Arial" pitchFamily="34" charset="0"/>
                <a:ea typeface="+mj-ea"/>
                <a:cs typeface="Arial" pitchFamily="34" charset="0"/>
              </a:rPr>
              <a:t>javanica</a:t>
            </a:r>
            <a:r>
              <a:rPr lang="en-US" sz="2000" i="1" kern="0" dirty="0">
                <a:latin typeface="Arial" pitchFamily="34" charset="0"/>
                <a:ea typeface="+mj-ea"/>
                <a:cs typeface="Arial" pitchFamily="34" charset="0"/>
              </a:rPr>
              <a:t>, </a:t>
            </a:r>
            <a:r>
              <a:rPr lang="en-US" sz="2000" i="1" kern="0" dirty="0" err="1" smtClean="0">
                <a:latin typeface="Arial" pitchFamily="34" charset="0"/>
                <a:ea typeface="+mj-ea"/>
                <a:cs typeface="Arial" pitchFamily="34" charset="0"/>
              </a:rPr>
              <a:t>chitwoodi</a:t>
            </a:r>
            <a:r>
              <a:rPr lang="en-US" sz="2000" i="1" kern="0" dirty="0" smtClean="0">
                <a:latin typeface="Arial" pitchFamily="34" charset="0"/>
                <a:ea typeface="+mj-ea"/>
                <a:cs typeface="Arial" pitchFamily="34" charset="0"/>
              </a:rPr>
              <a:t>, and </a:t>
            </a:r>
            <a:r>
              <a:rPr lang="en-US" sz="2000" i="1" kern="0" dirty="0">
                <a:latin typeface="Arial" pitchFamily="34" charset="0"/>
                <a:ea typeface="+mj-ea"/>
                <a:cs typeface="Arial" pitchFamily="34" charset="0"/>
              </a:rPr>
              <a:t>??)</a:t>
            </a:r>
          </a:p>
        </p:txBody>
      </p:sp>
      <p:sp>
        <p:nvSpPr>
          <p:cNvPr id="3" name="TextBox 2"/>
          <p:cNvSpPr txBox="1"/>
          <p:nvPr/>
        </p:nvSpPr>
        <p:spPr>
          <a:xfrm>
            <a:off x="5670921" y="1159055"/>
            <a:ext cx="3009157" cy="461665"/>
          </a:xfrm>
          <a:prstGeom prst="rect">
            <a:avLst/>
          </a:prstGeom>
          <a:noFill/>
        </p:spPr>
        <p:txBody>
          <a:bodyPr wrap="none" rtlCol="0">
            <a:spAutoFit/>
          </a:bodyPr>
          <a:lstStyle/>
          <a:p>
            <a:r>
              <a:rPr lang="en-US" dirty="0" smtClean="0"/>
              <a:t>root-knot nematodes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3" name="Picture 3"/>
          <p:cNvPicPr>
            <a:picLocks noChangeAspect="1" noChangeArrowheads="1"/>
          </p:cNvPicPr>
          <p:nvPr/>
        </p:nvPicPr>
        <p:blipFill>
          <a:blip r:embed="rId2" cstate="print"/>
          <a:srcRect/>
          <a:stretch>
            <a:fillRect/>
          </a:stretch>
        </p:blipFill>
        <p:spPr bwMode="auto">
          <a:xfrm>
            <a:off x="0" y="0"/>
            <a:ext cx="9144000" cy="5715000"/>
          </a:xfrm>
          <a:prstGeom prst="rect">
            <a:avLst/>
          </a:prstGeom>
          <a:noFill/>
          <a:ln w="9525">
            <a:noFill/>
            <a:miter lim="800000"/>
            <a:headEnd/>
            <a:tailEnd/>
          </a:ln>
        </p:spPr>
      </p:pic>
      <p:pic>
        <p:nvPicPr>
          <p:cNvPr id="168962" name="Picture 2"/>
          <p:cNvPicPr>
            <a:picLocks noChangeAspect="1" noChangeArrowheads="1"/>
          </p:cNvPicPr>
          <p:nvPr/>
        </p:nvPicPr>
        <p:blipFill>
          <a:blip r:embed="rId3" cstate="print"/>
          <a:srcRect b="49333"/>
          <a:stretch>
            <a:fillRect/>
          </a:stretch>
        </p:blipFill>
        <p:spPr bwMode="auto">
          <a:xfrm>
            <a:off x="0" y="3962400"/>
            <a:ext cx="9144000" cy="2895600"/>
          </a:xfrm>
          <a:prstGeom prst="rect">
            <a:avLst/>
          </a:prstGeom>
          <a:noFill/>
          <a:ln w="9525">
            <a:noFill/>
            <a:miter lim="800000"/>
            <a:headEnd/>
            <a:tailEnd/>
          </a:ln>
        </p:spPr>
      </p:pic>
      <p:sp>
        <p:nvSpPr>
          <p:cNvPr id="4" name="TextBox 3"/>
          <p:cNvSpPr txBox="1"/>
          <p:nvPr/>
        </p:nvSpPr>
        <p:spPr>
          <a:xfrm>
            <a:off x="0" y="1"/>
            <a:ext cx="9144000" cy="800219"/>
          </a:xfrm>
          <a:prstGeom prst="rect">
            <a:avLst/>
          </a:prstGeom>
          <a:solidFill>
            <a:srgbClr val="FFFF99"/>
          </a:solidFill>
        </p:spPr>
        <p:txBody>
          <a:bodyPr wrap="square" rtlCol="0">
            <a:spAutoFit/>
          </a:bodyPr>
          <a:lstStyle/>
          <a:p>
            <a:pPr algn="ctr"/>
            <a:endParaRPr lang="en-US" sz="1200" dirty="0" smtClean="0"/>
          </a:p>
          <a:p>
            <a:pPr algn="ctr"/>
            <a:r>
              <a:rPr lang="en-US" dirty="0" err="1" smtClean="0"/>
              <a:t>Nemaplex</a:t>
            </a:r>
            <a:r>
              <a:rPr lang="en-US" dirty="0" smtClean="0"/>
              <a:t> – http://plpnemweb.ucdavis.edu/nemaplex</a:t>
            </a:r>
          </a:p>
          <a:p>
            <a:endParaRPr lang="en-US" sz="1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2" cstate="print"/>
          <a:srcRect t="14667" b="4000"/>
          <a:stretch>
            <a:fillRect/>
          </a:stretch>
        </p:blipFill>
        <p:spPr bwMode="auto">
          <a:xfrm>
            <a:off x="0" y="914400"/>
            <a:ext cx="9144000" cy="5334000"/>
          </a:xfrm>
          <a:prstGeom prst="rect">
            <a:avLst/>
          </a:prstGeom>
          <a:noFill/>
          <a:ln w="9525">
            <a:noFill/>
            <a:miter lim="800000"/>
            <a:headEnd/>
            <a:tailEnd/>
          </a:ln>
        </p:spPr>
      </p:pic>
      <p:sp>
        <p:nvSpPr>
          <p:cNvPr id="3" name="TextBox 2"/>
          <p:cNvSpPr txBox="1"/>
          <p:nvPr/>
        </p:nvSpPr>
        <p:spPr>
          <a:xfrm>
            <a:off x="304800" y="381000"/>
            <a:ext cx="7455887" cy="369332"/>
          </a:xfrm>
          <a:prstGeom prst="rect">
            <a:avLst/>
          </a:prstGeom>
          <a:noFill/>
        </p:spPr>
        <p:txBody>
          <a:bodyPr wrap="none" rtlCol="0">
            <a:spAutoFit/>
          </a:bodyPr>
          <a:lstStyle/>
          <a:p>
            <a:r>
              <a:rPr lang="en-US" sz="1800" dirty="0" smtClean="0"/>
              <a:t>Some potential cover crops resistant or immune to </a:t>
            </a:r>
            <a:r>
              <a:rPr lang="en-US" sz="1800" i="1" dirty="0" smtClean="0"/>
              <a:t>Xiphinema index</a:t>
            </a:r>
            <a:r>
              <a:rPr lang="en-US" sz="1800" dirty="0" smtClean="0"/>
              <a:t>…..</a:t>
            </a:r>
            <a:endParaRPr lang="en-US" sz="1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009" t="14617" r="5485" b="6419"/>
          <a:stretch/>
        </p:blipFill>
        <p:spPr bwMode="auto">
          <a:xfrm>
            <a:off x="0" y="762000"/>
            <a:ext cx="91440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52400" y="196334"/>
            <a:ext cx="7135287" cy="369332"/>
          </a:xfrm>
          <a:prstGeom prst="rect">
            <a:avLst/>
          </a:prstGeom>
          <a:noFill/>
        </p:spPr>
        <p:txBody>
          <a:bodyPr wrap="none" rtlCol="0">
            <a:spAutoFit/>
          </a:bodyPr>
          <a:lstStyle/>
          <a:p>
            <a:r>
              <a:rPr lang="en-US" sz="1800" dirty="0" smtClean="0"/>
              <a:t>Some potential cover crops with resistance to root-knot nematodes</a:t>
            </a:r>
            <a:endParaRPr lang="en-US" sz="1800" dirty="0"/>
          </a:p>
        </p:txBody>
      </p:sp>
    </p:spTree>
    <p:extLst>
      <p:ext uri="{BB962C8B-B14F-4D97-AF65-F5344CB8AC3E}">
        <p14:creationId xmlns:p14="http://schemas.microsoft.com/office/powerpoint/2010/main" xmlns="" val="29295253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491750" y="471487"/>
            <a:ext cx="5608637" cy="519113"/>
          </a:xfrm>
          <a:prstGeom prst="rect">
            <a:avLst/>
          </a:prstGeom>
          <a:noFill/>
          <a:ln w="12700">
            <a:noFill/>
            <a:miter lim="800000"/>
            <a:headEnd/>
            <a:tailEnd/>
          </a:ln>
          <a:effectLst/>
        </p:spPr>
        <p:txBody>
          <a:bodyPr wrap="none" anchor="ctr">
            <a:spAutoFit/>
          </a:bodyPr>
          <a:lstStyle/>
          <a:p>
            <a:pPr algn="ctr"/>
            <a:r>
              <a:rPr lang="en-US" sz="2800" dirty="0"/>
              <a:t>Functional Diversity of Nematodes</a:t>
            </a:r>
          </a:p>
        </p:txBody>
      </p:sp>
      <p:pic>
        <p:nvPicPr>
          <p:cNvPr id="148483" name="Picture 3" descr="Slide_2"/>
          <p:cNvPicPr>
            <a:picLocks noChangeAspect="1" noChangeArrowheads="1"/>
          </p:cNvPicPr>
          <p:nvPr/>
        </p:nvPicPr>
        <p:blipFill>
          <a:blip r:embed="rId2" cstate="print"/>
          <a:srcRect l="-23" r="885" b="893"/>
          <a:stretch>
            <a:fillRect/>
          </a:stretch>
        </p:blipFill>
        <p:spPr bwMode="auto">
          <a:xfrm>
            <a:off x="527050" y="1111250"/>
            <a:ext cx="2273300" cy="2374900"/>
          </a:xfrm>
          <a:prstGeom prst="rect">
            <a:avLst/>
          </a:prstGeom>
          <a:noFill/>
        </p:spPr>
      </p:pic>
      <p:pic>
        <p:nvPicPr>
          <p:cNvPr id="148484" name="Picture 4"/>
          <p:cNvPicPr>
            <a:picLocks noChangeAspect="1" noChangeArrowheads="1"/>
          </p:cNvPicPr>
          <p:nvPr/>
        </p:nvPicPr>
        <p:blipFill>
          <a:blip r:embed="rId3" cstate="print"/>
          <a:srcRect/>
          <a:stretch>
            <a:fillRect/>
          </a:stretch>
        </p:blipFill>
        <p:spPr bwMode="auto">
          <a:xfrm>
            <a:off x="803275" y="2759075"/>
            <a:ext cx="2632075" cy="1973263"/>
          </a:xfrm>
          <a:prstGeom prst="rect">
            <a:avLst/>
          </a:prstGeom>
          <a:noFill/>
          <a:ln w="12700">
            <a:noFill/>
            <a:miter lim="800000"/>
            <a:headEnd/>
            <a:tailEnd/>
          </a:ln>
          <a:effectLst/>
        </p:spPr>
      </p:pic>
      <p:pic>
        <p:nvPicPr>
          <p:cNvPr id="148485" name="Picture 5"/>
          <p:cNvPicPr>
            <a:picLocks noChangeAspect="1" noChangeArrowheads="1"/>
          </p:cNvPicPr>
          <p:nvPr/>
        </p:nvPicPr>
        <p:blipFill>
          <a:blip r:embed="rId4" cstate="print"/>
          <a:srcRect/>
          <a:stretch>
            <a:fillRect/>
          </a:stretch>
        </p:blipFill>
        <p:spPr bwMode="auto">
          <a:xfrm>
            <a:off x="1811338" y="4302125"/>
            <a:ext cx="2401887" cy="1801813"/>
          </a:xfrm>
          <a:prstGeom prst="rect">
            <a:avLst/>
          </a:prstGeom>
          <a:noFill/>
          <a:ln w="12700">
            <a:noFill/>
            <a:miter lim="800000"/>
            <a:headEnd/>
            <a:tailEnd/>
          </a:ln>
          <a:effectLst/>
        </p:spPr>
      </p:pic>
      <p:pic>
        <p:nvPicPr>
          <p:cNvPr id="148486" name="Picture 6"/>
          <p:cNvPicPr>
            <a:picLocks noChangeAspect="1" noChangeArrowheads="1"/>
          </p:cNvPicPr>
          <p:nvPr/>
        </p:nvPicPr>
        <p:blipFill>
          <a:blip r:embed="rId5" cstate="print"/>
          <a:srcRect/>
          <a:stretch>
            <a:fillRect/>
          </a:stretch>
        </p:blipFill>
        <p:spPr bwMode="auto">
          <a:xfrm>
            <a:off x="2332038" y="1092200"/>
            <a:ext cx="2892425" cy="2170113"/>
          </a:xfrm>
          <a:prstGeom prst="rect">
            <a:avLst/>
          </a:prstGeom>
          <a:noFill/>
          <a:ln w="12700">
            <a:noFill/>
            <a:miter lim="800000"/>
            <a:headEnd/>
            <a:tailEnd/>
          </a:ln>
          <a:effectLst/>
        </p:spPr>
      </p:pic>
      <p:pic>
        <p:nvPicPr>
          <p:cNvPr id="148487" name="Picture 7" descr="aphelenchus"/>
          <p:cNvPicPr>
            <a:picLocks noChangeAspect="1" noChangeArrowheads="1"/>
          </p:cNvPicPr>
          <p:nvPr/>
        </p:nvPicPr>
        <p:blipFill>
          <a:blip r:embed="rId6" cstate="print"/>
          <a:srcRect/>
          <a:stretch>
            <a:fillRect/>
          </a:stretch>
        </p:blipFill>
        <p:spPr bwMode="auto">
          <a:xfrm>
            <a:off x="3200400" y="3094038"/>
            <a:ext cx="3005138" cy="1782762"/>
          </a:xfrm>
          <a:prstGeom prst="rect">
            <a:avLst/>
          </a:prstGeom>
          <a:noFill/>
        </p:spPr>
      </p:pic>
      <p:pic>
        <p:nvPicPr>
          <p:cNvPr id="148488" name="Picture 8" descr="cruz"/>
          <p:cNvPicPr>
            <a:picLocks noChangeAspect="1" noChangeArrowheads="1"/>
          </p:cNvPicPr>
          <p:nvPr/>
        </p:nvPicPr>
        <p:blipFill>
          <a:blip r:embed="rId7" cstate="print"/>
          <a:srcRect t="3149" b="15918"/>
          <a:stretch>
            <a:fillRect/>
          </a:stretch>
        </p:blipFill>
        <p:spPr bwMode="auto">
          <a:xfrm>
            <a:off x="3581400" y="990600"/>
            <a:ext cx="3838575" cy="5181600"/>
          </a:xfrm>
          <a:prstGeom prst="rect">
            <a:avLst/>
          </a:prstGeom>
          <a:noFill/>
        </p:spPr>
      </p:pic>
      <p:pic>
        <p:nvPicPr>
          <p:cNvPr id="148489" name="Picture 9" descr="Teratocephalus"/>
          <p:cNvPicPr>
            <a:picLocks noChangeAspect="1" noChangeArrowheads="1"/>
          </p:cNvPicPr>
          <p:nvPr/>
        </p:nvPicPr>
        <p:blipFill>
          <a:blip r:embed="rId8" cstate="print"/>
          <a:srcRect/>
          <a:stretch>
            <a:fillRect/>
          </a:stretch>
        </p:blipFill>
        <p:spPr bwMode="auto">
          <a:xfrm>
            <a:off x="6486525" y="1038225"/>
            <a:ext cx="2657475" cy="2724150"/>
          </a:xfrm>
          <a:prstGeom prst="rect">
            <a:avLst/>
          </a:prstGeom>
          <a:noFill/>
        </p:spPr>
      </p:pic>
      <p:pic>
        <p:nvPicPr>
          <p:cNvPr id="148490" name="Picture 10"/>
          <p:cNvPicPr>
            <a:picLocks noChangeAspect="1" noChangeArrowheads="1"/>
          </p:cNvPicPr>
          <p:nvPr/>
        </p:nvPicPr>
        <p:blipFill>
          <a:blip r:embed="rId9" cstate="print"/>
          <a:srcRect l="15752" t="5000" r="16122" b="10834"/>
          <a:stretch>
            <a:fillRect/>
          </a:stretch>
        </p:blipFill>
        <p:spPr bwMode="auto">
          <a:xfrm>
            <a:off x="3810000" y="2895600"/>
            <a:ext cx="2581275" cy="2392363"/>
          </a:xfrm>
          <a:prstGeom prst="rect">
            <a:avLst/>
          </a:prstGeom>
          <a:noFill/>
          <a:ln w="12700">
            <a:noFill/>
            <a:miter lim="800000"/>
            <a:headEnd/>
            <a:tailEnd/>
          </a:ln>
          <a:effectLst/>
        </p:spPr>
      </p:pic>
      <p:pic>
        <p:nvPicPr>
          <p:cNvPr id="148491" name="Picture 11" descr="diplosc1"/>
          <p:cNvPicPr>
            <a:picLocks noChangeAspect="1" noChangeArrowheads="1"/>
          </p:cNvPicPr>
          <p:nvPr/>
        </p:nvPicPr>
        <p:blipFill>
          <a:blip r:embed="rId10" cstate="print"/>
          <a:srcRect r="10707"/>
          <a:stretch>
            <a:fillRect/>
          </a:stretch>
        </p:blipFill>
        <p:spPr bwMode="auto">
          <a:xfrm>
            <a:off x="6027738" y="2374900"/>
            <a:ext cx="3116262" cy="2730500"/>
          </a:xfrm>
          <a:prstGeom prst="rect">
            <a:avLst/>
          </a:prstGeom>
          <a:noFill/>
        </p:spPr>
      </p:pic>
      <p:pic>
        <p:nvPicPr>
          <p:cNvPr id="148492" name="Picture 12" descr="mononchus"/>
          <p:cNvPicPr>
            <a:picLocks noChangeAspect="1" noChangeArrowheads="1"/>
          </p:cNvPicPr>
          <p:nvPr/>
        </p:nvPicPr>
        <p:blipFill>
          <a:blip r:embed="rId11" cstate="print"/>
          <a:srcRect/>
          <a:stretch>
            <a:fillRect/>
          </a:stretch>
        </p:blipFill>
        <p:spPr bwMode="auto">
          <a:xfrm>
            <a:off x="3810000" y="2801938"/>
            <a:ext cx="2679700" cy="4056062"/>
          </a:xfrm>
          <a:prstGeom prst="rect">
            <a:avLst/>
          </a:prstGeom>
          <a:noFill/>
        </p:spPr>
      </p:pic>
      <p:pic>
        <p:nvPicPr>
          <p:cNvPr id="148493" name="Picture 13"/>
          <p:cNvPicPr>
            <a:picLocks noChangeAspect="1" noChangeArrowheads="1"/>
          </p:cNvPicPr>
          <p:nvPr/>
        </p:nvPicPr>
        <p:blipFill>
          <a:blip r:embed="rId12" cstate="print"/>
          <a:srcRect/>
          <a:stretch>
            <a:fillRect/>
          </a:stretch>
        </p:blipFill>
        <p:spPr bwMode="auto">
          <a:xfrm>
            <a:off x="0" y="4162425"/>
            <a:ext cx="3830638" cy="2695575"/>
          </a:xfrm>
          <a:prstGeom prst="rect">
            <a:avLst/>
          </a:prstGeom>
          <a:noFill/>
          <a:ln w="12700">
            <a:noFill/>
            <a:miter lim="800000"/>
            <a:headEnd/>
            <a:tailEnd/>
          </a:ln>
          <a:effectLst/>
        </p:spPr>
      </p:pic>
      <p:pic>
        <p:nvPicPr>
          <p:cNvPr id="148494" name="Picture 14"/>
          <p:cNvPicPr>
            <a:picLocks noChangeAspect="1" noChangeArrowheads="1"/>
          </p:cNvPicPr>
          <p:nvPr/>
        </p:nvPicPr>
        <p:blipFill>
          <a:blip r:embed="rId13" cstate="print"/>
          <a:srcRect/>
          <a:stretch>
            <a:fillRect/>
          </a:stretch>
        </p:blipFill>
        <p:spPr bwMode="auto">
          <a:xfrm>
            <a:off x="5238750" y="4843463"/>
            <a:ext cx="3905250" cy="2014537"/>
          </a:xfrm>
          <a:prstGeom prst="rect">
            <a:avLst/>
          </a:prstGeom>
          <a:noFill/>
          <a:ln w="12700">
            <a:noFill/>
            <a:miter lim="800000"/>
            <a:headEnd/>
            <a:tailEnd/>
          </a:ln>
          <a:effectLst/>
        </p:spPr>
      </p:pic>
      <p:pic>
        <p:nvPicPr>
          <p:cNvPr id="148495" name="Picture 15" descr="Dorylaimus"/>
          <p:cNvPicPr>
            <a:picLocks noChangeAspect="1" noChangeArrowheads="1"/>
          </p:cNvPicPr>
          <p:nvPr/>
        </p:nvPicPr>
        <p:blipFill>
          <a:blip r:embed="rId14" cstate="print"/>
          <a:srcRect/>
          <a:stretch>
            <a:fillRect/>
          </a:stretch>
        </p:blipFill>
        <p:spPr bwMode="auto">
          <a:xfrm>
            <a:off x="5834063" y="2362200"/>
            <a:ext cx="3309937" cy="2482850"/>
          </a:xfrm>
          <a:prstGeom prst="rect">
            <a:avLst/>
          </a:prstGeom>
          <a:noFill/>
        </p:spPr>
      </p:pic>
      <p:pic>
        <p:nvPicPr>
          <p:cNvPr id="148496" name="Picture 16"/>
          <p:cNvPicPr>
            <a:picLocks noChangeAspect="1" noChangeArrowheads="1"/>
          </p:cNvPicPr>
          <p:nvPr/>
        </p:nvPicPr>
        <p:blipFill>
          <a:blip r:embed="rId15" cstate="print"/>
          <a:srcRect/>
          <a:stretch>
            <a:fillRect/>
          </a:stretch>
        </p:blipFill>
        <p:spPr bwMode="auto">
          <a:xfrm>
            <a:off x="0" y="971550"/>
            <a:ext cx="3825875" cy="2868613"/>
          </a:xfrm>
          <a:prstGeom prst="rect">
            <a:avLst/>
          </a:prstGeom>
          <a:noFill/>
          <a:ln w="12700">
            <a:noFill/>
            <a:miter lim="800000"/>
            <a:headEnd/>
            <a:tailEnd/>
          </a:ln>
          <a:effectLst/>
        </p:spPr>
      </p:pic>
      <p:sp>
        <p:nvSpPr>
          <p:cNvPr id="18" name="Text Box 2"/>
          <p:cNvSpPr txBox="1">
            <a:spLocks noChangeArrowheads="1"/>
          </p:cNvSpPr>
          <p:nvPr/>
        </p:nvSpPr>
        <p:spPr bwMode="auto">
          <a:xfrm>
            <a:off x="132170" y="15229"/>
            <a:ext cx="4439036" cy="523220"/>
          </a:xfrm>
          <a:prstGeom prst="rect">
            <a:avLst/>
          </a:prstGeom>
          <a:noFill/>
          <a:ln w="12700">
            <a:noFill/>
            <a:miter lim="800000"/>
            <a:headEnd/>
            <a:tailEnd/>
          </a:ln>
          <a:effectLst/>
        </p:spPr>
        <p:txBody>
          <a:bodyPr wrap="none" anchor="ctr">
            <a:spAutoFit/>
          </a:bodyPr>
          <a:lstStyle/>
          <a:p>
            <a:pPr algn="ctr"/>
            <a:r>
              <a:rPr lang="en-US" sz="2800" dirty="0" smtClean="0"/>
              <a:t>The soil ecosystem……….</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48486"/>
                                        </p:tgtEl>
                                        <p:attrNameLst>
                                          <p:attrName>style.visibility</p:attrName>
                                        </p:attrNameLst>
                                      </p:cBhvr>
                                      <p:to>
                                        <p:strVal val="visible"/>
                                      </p:to>
                                    </p:set>
                                    <p:anim calcmode="lin" valueType="num">
                                      <p:cBhvr>
                                        <p:cTn id="7" dur="500" fill="hold"/>
                                        <p:tgtEl>
                                          <p:spTgt spid="148486"/>
                                        </p:tgtEl>
                                        <p:attrNameLst>
                                          <p:attrName>ppt_w</p:attrName>
                                        </p:attrNameLst>
                                      </p:cBhvr>
                                      <p:tavLst>
                                        <p:tav tm="0">
                                          <p:val>
                                            <p:fltVal val="0"/>
                                          </p:val>
                                        </p:tav>
                                        <p:tav tm="100000">
                                          <p:val>
                                            <p:strVal val="#ppt_w"/>
                                          </p:val>
                                        </p:tav>
                                      </p:tavLst>
                                    </p:anim>
                                    <p:anim calcmode="lin" valueType="num">
                                      <p:cBhvr>
                                        <p:cTn id="8" dur="500" fill="hold"/>
                                        <p:tgtEl>
                                          <p:spTgt spid="148486"/>
                                        </p:tgtEl>
                                        <p:attrNameLst>
                                          <p:attrName>ppt_h</p:attrName>
                                        </p:attrNameLst>
                                      </p:cBhvr>
                                      <p:tavLst>
                                        <p:tav tm="0">
                                          <p:val>
                                            <p:fltVal val="0"/>
                                          </p:val>
                                        </p:tav>
                                        <p:tav tm="100000">
                                          <p:val>
                                            <p:strVal val="#ppt_h"/>
                                          </p:val>
                                        </p:tav>
                                      </p:tavLst>
                                    </p:anim>
                                    <p:anim calcmode="lin" valueType="num">
                                      <p:cBhvr>
                                        <p:cTn id="9" dur="500" fill="hold"/>
                                        <p:tgtEl>
                                          <p:spTgt spid="148486"/>
                                        </p:tgtEl>
                                        <p:attrNameLst>
                                          <p:attrName>ppt_x</p:attrName>
                                        </p:attrNameLst>
                                      </p:cBhvr>
                                      <p:tavLst>
                                        <p:tav tm="0">
                                          <p:val>
                                            <p:fltVal val="0.5"/>
                                          </p:val>
                                        </p:tav>
                                        <p:tav tm="100000">
                                          <p:val>
                                            <p:strVal val="#ppt_x"/>
                                          </p:val>
                                        </p:tav>
                                      </p:tavLst>
                                    </p:anim>
                                    <p:anim calcmode="lin" valueType="num">
                                      <p:cBhvr>
                                        <p:cTn id="10" dur="500" fill="hold"/>
                                        <p:tgtEl>
                                          <p:spTgt spid="148486"/>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childTnLst>
                                    <p:set>
                                      <p:cBhvr>
                                        <p:cTn id="12" dur="1" fill="hold">
                                          <p:stCondLst>
                                            <p:cond delay="0"/>
                                          </p:stCondLst>
                                        </p:cTn>
                                        <p:tgtEl>
                                          <p:spTgt spid="148487"/>
                                        </p:tgtEl>
                                        <p:attrNameLst>
                                          <p:attrName>style.visibility</p:attrName>
                                        </p:attrNameLst>
                                      </p:cBhvr>
                                      <p:to>
                                        <p:strVal val="visible"/>
                                      </p:to>
                                    </p:set>
                                    <p:anim calcmode="lin" valueType="num">
                                      <p:cBhvr>
                                        <p:cTn id="13" dur="500" fill="hold"/>
                                        <p:tgtEl>
                                          <p:spTgt spid="148487"/>
                                        </p:tgtEl>
                                        <p:attrNameLst>
                                          <p:attrName>ppt_w</p:attrName>
                                        </p:attrNameLst>
                                      </p:cBhvr>
                                      <p:tavLst>
                                        <p:tav tm="0">
                                          <p:val>
                                            <p:fltVal val="0"/>
                                          </p:val>
                                        </p:tav>
                                        <p:tav tm="100000">
                                          <p:val>
                                            <p:strVal val="#ppt_w"/>
                                          </p:val>
                                        </p:tav>
                                      </p:tavLst>
                                    </p:anim>
                                    <p:anim calcmode="lin" valueType="num">
                                      <p:cBhvr>
                                        <p:cTn id="14" dur="500" fill="hold"/>
                                        <p:tgtEl>
                                          <p:spTgt spid="148487"/>
                                        </p:tgtEl>
                                        <p:attrNameLst>
                                          <p:attrName>ppt_h</p:attrName>
                                        </p:attrNameLst>
                                      </p:cBhvr>
                                      <p:tavLst>
                                        <p:tav tm="0">
                                          <p:val>
                                            <p:fltVal val="0"/>
                                          </p:val>
                                        </p:tav>
                                        <p:tav tm="100000">
                                          <p:val>
                                            <p:strVal val="#ppt_h"/>
                                          </p:val>
                                        </p:tav>
                                      </p:tavLst>
                                    </p:anim>
                                    <p:anim calcmode="lin" valueType="num">
                                      <p:cBhvr>
                                        <p:cTn id="15" dur="500" fill="hold"/>
                                        <p:tgtEl>
                                          <p:spTgt spid="148487"/>
                                        </p:tgtEl>
                                        <p:attrNameLst>
                                          <p:attrName>ppt_x</p:attrName>
                                        </p:attrNameLst>
                                      </p:cBhvr>
                                      <p:tavLst>
                                        <p:tav tm="0">
                                          <p:val>
                                            <p:fltVal val="0.5"/>
                                          </p:val>
                                        </p:tav>
                                        <p:tav tm="100000">
                                          <p:val>
                                            <p:strVal val="#ppt_x"/>
                                          </p:val>
                                        </p:tav>
                                      </p:tavLst>
                                    </p:anim>
                                    <p:anim calcmode="lin" valueType="num">
                                      <p:cBhvr>
                                        <p:cTn id="16" dur="500" fill="hold"/>
                                        <p:tgtEl>
                                          <p:spTgt spid="148487"/>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nodeType="clickEffect">
                                  <p:stCondLst>
                                    <p:cond delay="0"/>
                                  </p:stCondLst>
                                  <p:childTnLst>
                                    <p:set>
                                      <p:cBhvr>
                                        <p:cTn id="20" dur="1" fill="hold">
                                          <p:stCondLst>
                                            <p:cond delay="0"/>
                                          </p:stCondLst>
                                        </p:cTn>
                                        <p:tgtEl>
                                          <p:spTgt spid="148488"/>
                                        </p:tgtEl>
                                        <p:attrNameLst>
                                          <p:attrName>style.visibility</p:attrName>
                                        </p:attrNameLst>
                                      </p:cBhvr>
                                      <p:to>
                                        <p:strVal val="visible"/>
                                      </p:to>
                                    </p:set>
                                    <p:anim calcmode="lin" valueType="num">
                                      <p:cBhvr>
                                        <p:cTn id="21" dur="500" fill="hold"/>
                                        <p:tgtEl>
                                          <p:spTgt spid="148488"/>
                                        </p:tgtEl>
                                        <p:attrNameLst>
                                          <p:attrName>ppt_w</p:attrName>
                                        </p:attrNameLst>
                                      </p:cBhvr>
                                      <p:tavLst>
                                        <p:tav tm="0">
                                          <p:val>
                                            <p:fltVal val="0"/>
                                          </p:val>
                                        </p:tav>
                                        <p:tav tm="100000">
                                          <p:val>
                                            <p:strVal val="#ppt_w"/>
                                          </p:val>
                                        </p:tav>
                                      </p:tavLst>
                                    </p:anim>
                                    <p:anim calcmode="lin" valueType="num">
                                      <p:cBhvr>
                                        <p:cTn id="22" dur="500" fill="hold"/>
                                        <p:tgtEl>
                                          <p:spTgt spid="148488"/>
                                        </p:tgtEl>
                                        <p:attrNameLst>
                                          <p:attrName>ppt_h</p:attrName>
                                        </p:attrNameLst>
                                      </p:cBhvr>
                                      <p:tavLst>
                                        <p:tav tm="0">
                                          <p:val>
                                            <p:fltVal val="0"/>
                                          </p:val>
                                        </p:tav>
                                        <p:tav tm="100000">
                                          <p:val>
                                            <p:strVal val="#ppt_h"/>
                                          </p:val>
                                        </p:tav>
                                      </p:tavLst>
                                    </p:anim>
                                    <p:anim calcmode="lin" valueType="num">
                                      <p:cBhvr>
                                        <p:cTn id="23" dur="500" fill="hold"/>
                                        <p:tgtEl>
                                          <p:spTgt spid="148488"/>
                                        </p:tgtEl>
                                        <p:attrNameLst>
                                          <p:attrName>ppt_x</p:attrName>
                                        </p:attrNameLst>
                                      </p:cBhvr>
                                      <p:tavLst>
                                        <p:tav tm="0">
                                          <p:val>
                                            <p:fltVal val="0.5"/>
                                          </p:val>
                                        </p:tav>
                                        <p:tav tm="100000">
                                          <p:val>
                                            <p:strVal val="#ppt_x"/>
                                          </p:val>
                                        </p:tav>
                                      </p:tavLst>
                                    </p:anim>
                                    <p:anim calcmode="lin" valueType="num">
                                      <p:cBhvr>
                                        <p:cTn id="24" dur="500" fill="hold"/>
                                        <p:tgtEl>
                                          <p:spTgt spid="148488"/>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nodeType="clickEffect">
                                  <p:stCondLst>
                                    <p:cond delay="0"/>
                                  </p:stCondLst>
                                  <p:childTnLst>
                                    <p:set>
                                      <p:cBhvr>
                                        <p:cTn id="28" dur="1" fill="hold">
                                          <p:stCondLst>
                                            <p:cond delay="0"/>
                                          </p:stCondLst>
                                        </p:cTn>
                                        <p:tgtEl>
                                          <p:spTgt spid="148489"/>
                                        </p:tgtEl>
                                        <p:attrNameLst>
                                          <p:attrName>style.visibility</p:attrName>
                                        </p:attrNameLst>
                                      </p:cBhvr>
                                      <p:to>
                                        <p:strVal val="visible"/>
                                      </p:to>
                                    </p:set>
                                    <p:anim calcmode="lin" valueType="num">
                                      <p:cBhvr>
                                        <p:cTn id="29" dur="500" fill="hold"/>
                                        <p:tgtEl>
                                          <p:spTgt spid="148489"/>
                                        </p:tgtEl>
                                        <p:attrNameLst>
                                          <p:attrName>ppt_w</p:attrName>
                                        </p:attrNameLst>
                                      </p:cBhvr>
                                      <p:tavLst>
                                        <p:tav tm="0">
                                          <p:val>
                                            <p:fltVal val="0"/>
                                          </p:val>
                                        </p:tav>
                                        <p:tav tm="100000">
                                          <p:val>
                                            <p:strVal val="#ppt_w"/>
                                          </p:val>
                                        </p:tav>
                                      </p:tavLst>
                                    </p:anim>
                                    <p:anim calcmode="lin" valueType="num">
                                      <p:cBhvr>
                                        <p:cTn id="30" dur="500" fill="hold"/>
                                        <p:tgtEl>
                                          <p:spTgt spid="148489"/>
                                        </p:tgtEl>
                                        <p:attrNameLst>
                                          <p:attrName>ppt_h</p:attrName>
                                        </p:attrNameLst>
                                      </p:cBhvr>
                                      <p:tavLst>
                                        <p:tav tm="0">
                                          <p:val>
                                            <p:fltVal val="0"/>
                                          </p:val>
                                        </p:tav>
                                        <p:tav tm="100000">
                                          <p:val>
                                            <p:strVal val="#ppt_h"/>
                                          </p:val>
                                        </p:tav>
                                      </p:tavLst>
                                    </p:anim>
                                    <p:anim calcmode="lin" valueType="num">
                                      <p:cBhvr>
                                        <p:cTn id="31" dur="500" fill="hold"/>
                                        <p:tgtEl>
                                          <p:spTgt spid="148489"/>
                                        </p:tgtEl>
                                        <p:attrNameLst>
                                          <p:attrName>ppt_x</p:attrName>
                                        </p:attrNameLst>
                                      </p:cBhvr>
                                      <p:tavLst>
                                        <p:tav tm="0">
                                          <p:val>
                                            <p:fltVal val="0.5"/>
                                          </p:val>
                                        </p:tav>
                                        <p:tav tm="100000">
                                          <p:val>
                                            <p:strVal val="#ppt_x"/>
                                          </p:val>
                                        </p:tav>
                                      </p:tavLst>
                                    </p:anim>
                                    <p:anim calcmode="lin" valueType="num">
                                      <p:cBhvr>
                                        <p:cTn id="32" dur="500" fill="hold"/>
                                        <p:tgtEl>
                                          <p:spTgt spid="148489"/>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nodeType="clickEffect">
                                  <p:stCondLst>
                                    <p:cond delay="0"/>
                                  </p:stCondLst>
                                  <p:childTnLst>
                                    <p:set>
                                      <p:cBhvr>
                                        <p:cTn id="36" dur="1" fill="hold">
                                          <p:stCondLst>
                                            <p:cond delay="0"/>
                                          </p:stCondLst>
                                        </p:cTn>
                                        <p:tgtEl>
                                          <p:spTgt spid="148490"/>
                                        </p:tgtEl>
                                        <p:attrNameLst>
                                          <p:attrName>style.visibility</p:attrName>
                                        </p:attrNameLst>
                                      </p:cBhvr>
                                      <p:to>
                                        <p:strVal val="visible"/>
                                      </p:to>
                                    </p:set>
                                    <p:anim calcmode="lin" valueType="num">
                                      <p:cBhvr>
                                        <p:cTn id="37" dur="500" fill="hold"/>
                                        <p:tgtEl>
                                          <p:spTgt spid="148490"/>
                                        </p:tgtEl>
                                        <p:attrNameLst>
                                          <p:attrName>ppt_w</p:attrName>
                                        </p:attrNameLst>
                                      </p:cBhvr>
                                      <p:tavLst>
                                        <p:tav tm="0">
                                          <p:val>
                                            <p:fltVal val="0"/>
                                          </p:val>
                                        </p:tav>
                                        <p:tav tm="100000">
                                          <p:val>
                                            <p:strVal val="#ppt_w"/>
                                          </p:val>
                                        </p:tav>
                                      </p:tavLst>
                                    </p:anim>
                                    <p:anim calcmode="lin" valueType="num">
                                      <p:cBhvr>
                                        <p:cTn id="38" dur="500" fill="hold"/>
                                        <p:tgtEl>
                                          <p:spTgt spid="148490"/>
                                        </p:tgtEl>
                                        <p:attrNameLst>
                                          <p:attrName>ppt_h</p:attrName>
                                        </p:attrNameLst>
                                      </p:cBhvr>
                                      <p:tavLst>
                                        <p:tav tm="0">
                                          <p:val>
                                            <p:fltVal val="0"/>
                                          </p:val>
                                        </p:tav>
                                        <p:tav tm="100000">
                                          <p:val>
                                            <p:strVal val="#ppt_h"/>
                                          </p:val>
                                        </p:tav>
                                      </p:tavLst>
                                    </p:anim>
                                    <p:anim calcmode="lin" valueType="num">
                                      <p:cBhvr>
                                        <p:cTn id="39" dur="500" fill="hold"/>
                                        <p:tgtEl>
                                          <p:spTgt spid="148490"/>
                                        </p:tgtEl>
                                        <p:attrNameLst>
                                          <p:attrName>ppt_x</p:attrName>
                                        </p:attrNameLst>
                                      </p:cBhvr>
                                      <p:tavLst>
                                        <p:tav tm="0">
                                          <p:val>
                                            <p:fltVal val="0.5"/>
                                          </p:val>
                                        </p:tav>
                                        <p:tav tm="100000">
                                          <p:val>
                                            <p:strVal val="#ppt_x"/>
                                          </p:val>
                                        </p:tav>
                                      </p:tavLst>
                                    </p:anim>
                                    <p:anim calcmode="lin" valueType="num">
                                      <p:cBhvr>
                                        <p:cTn id="40" dur="500" fill="hold"/>
                                        <p:tgtEl>
                                          <p:spTgt spid="148490"/>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148491"/>
                                        </p:tgtEl>
                                        <p:attrNameLst>
                                          <p:attrName>style.visibility</p:attrName>
                                        </p:attrNameLst>
                                      </p:cBhvr>
                                      <p:to>
                                        <p:strVal val="visible"/>
                                      </p:to>
                                    </p:set>
                                    <p:anim calcmode="lin" valueType="num">
                                      <p:cBhvr>
                                        <p:cTn id="43" dur="500" fill="hold"/>
                                        <p:tgtEl>
                                          <p:spTgt spid="148491"/>
                                        </p:tgtEl>
                                        <p:attrNameLst>
                                          <p:attrName>ppt_w</p:attrName>
                                        </p:attrNameLst>
                                      </p:cBhvr>
                                      <p:tavLst>
                                        <p:tav tm="0">
                                          <p:val>
                                            <p:fltVal val="0"/>
                                          </p:val>
                                        </p:tav>
                                        <p:tav tm="100000">
                                          <p:val>
                                            <p:strVal val="#ppt_w"/>
                                          </p:val>
                                        </p:tav>
                                      </p:tavLst>
                                    </p:anim>
                                    <p:anim calcmode="lin" valueType="num">
                                      <p:cBhvr>
                                        <p:cTn id="44" dur="500" fill="hold"/>
                                        <p:tgtEl>
                                          <p:spTgt spid="148491"/>
                                        </p:tgtEl>
                                        <p:attrNameLst>
                                          <p:attrName>ppt_h</p:attrName>
                                        </p:attrNameLst>
                                      </p:cBhvr>
                                      <p:tavLst>
                                        <p:tav tm="0">
                                          <p:val>
                                            <p:fltVal val="0"/>
                                          </p:val>
                                        </p:tav>
                                        <p:tav tm="100000">
                                          <p:val>
                                            <p:strVal val="#ppt_h"/>
                                          </p:val>
                                        </p:tav>
                                      </p:tavLst>
                                    </p:anim>
                                    <p:anim calcmode="lin" valueType="num">
                                      <p:cBhvr>
                                        <p:cTn id="45" dur="500" fill="hold"/>
                                        <p:tgtEl>
                                          <p:spTgt spid="148491"/>
                                        </p:tgtEl>
                                        <p:attrNameLst>
                                          <p:attrName>ppt_x</p:attrName>
                                        </p:attrNameLst>
                                      </p:cBhvr>
                                      <p:tavLst>
                                        <p:tav tm="0">
                                          <p:val>
                                            <p:fltVal val="0.5"/>
                                          </p:val>
                                        </p:tav>
                                        <p:tav tm="100000">
                                          <p:val>
                                            <p:strVal val="#ppt_x"/>
                                          </p:val>
                                        </p:tav>
                                      </p:tavLst>
                                    </p:anim>
                                    <p:anim calcmode="lin" valueType="num">
                                      <p:cBhvr>
                                        <p:cTn id="46" dur="500" fill="hold"/>
                                        <p:tgtEl>
                                          <p:spTgt spid="148491"/>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528" fill="hold" nodeType="clickEffect">
                                  <p:stCondLst>
                                    <p:cond delay="0"/>
                                  </p:stCondLst>
                                  <p:childTnLst>
                                    <p:set>
                                      <p:cBhvr>
                                        <p:cTn id="50" dur="1" fill="hold">
                                          <p:stCondLst>
                                            <p:cond delay="0"/>
                                          </p:stCondLst>
                                        </p:cTn>
                                        <p:tgtEl>
                                          <p:spTgt spid="148492"/>
                                        </p:tgtEl>
                                        <p:attrNameLst>
                                          <p:attrName>style.visibility</p:attrName>
                                        </p:attrNameLst>
                                      </p:cBhvr>
                                      <p:to>
                                        <p:strVal val="visible"/>
                                      </p:to>
                                    </p:set>
                                    <p:anim calcmode="lin" valueType="num">
                                      <p:cBhvr>
                                        <p:cTn id="51" dur="500" fill="hold"/>
                                        <p:tgtEl>
                                          <p:spTgt spid="148492"/>
                                        </p:tgtEl>
                                        <p:attrNameLst>
                                          <p:attrName>ppt_w</p:attrName>
                                        </p:attrNameLst>
                                      </p:cBhvr>
                                      <p:tavLst>
                                        <p:tav tm="0">
                                          <p:val>
                                            <p:fltVal val="0"/>
                                          </p:val>
                                        </p:tav>
                                        <p:tav tm="100000">
                                          <p:val>
                                            <p:strVal val="#ppt_w"/>
                                          </p:val>
                                        </p:tav>
                                      </p:tavLst>
                                    </p:anim>
                                    <p:anim calcmode="lin" valueType="num">
                                      <p:cBhvr>
                                        <p:cTn id="52" dur="500" fill="hold"/>
                                        <p:tgtEl>
                                          <p:spTgt spid="148492"/>
                                        </p:tgtEl>
                                        <p:attrNameLst>
                                          <p:attrName>ppt_h</p:attrName>
                                        </p:attrNameLst>
                                      </p:cBhvr>
                                      <p:tavLst>
                                        <p:tav tm="0">
                                          <p:val>
                                            <p:fltVal val="0"/>
                                          </p:val>
                                        </p:tav>
                                        <p:tav tm="100000">
                                          <p:val>
                                            <p:strVal val="#ppt_h"/>
                                          </p:val>
                                        </p:tav>
                                      </p:tavLst>
                                    </p:anim>
                                    <p:anim calcmode="lin" valueType="num">
                                      <p:cBhvr>
                                        <p:cTn id="53" dur="500" fill="hold"/>
                                        <p:tgtEl>
                                          <p:spTgt spid="148492"/>
                                        </p:tgtEl>
                                        <p:attrNameLst>
                                          <p:attrName>ppt_x</p:attrName>
                                        </p:attrNameLst>
                                      </p:cBhvr>
                                      <p:tavLst>
                                        <p:tav tm="0">
                                          <p:val>
                                            <p:fltVal val="0.5"/>
                                          </p:val>
                                        </p:tav>
                                        <p:tav tm="100000">
                                          <p:val>
                                            <p:strVal val="#ppt_x"/>
                                          </p:val>
                                        </p:tav>
                                      </p:tavLst>
                                    </p:anim>
                                    <p:anim calcmode="lin" valueType="num">
                                      <p:cBhvr>
                                        <p:cTn id="54" dur="500" fill="hold"/>
                                        <p:tgtEl>
                                          <p:spTgt spid="148492"/>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0"/>
                                  </p:stCondLst>
                                  <p:childTnLst>
                                    <p:set>
                                      <p:cBhvr>
                                        <p:cTn id="56" dur="1" fill="hold">
                                          <p:stCondLst>
                                            <p:cond delay="0"/>
                                          </p:stCondLst>
                                        </p:cTn>
                                        <p:tgtEl>
                                          <p:spTgt spid="148493"/>
                                        </p:tgtEl>
                                        <p:attrNameLst>
                                          <p:attrName>style.visibility</p:attrName>
                                        </p:attrNameLst>
                                      </p:cBhvr>
                                      <p:to>
                                        <p:strVal val="visible"/>
                                      </p:to>
                                    </p:set>
                                    <p:anim calcmode="lin" valueType="num">
                                      <p:cBhvr>
                                        <p:cTn id="57" dur="500" fill="hold"/>
                                        <p:tgtEl>
                                          <p:spTgt spid="148493"/>
                                        </p:tgtEl>
                                        <p:attrNameLst>
                                          <p:attrName>ppt_w</p:attrName>
                                        </p:attrNameLst>
                                      </p:cBhvr>
                                      <p:tavLst>
                                        <p:tav tm="0">
                                          <p:val>
                                            <p:fltVal val="0"/>
                                          </p:val>
                                        </p:tav>
                                        <p:tav tm="100000">
                                          <p:val>
                                            <p:strVal val="#ppt_w"/>
                                          </p:val>
                                        </p:tav>
                                      </p:tavLst>
                                    </p:anim>
                                    <p:anim calcmode="lin" valueType="num">
                                      <p:cBhvr>
                                        <p:cTn id="58" dur="500" fill="hold"/>
                                        <p:tgtEl>
                                          <p:spTgt spid="148493"/>
                                        </p:tgtEl>
                                        <p:attrNameLst>
                                          <p:attrName>ppt_h</p:attrName>
                                        </p:attrNameLst>
                                      </p:cBhvr>
                                      <p:tavLst>
                                        <p:tav tm="0">
                                          <p:val>
                                            <p:fltVal val="0"/>
                                          </p:val>
                                        </p:tav>
                                        <p:tav tm="100000">
                                          <p:val>
                                            <p:strVal val="#ppt_h"/>
                                          </p:val>
                                        </p:tav>
                                      </p:tavLst>
                                    </p:anim>
                                    <p:anim calcmode="lin" valueType="num">
                                      <p:cBhvr>
                                        <p:cTn id="59" dur="500" fill="hold"/>
                                        <p:tgtEl>
                                          <p:spTgt spid="148493"/>
                                        </p:tgtEl>
                                        <p:attrNameLst>
                                          <p:attrName>ppt_x</p:attrName>
                                        </p:attrNameLst>
                                      </p:cBhvr>
                                      <p:tavLst>
                                        <p:tav tm="0">
                                          <p:val>
                                            <p:fltVal val="0.5"/>
                                          </p:val>
                                        </p:tav>
                                        <p:tav tm="100000">
                                          <p:val>
                                            <p:strVal val="#ppt_x"/>
                                          </p:val>
                                        </p:tav>
                                      </p:tavLst>
                                    </p:anim>
                                    <p:anim calcmode="lin" valueType="num">
                                      <p:cBhvr>
                                        <p:cTn id="60" dur="500" fill="hold"/>
                                        <p:tgtEl>
                                          <p:spTgt spid="148493"/>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528" fill="hold" nodeType="clickEffect">
                                  <p:stCondLst>
                                    <p:cond delay="0"/>
                                  </p:stCondLst>
                                  <p:childTnLst>
                                    <p:set>
                                      <p:cBhvr>
                                        <p:cTn id="64" dur="1" fill="hold">
                                          <p:stCondLst>
                                            <p:cond delay="0"/>
                                          </p:stCondLst>
                                        </p:cTn>
                                        <p:tgtEl>
                                          <p:spTgt spid="148495"/>
                                        </p:tgtEl>
                                        <p:attrNameLst>
                                          <p:attrName>style.visibility</p:attrName>
                                        </p:attrNameLst>
                                      </p:cBhvr>
                                      <p:to>
                                        <p:strVal val="visible"/>
                                      </p:to>
                                    </p:set>
                                    <p:anim calcmode="lin" valueType="num">
                                      <p:cBhvr>
                                        <p:cTn id="65" dur="500" fill="hold"/>
                                        <p:tgtEl>
                                          <p:spTgt spid="148495"/>
                                        </p:tgtEl>
                                        <p:attrNameLst>
                                          <p:attrName>ppt_w</p:attrName>
                                        </p:attrNameLst>
                                      </p:cBhvr>
                                      <p:tavLst>
                                        <p:tav tm="0">
                                          <p:val>
                                            <p:fltVal val="0"/>
                                          </p:val>
                                        </p:tav>
                                        <p:tav tm="100000">
                                          <p:val>
                                            <p:strVal val="#ppt_w"/>
                                          </p:val>
                                        </p:tav>
                                      </p:tavLst>
                                    </p:anim>
                                    <p:anim calcmode="lin" valueType="num">
                                      <p:cBhvr>
                                        <p:cTn id="66" dur="500" fill="hold"/>
                                        <p:tgtEl>
                                          <p:spTgt spid="148495"/>
                                        </p:tgtEl>
                                        <p:attrNameLst>
                                          <p:attrName>ppt_h</p:attrName>
                                        </p:attrNameLst>
                                      </p:cBhvr>
                                      <p:tavLst>
                                        <p:tav tm="0">
                                          <p:val>
                                            <p:fltVal val="0"/>
                                          </p:val>
                                        </p:tav>
                                        <p:tav tm="100000">
                                          <p:val>
                                            <p:strVal val="#ppt_h"/>
                                          </p:val>
                                        </p:tav>
                                      </p:tavLst>
                                    </p:anim>
                                    <p:anim calcmode="lin" valueType="num">
                                      <p:cBhvr>
                                        <p:cTn id="67" dur="500" fill="hold"/>
                                        <p:tgtEl>
                                          <p:spTgt spid="148495"/>
                                        </p:tgtEl>
                                        <p:attrNameLst>
                                          <p:attrName>ppt_x</p:attrName>
                                        </p:attrNameLst>
                                      </p:cBhvr>
                                      <p:tavLst>
                                        <p:tav tm="0">
                                          <p:val>
                                            <p:fltVal val="0.5"/>
                                          </p:val>
                                        </p:tav>
                                        <p:tav tm="100000">
                                          <p:val>
                                            <p:strVal val="#ppt_x"/>
                                          </p:val>
                                        </p:tav>
                                      </p:tavLst>
                                    </p:anim>
                                    <p:anim calcmode="lin" valueType="num">
                                      <p:cBhvr>
                                        <p:cTn id="68" dur="500" fill="hold"/>
                                        <p:tgtEl>
                                          <p:spTgt spid="148495"/>
                                        </p:tgtEl>
                                        <p:attrNameLst>
                                          <p:attrName>ppt_y</p:attrName>
                                        </p:attrNameLst>
                                      </p:cBhvr>
                                      <p:tavLst>
                                        <p:tav tm="0">
                                          <p:val>
                                            <p:fltVal val="0.5"/>
                                          </p:val>
                                        </p:tav>
                                        <p:tav tm="100000">
                                          <p:val>
                                            <p:strVal val="#ppt_y"/>
                                          </p:val>
                                        </p:tav>
                                      </p:tavLst>
                                    </p:anim>
                                  </p:childTnLst>
                                </p:cTn>
                              </p:par>
                              <p:par>
                                <p:cTn id="69" presetID="23" presetClass="entr" presetSubtype="528" fill="hold" nodeType="withEffect">
                                  <p:stCondLst>
                                    <p:cond delay="0"/>
                                  </p:stCondLst>
                                  <p:childTnLst>
                                    <p:set>
                                      <p:cBhvr>
                                        <p:cTn id="70" dur="1" fill="hold">
                                          <p:stCondLst>
                                            <p:cond delay="0"/>
                                          </p:stCondLst>
                                        </p:cTn>
                                        <p:tgtEl>
                                          <p:spTgt spid="148494"/>
                                        </p:tgtEl>
                                        <p:attrNameLst>
                                          <p:attrName>style.visibility</p:attrName>
                                        </p:attrNameLst>
                                      </p:cBhvr>
                                      <p:to>
                                        <p:strVal val="visible"/>
                                      </p:to>
                                    </p:set>
                                    <p:anim calcmode="lin" valueType="num">
                                      <p:cBhvr>
                                        <p:cTn id="71" dur="500" fill="hold"/>
                                        <p:tgtEl>
                                          <p:spTgt spid="148494"/>
                                        </p:tgtEl>
                                        <p:attrNameLst>
                                          <p:attrName>ppt_w</p:attrName>
                                        </p:attrNameLst>
                                      </p:cBhvr>
                                      <p:tavLst>
                                        <p:tav tm="0">
                                          <p:val>
                                            <p:fltVal val="0"/>
                                          </p:val>
                                        </p:tav>
                                        <p:tav tm="100000">
                                          <p:val>
                                            <p:strVal val="#ppt_w"/>
                                          </p:val>
                                        </p:tav>
                                      </p:tavLst>
                                    </p:anim>
                                    <p:anim calcmode="lin" valueType="num">
                                      <p:cBhvr>
                                        <p:cTn id="72" dur="500" fill="hold"/>
                                        <p:tgtEl>
                                          <p:spTgt spid="148494"/>
                                        </p:tgtEl>
                                        <p:attrNameLst>
                                          <p:attrName>ppt_h</p:attrName>
                                        </p:attrNameLst>
                                      </p:cBhvr>
                                      <p:tavLst>
                                        <p:tav tm="0">
                                          <p:val>
                                            <p:fltVal val="0"/>
                                          </p:val>
                                        </p:tav>
                                        <p:tav tm="100000">
                                          <p:val>
                                            <p:strVal val="#ppt_h"/>
                                          </p:val>
                                        </p:tav>
                                      </p:tavLst>
                                    </p:anim>
                                    <p:anim calcmode="lin" valueType="num">
                                      <p:cBhvr>
                                        <p:cTn id="73" dur="500" fill="hold"/>
                                        <p:tgtEl>
                                          <p:spTgt spid="148494"/>
                                        </p:tgtEl>
                                        <p:attrNameLst>
                                          <p:attrName>ppt_x</p:attrName>
                                        </p:attrNameLst>
                                      </p:cBhvr>
                                      <p:tavLst>
                                        <p:tav tm="0">
                                          <p:val>
                                            <p:fltVal val="0.5"/>
                                          </p:val>
                                        </p:tav>
                                        <p:tav tm="100000">
                                          <p:val>
                                            <p:strVal val="#ppt_x"/>
                                          </p:val>
                                        </p:tav>
                                      </p:tavLst>
                                    </p:anim>
                                    <p:anim calcmode="lin" valueType="num">
                                      <p:cBhvr>
                                        <p:cTn id="74" dur="500" fill="hold"/>
                                        <p:tgtEl>
                                          <p:spTgt spid="148494"/>
                                        </p:tgtEl>
                                        <p:attrNameLst>
                                          <p:attrName>ppt_y</p:attrName>
                                        </p:attrNameLst>
                                      </p:cBhvr>
                                      <p:tavLst>
                                        <p:tav tm="0">
                                          <p:val>
                                            <p:fltVal val="0.5"/>
                                          </p:val>
                                        </p:tav>
                                        <p:tav tm="100000">
                                          <p:val>
                                            <p:strVal val="#ppt_y"/>
                                          </p:val>
                                        </p:tav>
                                      </p:tavLst>
                                    </p:anim>
                                  </p:childTnLst>
                                </p:cTn>
                              </p:par>
                              <p:par>
                                <p:cTn id="75" presetID="23" presetClass="entr" presetSubtype="528" fill="hold" nodeType="withEffect">
                                  <p:stCondLst>
                                    <p:cond delay="0"/>
                                  </p:stCondLst>
                                  <p:childTnLst>
                                    <p:set>
                                      <p:cBhvr>
                                        <p:cTn id="76" dur="1" fill="hold">
                                          <p:stCondLst>
                                            <p:cond delay="0"/>
                                          </p:stCondLst>
                                        </p:cTn>
                                        <p:tgtEl>
                                          <p:spTgt spid="148496"/>
                                        </p:tgtEl>
                                        <p:attrNameLst>
                                          <p:attrName>style.visibility</p:attrName>
                                        </p:attrNameLst>
                                      </p:cBhvr>
                                      <p:to>
                                        <p:strVal val="visible"/>
                                      </p:to>
                                    </p:set>
                                    <p:anim calcmode="lin" valueType="num">
                                      <p:cBhvr>
                                        <p:cTn id="77" dur="500" fill="hold"/>
                                        <p:tgtEl>
                                          <p:spTgt spid="148496"/>
                                        </p:tgtEl>
                                        <p:attrNameLst>
                                          <p:attrName>ppt_w</p:attrName>
                                        </p:attrNameLst>
                                      </p:cBhvr>
                                      <p:tavLst>
                                        <p:tav tm="0">
                                          <p:val>
                                            <p:fltVal val="0"/>
                                          </p:val>
                                        </p:tav>
                                        <p:tav tm="100000">
                                          <p:val>
                                            <p:strVal val="#ppt_w"/>
                                          </p:val>
                                        </p:tav>
                                      </p:tavLst>
                                    </p:anim>
                                    <p:anim calcmode="lin" valueType="num">
                                      <p:cBhvr>
                                        <p:cTn id="78" dur="500" fill="hold"/>
                                        <p:tgtEl>
                                          <p:spTgt spid="148496"/>
                                        </p:tgtEl>
                                        <p:attrNameLst>
                                          <p:attrName>ppt_h</p:attrName>
                                        </p:attrNameLst>
                                      </p:cBhvr>
                                      <p:tavLst>
                                        <p:tav tm="0">
                                          <p:val>
                                            <p:fltVal val="0"/>
                                          </p:val>
                                        </p:tav>
                                        <p:tav tm="100000">
                                          <p:val>
                                            <p:strVal val="#ppt_h"/>
                                          </p:val>
                                        </p:tav>
                                      </p:tavLst>
                                    </p:anim>
                                    <p:anim calcmode="lin" valueType="num">
                                      <p:cBhvr>
                                        <p:cTn id="79" dur="500" fill="hold"/>
                                        <p:tgtEl>
                                          <p:spTgt spid="148496"/>
                                        </p:tgtEl>
                                        <p:attrNameLst>
                                          <p:attrName>ppt_x</p:attrName>
                                        </p:attrNameLst>
                                      </p:cBhvr>
                                      <p:tavLst>
                                        <p:tav tm="0">
                                          <p:val>
                                            <p:fltVal val="0.5"/>
                                          </p:val>
                                        </p:tav>
                                        <p:tav tm="100000">
                                          <p:val>
                                            <p:strVal val="#ppt_x"/>
                                          </p:val>
                                        </p:tav>
                                      </p:tavLst>
                                    </p:anim>
                                    <p:anim calcmode="lin" valueType="num">
                                      <p:cBhvr>
                                        <p:cTn id="80" dur="500" fill="hold"/>
                                        <p:tgtEl>
                                          <p:spTgt spid="14849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76200" y="0"/>
            <a:ext cx="4480560" cy="3456985"/>
            <a:chOff x="152400" y="9839"/>
            <a:chExt cx="8382000" cy="6467161"/>
          </a:xfrm>
        </p:grpSpPr>
        <p:pic>
          <p:nvPicPr>
            <p:cNvPr id="3" name="Picture 6" descr="199812-053 Soil Bacteria.jpg"/>
            <p:cNvPicPr>
              <a:picLocks noChangeAspect="1" noChangeArrowheads="1"/>
            </p:cNvPicPr>
            <p:nvPr/>
          </p:nvPicPr>
          <p:blipFill>
            <a:blip r:embed="rId2" cstate="print"/>
            <a:srcRect/>
            <a:stretch>
              <a:fillRect/>
            </a:stretch>
          </p:blipFill>
          <p:spPr bwMode="auto">
            <a:xfrm>
              <a:off x="152400" y="609600"/>
              <a:ext cx="3810000" cy="2857500"/>
            </a:xfrm>
            <a:prstGeom prst="rect">
              <a:avLst/>
            </a:prstGeom>
            <a:noFill/>
          </p:spPr>
        </p:pic>
        <p:pic>
          <p:nvPicPr>
            <p:cNvPr id="4" name="Picture 8" descr="http://bytesizebio.net/wp-content/uploads/2009/09/800px-CDC-10046-MRSA.jpg"/>
            <p:cNvPicPr>
              <a:picLocks noChangeAspect="1" noChangeArrowheads="1"/>
            </p:cNvPicPr>
            <p:nvPr/>
          </p:nvPicPr>
          <p:blipFill>
            <a:blip r:embed="rId3" cstate="print"/>
            <a:srcRect/>
            <a:stretch>
              <a:fillRect/>
            </a:stretch>
          </p:blipFill>
          <p:spPr bwMode="auto">
            <a:xfrm>
              <a:off x="4419600" y="3678936"/>
              <a:ext cx="4114800" cy="2798064"/>
            </a:xfrm>
            <a:prstGeom prst="rect">
              <a:avLst/>
            </a:prstGeom>
            <a:noFill/>
          </p:spPr>
        </p:pic>
        <p:pic>
          <p:nvPicPr>
            <p:cNvPr id="5" name="Picture 10" descr="http://bacteriapictures.net/Pseudomonas.jpg"/>
            <p:cNvPicPr>
              <a:picLocks noChangeAspect="1" noChangeArrowheads="1"/>
            </p:cNvPicPr>
            <p:nvPr/>
          </p:nvPicPr>
          <p:blipFill>
            <a:blip r:embed="rId4" cstate="print"/>
            <a:srcRect/>
            <a:stretch>
              <a:fillRect/>
            </a:stretch>
          </p:blipFill>
          <p:spPr bwMode="auto">
            <a:xfrm>
              <a:off x="4419600" y="402336"/>
              <a:ext cx="4000500" cy="3200400"/>
            </a:xfrm>
            <a:prstGeom prst="rect">
              <a:avLst/>
            </a:prstGeom>
            <a:noFill/>
          </p:spPr>
        </p:pic>
        <p:pic>
          <p:nvPicPr>
            <p:cNvPr id="6" name="Picture 12" descr="http://www.littlerotters.org.uk/images/soil%20bacteria%20copy.jpg"/>
            <p:cNvPicPr>
              <a:picLocks noChangeAspect="1" noChangeArrowheads="1"/>
            </p:cNvPicPr>
            <p:nvPr/>
          </p:nvPicPr>
          <p:blipFill>
            <a:blip r:embed="rId5" cstate="print"/>
            <a:srcRect/>
            <a:stretch>
              <a:fillRect/>
            </a:stretch>
          </p:blipFill>
          <p:spPr bwMode="auto">
            <a:xfrm>
              <a:off x="228600" y="3907536"/>
              <a:ext cx="1762125" cy="2543175"/>
            </a:xfrm>
            <a:prstGeom prst="rect">
              <a:avLst/>
            </a:prstGeom>
            <a:noFill/>
          </p:spPr>
        </p:pic>
        <p:pic>
          <p:nvPicPr>
            <p:cNvPr id="7" name="Picture 14" descr="http://www.news.wisc.edu/newsphotos/images/Petri_dish96_10_sm.jpg">
              <a:hlinkClick r:id="rId6"/>
            </p:cNvPr>
            <p:cNvPicPr>
              <a:picLocks noChangeAspect="1" noChangeArrowheads="1"/>
            </p:cNvPicPr>
            <p:nvPr/>
          </p:nvPicPr>
          <p:blipFill>
            <a:blip r:embed="rId7" cstate="print"/>
            <a:srcRect/>
            <a:stretch>
              <a:fillRect/>
            </a:stretch>
          </p:blipFill>
          <p:spPr bwMode="auto">
            <a:xfrm>
              <a:off x="2362200" y="3983736"/>
              <a:ext cx="1590675" cy="2381250"/>
            </a:xfrm>
            <a:prstGeom prst="rect">
              <a:avLst/>
            </a:prstGeom>
            <a:noFill/>
          </p:spPr>
        </p:pic>
        <p:sp>
          <p:nvSpPr>
            <p:cNvPr id="8" name="TextBox 7"/>
            <p:cNvSpPr txBox="1"/>
            <p:nvPr/>
          </p:nvSpPr>
          <p:spPr>
            <a:xfrm>
              <a:off x="1066799" y="9839"/>
              <a:ext cx="1479893" cy="369331"/>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Soil Bacteria</a:t>
              </a:r>
              <a:endParaRPr lang="en-US" sz="1800" dirty="0">
                <a:solidFill>
                  <a:prstClr val="black"/>
                </a:solidFill>
                <a:latin typeface="Arial" pitchFamily="34" charset="0"/>
              </a:endParaRPr>
            </a:p>
          </p:txBody>
        </p:sp>
      </p:grpSp>
      <p:grpSp>
        <p:nvGrpSpPr>
          <p:cNvPr id="9" name="Group 8"/>
          <p:cNvGrpSpPr>
            <a:grpSpLocks noChangeAspect="1"/>
          </p:cNvGrpSpPr>
          <p:nvPr/>
        </p:nvGrpSpPr>
        <p:grpSpPr>
          <a:xfrm>
            <a:off x="4495800" y="-457200"/>
            <a:ext cx="4572000" cy="3939296"/>
            <a:chOff x="63500" y="-1008063"/>
            <a:chExt cx="8775700" cy="7561263"/>
          </a:xfrm>
        </p:grpSpPr>
        <p:pic>
          <p:nvPicPr>
            <p:cNvPr id="10" name="Picture 2" descr="POR LA PAZ">
              <a:hlinkClick r:id="rId8" tooltip="POR LA PAZ by PROYECTO AGUA** /** WATER PROJECT"/>
            </p:cNvPr>
            <p:cNvPicPr>
              <a:picLocks noChangeAspect="1" noChangeArrowheads="1"/>
            </p:cNvPicPr>
            <p:nvPr/>
          </p:nvPicPr>
          <p:blipFill>
            <a:blip r:embed="rId9" cstate="print"/>
            <a:srcRect/>
            <a:stretch>
              <a:fillRect/>
            </a:stretch>
          </p:blipFill>
          <p:spPr bwMode="auto">
            <a:xfrm>
              <a:off x="3276600" y="1981200"/>
              <a:ext cx="2743200" cy="2057400"/>
            </a:xfrm>
            <a:prstGeom prst="rect">
              <a:avLst/>
            </a:prstGeom>
            <a:noFill/>
          </p:spPr>
        </p:pic>
        <p:pic>
          <p:nvPicPr>
            <p:cNvPr id="11" name="Picture 4" descr="Spirostomum 150x">
              <a:hlinkClick r:id="rId10" tooltip="Spirostomum 150x by nematos"/>
            </p:cNvPr>
            <p:cNvPicPr>
              <a:picLocks noChangeAspect="1" noChangeArrowheads="1"/>
            </p:cNvPicPr>
            <p:nvPr/>
          </p:nvPicPr>
          <p:blipFill>
            <a:blip r:embed="rId11" cstate="print"/>
            <a:srcRect/>
            <a:stretch>
              <a:fillRect/>
            </a:stretch>
          </p:blipFill>
          <p:spPr bwMode="auto">
            <a:xfrm>
              <a:off x="6096000" y="4114800"/>
              <a:ext cx="2743200" cy="2057400"/>
            </a:xfrm>
            <a:prstGeom prst="rect">
              <a:avLst/>
            </a:prstGeom>
            <a:noFill/>
          </p:spPr>
        </p:pic>
        <p:pic>
          <p:nvPicPr>
            <p:cNvPr id="12" name="Picture 6" descr="http://t2.gstatic.com/images?q=tbn:ANd9GcQrM_lo0AHA8S0FpTJOoHr4fV4-h8Ne3k0zC6-Wui5kIIbMsWjV"/>
            <p:cNvPicPr>
              <a:picLocks noChangeAspect="1" noChangeArrowheads="1"/>
            </p:cNvPicPr>
            <p:nvPr/>
          </p:nvPicPr>
          <p:blipFill>
            <a:blip r:embed="rId12" cstate="print"/>
            <a:srcRect/>
            <a:stretch>
              <a:fillRect/>
            </a:stretch>
          </p:blipFill>
          <p:spPr bwMode="auto">
            <a:xfrm>
              <a:off x="228600" y="304800"/>
              <a:ext cx="2743200" cy="2054753"/>
            </a:xfrm>
            <a:prstGeom prst="rect">
              <a:avLst/>
            </a:prstGeom>
            <a:noFill/>
          </p:spPr>
        </p:pic>
        <p:pic>
          <p:nvPicPr>
            <p:cNvPr id="13" name="Picture 8" descr="http://t2.gstatic.com/images?q=tbn:ANd9GcTgX6N2FemWCgqd5hGBOo-3A5l-WJh8sAiXHUPAJ5NCN1-EjP42"/>
            <p:cNvPicPr>
              <a:picLocks noChangeAspect="1" noChangeArrowheads="1"/>
            </p:cNvPicPr>
            <p:nvPr/>
          </p:nvPicPr>
          <p:blipFill>
            <a:blip r:embed="rId13" cstate="print"/>
            <a:srcRect/>
            <a:stretch>
              <a:fillRect/>
            </a:stretch>
          </p:blipFill>
          <p:spPr bwMode="auto">
            <a:xfrm>
              <a:off x="6096000" y="152400"/>
              <a:ext cx="2743200" cy="2054753"/>
            </a:xfrm>
            <a:prstGeom prst="rect">
              <a:avLst/>
            </a:prstGeom>
            <a:noFill/>
          </p:spPr>
        </p:pic>
        <p:pic>
          <p:nvPicPr>
            <p:cNvPr id="14" name="Picture 10" descr="http://www.nilesbio.com/images/categories/C149.jpg"/>
            <p:cNvPicPr>
              <a:picLocks noChangeAspect="1" noChangeArrowheads="1"/>
            </p:cNvPicPr>
            <p:nvPr/>
          </p:nvPicPr>
          <p:blipFill>
            <a:blip r:embed="rId14" cstate="print"/>
            <a:srcRect/>
            <a:stretch>
              <a:fillRect/>
            </a:stretch>
          </p:blipFill>
          <p:spPr bwMode="auto">
            <a:xfrm>
              <a:off x="533400" y="4495800"/>
              <a:ext cx="2743200" cy="2057400"/>
            </a:xfrm>
            <a:prstGeom prst="rect">
              <a:avLst/>
            </a:prstGeom>
            <a:noFill/>
          </p:spPr>
        </p:pic>
        <p:sp>
          <p:nvSpPr>
            <p:cNvPr id="15" name="AutoShape 12" descr="data:image/jpeg;base64,/9j/4AAQSkZJRgABAQAAAQABAAD/2wBDAAkGBwgHBgkIBwgKCgkLDRYPDQwMDRsUFRAWIB0iIiAdHx8kKDQsJCYxJx8fLT0tMTU3Ojo6Iys/RD84QzQ5Ojf/2wBDAQoKCg0MDRoPDxo3JR8lNzc3Nzc3Nzc3Nzc3Nzc3Nzc3Nzc3Nzc3Nzc3Nzc3Nzc3Nzc3Nzc3Nzc3Nzc3Nzc3Nzf/wAARCADbAIwDASIAAhEBAxEB/8QAGwAAAwADAQEAAAAAAAAAAAAAAAECAwQFBgf/xAA5EAABAwMCBAQFAgQFBQAAAAABAAIRAyExBEEFElFhBhMicTKBkaGxFMEHFULhQ1Ji0fEjJCUzcv/EABkBAQEBAQEBAAAAAAAAAAAAAAABBAIDBf/EACIRAQEAAwABBAMBAQAAAAAAAAABAgMREiExQWEEEyJRcf/aAAwDAQACEQMRAD8A9oSeYmclVtLjMqW2abCU3AwC5oX0HkIPLFgny3ub/hSCbAym4EuMmyAl0RKQAg7Haye/LBhBB62QNl2fuQqOc36qQDy79k94QUAYIJsEG0XkdUyDF4xmFDpI6+yBn03cUAnqJSkk9Qi490GlxY8tBuqbHmadwfPVuHD6LoAkHp2C09dRdX0WopMy+k5o94Ro9SzU02uYfUAA6nu07gqr8NoglsE3Q6JGyL80ie6dyTO+6iKHczbohsQJQZPskGuO3sgxg2EXhBzEG+6bdrEJ7Rk5QY7i0SqNj3KB36oAk3KAB+KNt0ZsYVCLg2CUdEA2Z6AKhaCQkLjlJMdU2umDuCgYLiIItsVJMSqDrkXlTzCZgkdEC5TJhMYHdEnog2EygRzb5rW1ejpVZrNbyagXD22J9+q2iRPdSSDEIsYtJWL2AOPrGVstADbyZWhq2ihVbWZgmHBbzXEs6W2RaprpNhboVkbYXWJpuYBsnPujljBMkHKBI94wnzD/AJQAECFrGc/RBiwAyUyL23Ui2bXkFBWDk2+6RMADfdDZ6X/KogTMkdUCNRrOUGASbBWCTM46rDqdO3UUeU2OzhkHqp0NVz6b6da9Wk7lcR/VaxRfhsAiQZgC10rAnqmbg9Oyk4xebIhf03uiPTJv7qX1adJpfUcGjclc/V8Xo+Uxmhq0a2pq1BSptL7A5k9gAUXjoYcesquaNlzadfWad4br203NOKtKQPmDhdFrgRnuhZYl9NlRjmvFnZ7Lm652v0ehqv01Sk8tEUxUBknAFl1GiTJNt4WlXPn8SpUD8NFvmv7nZWEbek879NTGo5TWDRz8lmzvCzRNxdEAEkGVQIACiMBaCO2yYwBnugiYBmE8Z2QIiBMwUoOTg4KsdClkduhQAEHv1TvAg7pAQYNiqE4md5CBNhrBFyZytevpqra51Olc0Pc0Nex/wvjF9j3WwBYK+UgyJ9kGkdW9rT5uk1DCbeloePqCjzK7z6KBaOtQx9ltubcXgxstLjHEKfDdE+s8cxwxgF3O2CLPpzPEHEKPB9L5uojUaup/6KRwT19gvifENZrdX4i/VVKzjqi4PL2CII/yjovSeJdVxKrrDqqtJ1aq+QTNmDoOy1eE6UPrGpXvUfYu6LNt3WXkbNeiWevu+ucC1o4vwXT6qqBzVGDnH+oWKzAP0gm7qM/MLifw/McLr6d3+FqHD2BAIXpy3maWuiOhWmXrNn/OVnwVMteJBkFaPDyKvEOI1hcCq2kD2a0fuUzw+uxxZptc+jSMyzyw4j2Oy29Npqel07aNAQ1vUyScklVxeSejNgHvhMAACSUm+wPWFZBJmyiIaDMbjKIsYwkJTFwZQKDzAYskSQfborgc0pE5JEBA23Ayie8DdSIGBZMR0QVBA+dlR5phAJJEYGE2kkm2NkCdaSLyvCcY1L+J8Rc+m+aNEllNoPTJ95Xp/EWtdo+HPNIxWqeinOxO/wAsrxXDqBoU3MYbTl4ue6887yc+a06MO/0pzPNqnzILYwQue+nTp6ioaYk5AFl2IDRJAgrTe6lSqPcTDYJJ6LPlh2xrmXu73gJrncM1FVwIdUrnOwAA/ZenJiRdc3w1o36ThFKm8EPIL3AnBJXUAwtcfO2XuVID1bQlzC4yUzOO6L2EBVwYN4FgsgmBJWKTiMXlZC92zUESYgb3Q2SMe6mT0mFQcD6hg7oGYyQiSfhPyRkSEAQ04k5hAsH8qtySIukO/wDyqBnv2QMOtDVTXEGQkMYhTWqtp0X1HGGsaXH6IPE+KeJsq8RcXVGijpZbc25jk/LC82/xXwsPFNlVxMxzjAXn/HmqrO1LKcltOpNR3ckkrx3qF1m2ZzrX5XCSR9k88aikHMeHsI5i5p2WTgGj/mnE2kT+moODnk7nYfv8l5fwdrv/AA7qdWQGPhp/ZfUvDGg/l/C2l4AqVTzvtudvorrlyvXpsz5h/wBdUEH0tVEwDAlPYBsYUgwInC0MBNM7bZKMym0teTJhVab5QSIk2VOdBgz8kNu0g9VcWFwgxiwvcoHyTAmP3QW74QIR0T5gIN7pWBnfskMHcopuFrYCeAYt3CkOIN5uqEERG8qC2xAM2XJ8W6kaXgepfMc4DABbJC67QINojZeT8cVvMdQ0biOQN84jqZgKd57u9ePcpHi+M6DT8ZoCmWlj2CWOb+Fw2eBtQS01NQwU94F4XddUfTdLBELoUtW6pppFiR6uqx9lfQutfA+F6Y6zSaGhThlMmpU9h19zC+jAemAB0XnPBfDnafSv1ddsVdQZE3hgx/uvS2vf7LZjOTjDuy7eEGkAXgptiSACjBMfJVaCMbrp4piTE46osDMTOVTQYuAgCLDKBWOBEKgBAUi9iqa2wRWN0g9SgQ5BkDrPVJsm/wBgiK5b2SsBdPcSggBxEKRUOjlgygYjb3VQTmCDulfpI2VGZoJaI+6+c+K6n6jxDXfzECi1tIRfFz+V7/U1W6fSOrVHQym0uM9AvlYqnU6l9es4jznueSdpNl47spMeNP4uPc+/419WXUH+klwN56Ls+EuFP4pqn1q1tJRs6P63dP8AdadfS+e9tHSy5xhre5X0TgmgZwzhtHTUgDAlxG7jkry04evWj8jb448nu3WtbTaGNa0ACABaFUQI3Q0ExODhMyD3WqPm9SiSSDKR69VIyfpHRVVgczv2QZBkfRFyE2jebhAmA2M3VT7pRGVUggWOEEg8wvZIzM4P5Sm5MGNlQ6kfdApIER/dOOY5v0QDBKs2JgXG65ERI9ki2QSBsrJvEG1lyOP8V/QUHNpEea4WBS3k6TG5XkcPxXxSrW5uHacQP8Qzt0XjqlepSIaKTnOceVjQPwtpmoe7UOrVnHmc6Y/zFep8N8Dc+uNdrafK/NJhy3v7rF67svp9Kc0YM3hPgFTSUf1Gvdzah1y0fCzsF6gHlgGfkhsgdVUEmY7rdJJOR87LK5XtIOMXTALpwQjbF0AwOpVcpMyQQEiHDce6uQSTF0f/AELflFAuIBSvJsPdMHItG0pQdiiKuBZKSMAFAnJJATlvsgg2scJC5g2PRZM+yixJtHup1TbaR1VtPQY2UtF1T3ADIA3KI1tdq2aPTPrVncrRckr5dxPi1TiGtqVXEhgmOy6PjTjLtZqzp9O4+RSMOg/G5Y/CPB/5rX82vTIo03y6P63dPYLLttzy/Xi3acJrx/Zk7PhHgbNQGa/WUxa9Jh27ley5W0xDW3CqjSbTpNa0ADCokRAHzXvjhMJyMmzO55drGD8rp3BETCLdMJj4YOV31wRggmDZDbXjuqGI+qRvEWCokiRI3KDiE45YSJlAOxn7JARumRLspG5iR3QUO5sgEdUbqmElt0Cb0JInsk5va6pzSD7BTECdtwoobm/2XA8YcWbw3hxDXf8AVq+hl+q774YC59g0SvlHjDiX63inM0g0qdm7x1K89mcwxteunC55tfQ0TxGvS01Nsve6CTt3X1XhOgo8P0lOhSHKGiJ3JXlf4f8AC+SieI1wS+qIpg7N/uvbtFycbALjRh4zt967/J2eWXjPaKa3mi+EiALQIynsPfKkn1ER6eq9mYgOXIQJIwJ/CNi653mUua0t3VDBEwlyjuE4MSRCQEbyFQnEAEusB1QLkxCZEiAbqYyeYk4EoDGDumZzuUgmBJkoFsM/VVDkokx9U4cLQUFua4sMSO5CRg2kkBM8wJaZnOFrcQ1TdJpH6ioYYxslcq4PjLjLdBojRY4io8RIK8DwvQu4xr2aVoLmkhz3D+lu5Kw8c4jV4rr6tQ+ppPoaPsF9E8DcB/lnDw+oP+5qeqoTsNm/JZbLt2fUbfTTr+67+l07dNRp0mMDQwAALZbvzSQdkTIvZAxAudlrYVNnlkWJO6xkXIJgFZDcQWkOPdSTyxzgn5IEQRf7qYmDCslrxDcdFJkGYsgQAxF0C1juN1r1Kj/1NNgkNiSs8kzOFVEReUgDEz9ExYxv3QTf0qUSTvuneEOm8A43SaXKooXyFTW2v+VIm37KxhFUTGTJicrwH8T+LP0ulo6Jji01fWScQF78xM2J7BaHEuDaHiXK3XadtblPM0OEwouN5evnf8PeAVdXUp8S1VMiiz4AR8R6+wX1FjQ0WbbdRQo06NNtOm0NDRAbsFnaHGIiy5xxmM5HWzO53tLHwNVGGsBcLrNEAzE7rWI82pAPp3VeZ03TUjZU4oqctGnIH91ytJxF2pfWa9ha1jvi6p5TvF8bfVvvNg5oh2LJzzD9oU0n06zQ+mCW7SIWeAG3yukc7UiKzXDdbLb+yWqaPJ5xsVdP1UpOEX4STOVMwd1kESbhAbFzdSiO91Q7G+1k7DJTtMqBTAAIuUg+BEGyZgxIupjqV0NgUmh7heEyxoLrG24VNJj5FSwDyyYuQZXIOSQIOeqptMNxsnS+AfJI5I2lBh1TuVkDJtlXQaGsmcp6gB1MyFiaTyMMqorVML9O5rTsYXH4fSOmfRoVKTn+YHFzwbNXcyCtInleA2BMzZJ6LG1SYGCQLKyAXe+yGfAfYKWE82VEJ9MOBa607LT0TiH1NO74qZsZ2K6BvM91oUwP19Y/6WquvhtlrZmyTwJm6kdfdUz4z2wog5RuPqpAZNiqPxFS1o/CCuVm5Ux3SN3AJwEH/9k="/>
            <p:cNvSpPr>
              <a:spLocks noChangeAspect="1" noChangeArrowheads="1"/>
            </p:cNvSpPr>
            <p:nvPr/>
          </p:nvSpPr>
          <p:spPr bwMode="auto">
            <a:xfrm>
              <a:off x="63500" y="-1008063"/>
              <a:ext cx="1333500" cy="2085976"/>
            </a:xfrm>
            <a:prstGeom prst="rect">
              <a:avLst/>
            </a:prstGeom>
            <a:noFill/>
          </p:spPr>
          <p:txBody>
            <a:bodyPr vert="horz" wrap="square" lIns="91440" tIns="45720" rIns="91440" bIns="45720" numCol="1" anchor="t" anchorCtr="0" compatLnSpc="1">
              <a:prstTxWarp prst="textNoShape">
                <a:avLst/>
              </a:prstTxWarp>
            </a:bodyPr>
            <a:lstStyle/>
            <a:p>
              <a:pPr eaLnBrk="1" hangingPunct="1"/>
              <a:endParaRPr lang="en-US" sz="1800">
                <a:solidFill>
                  <a:prstClr val="black"/>
                </a:solidFill>
                <a:latin typeface="Arial" pitchFamily="34" charset="0"/>
              </a:endParaRPr>
            </a:p>
          </p:txBody>
        </p:sp>
        <p:sp>
          <p:nvSpPr>
            <p:cNvPr id="16" name="AutoShape 14" descr="data:image/jpeg;base64,/9j/4AAQSkZJRgABAQAAAQABAAD/2wBDAAkGBwgHBgkIBwgKCgkLDRYPDQwMDRsUFRAWIB0iIiAdHx8kKDQsJCYxJx8fLT0tMTU3Ojo6Iys/RD84QzQ5Ojf/2wBDAQoKCg0MDRoPDxo3JR8lNzc3Nzc3Nzc3Nzc3Nzc3Nzc3Nzc3Nzc3Nzc3Nzc3Nzc3Nzc3Nzc3Nzc3Nzc3Nzc3Nzf/wAARCADbAIwDASIAAhEBAxEB/8QAGwAAAwADAQEAAAAAAAAAAAAAAAECAwQFBgf/xAA5EAABAwMCBAQFAgQFBQAAAAABAAIRAyExBEEFElFhBhMicTKBkaGxFMEHFULhQ1Ji0fEjJCUzcv/EABkBAQEBAQEBAAAAAAAAAAAAAAABBAIDBf/EACIRAQEAAwABBAMBAQAAAAAAAAABAgMREiExQWEEEyJRcf/aAAwDAQACEQMRAD8A9oSeYmclVtLjMqW2abCU3AwC5oX0HkIPLFgny3ub/hSCbAym4EuMmyAl0RKQAg7Haye/LBhBB62QNl2fuQqOc36qQDy79k94QUAYIJsEG0XkdUyDF4xmFDpI6+yBn03cUAnqJSkk9Qi490GlxY8tBuqbHmadwfPVuHD6LoAkHp2C09dRdX0WopMy+k5o94Ro9SzU02uYfUAA6nu07gqr8NoglsE3Q6JGyL80ie6dyTO+6iKHczbohsQJQZPskGuO3sgxg2EXhBzEG+6bdrEJ7Rk5QY7i0SqNj3KB36oAk3KAB+KNt0ZsYVCLg2CUdEA2Z6AKhaCQkLjlJMdU2umDuCgYLiIItsVJMSqDrkXlTzCZgkdEC5TJhMYHdEnog2EygRzb5rW1ejpVZrNbyagXD22J9+q2iRPdSSDEIsYtJWL2AOPrGVstADbyZWhq2ihVbWZgmHBbzXEs6W2RaprpNhboVkbYXWJpuYBsnPujljBMkHKBI94wnzD/AJQAECFrGc/RBiwAyUyL23Ui2bXkFBWDk2+6RMADfdDZ6X/KogTMkdUCNRrOUGASbBWCTM46rDqdO3UUeU2OzhkHqp0NVz6b6da9Wk7lcR/VaxRfhsAiQZgC10rAnqmbg9Oyk4xebIhf03uiPTJv7qX1adJpfUcGjclc/V8Xo+Uxmhq0a2pq1BSptL7A5k9gAUXjoYcesquaNlzadfWad4br203NOKtKQPmDhdFrgRnuhZYl9NlRjmvFnZ7Lm652v0ehqv01Sk8tEUxUBknAFl1GiTJNt4WlXPn8SpUD8NFvmv7nZWEbek879NTGo5TWDRz8lmzvCzRNxdEAEkGVQIACiMBaCO2yYwBnugiYBmE8Z2QIiBMwUoOTg4KsdClkduhQAEHv1TvAg7pAQYNiqE4md5CBNhrBFyZytevpqra51Olc0Pc0Nex/wvjF9j3WwBYK+UgyJ9kGkdW9rT5uk1DCbeloePqCjzK7z6KBaOtQx9ltubcXgxstLjHEKfDdE+s8cxwxgF3O2CLPpzPEHEKPB9L5uojUaup/6KRwT19gvifENZrdX4i/VVKzjqi4PL2CII/yjovSeJdVxKrrDqqtJ1aq+QTNmDoOy1eE6UPrGpXvUfYu6LNt3WXkbNeiWevu+ucC1o4vwXT6qqBzVGDnH+oWKzAP0gm7qM/MLifw/McLr6d3+FqHD2BAIXpy3maWuiOhWmXrNn/OVnwVMteJBkFaPDyKvEOI1hcCq2kD2a0fuUzw+uxxZptc+jSMyzyw4j2Oy29Npqel07aNAQ1vUyScklVxeSejNgHvhMAACSUm+wPWFZBJmyiIaDMbjKIsYwkJTFwZQKDzAYskSQfborgc0pE5JEBA23Ayie8DdSIGBZMR0QVBA+dlR5phAJJEYGE2kkm2NkCdaSLyvCcY1L+J8Rc+m+aNEllNoPTJ95Xp/EWtdo+HPNIxWqeinOxO/wAsrxXDqBoU3MYbTl4ue6887yc+a06MO/0pzPNqnzILYwQue+nTp6ioaYk5AFl2IDRJAgrTe6lSqPcTDYJJ6LPlh2xrmXu73gJrncM1FVwIdUrnOwAA/ZenJiRdc3w1o36ThFKm8EPIL3AnBJXUAwtcfO2XuVID1bQlzC4yUzOO6L2EBVwYN4FgsgmBJWKTiMXlZC92zUESYgb3Q2SMe6mT0mFQcD6hg7oGYyQiSfhPyRkSEAQ04k5hAsH8qtySIukO/wDyqBnv2QMOtDVTXEGQkMYhTWqtp0X1HGGsaXH6IPE+KeJsq8RcXVGijpZbc25jk/LC82/xXwsPFNlVxMxzjAXn/HmqrO1LKcltOpNR3ckkrx3qF1m2ZzrX5XCSR9k88aikHMeHsI5i5p2WTgGj/mnE2kT+moODnk7nYfv8l5fwdrv/AA7qdWQGPhp/ZfUvDGg/l/C2l4AqVTzvtudvorrlyvXpsz5h/wBdUEH0tVEwDAlPYBsYUgwInC0MBNM7bZKMym0teTJhVab5QSIk2VOdBgz8kNu0g9VcWFwgxiwvcoHyTAmP3QW74QIR0T5gIN7pWBnfskMHcopuFrYCeAYt3CkOIN5uqEERG8qC2xAM2XJ8W6kaXgepfMc4DABbJC67QINojZeT8cVvMdQ0biOQN84jqZgKd57u9ePcpHi+M6DT8ZoCmWlj2CWOb+Fw2eBtQS01NQwU94F4XddUfTdLBELoUtW6pppFiR6uqx9lfQutfA+F6Y6zSaGhThlMmpU9h19zC+jAemAB0XnPBfDnafSv1ddsVdQZE3hgx/uvS2vf7LZjOTjDuy7eEGkAXgptiSACjBMfJVaCMbrp4piTE46osDMTOVTQYuAgCLDKBWOBEKgBAUi9iqa2wRWN0g9SgQ5BkDrPVJsm/wBgiK5b2SsBdPcSggBxEKRUOjlgygYjb3VQTmCDulfpI2VGZoJaI+6+c+K6n6jxDXfzECi1tIRfFz+V7/U1W6fSOrVHQym0uM9AvlYqnU6l9es4jznueSdpNl47spMeNP4uPc+/419WXUH+klwN56Ls+EuFP4pqn1q1tJRs6P63dP8AdadfS+e9tHSy5xhre5X0TgmgZwzhtHTUgDAlxG7jkry04evWj8jb448nu3WtbTaGNa0ACABaFUQI3Q0ExODhMyD3WqPm9SiSSDKR69VIyfpHRVVgczv2QZBkfRFyE2jebhAmA2M3VT7pRGVUggWOEEg8wvZIzM4P5Sm5MGNlQ6kfdApIER/dOOY5v0QDBKs2JgXG65ERI9ki2QSBsrJvEG1lyOP8V/QUHNpEea4WBS3k6TG5XkcPxXxSrW5uHacQP8Qzt0XjqlepSIaKTnOceVjQPwtpmoe7UOrVnHmc6Y/zFep8N8Dc+uNdrafK/NJhy3v7rF67svp9Kc0YM3hPgFTSUf1Gvdzah1y0fCzsF6gHlgGfkhsgdVUEmY7rdJJOR87LK5XtIOMXTALpwQjbF0AwOpVcpMyQQEiHDce6uQSTF0f/AELflFAuIBSvJsPdMHItG0pQdiiKuBZKSMAFAnJJATlvsgg2scJC5g2PRZM+yixJtHup1TbaR1VtPQY2UtF1T3ADIA3KI1tdq2aPTPrVncrRckr5dxPi1TiGtqVXEhgmOy6PjTjLtZqzp9O4+RSMOg/G5Y/CPB/5rX82vTIo03y6P63dPYLLttzy/Xi3acJrx/Zk7PhHgbNQGa/WUxa9Jh27ley5W0xDW3CqjSbTpNa0ADCokRAHzXvjhMJyMmzO55drGD8rp3BETCLdMJj4YOV31wRggmDZDbXjuqGI+qRvEWCokiRI3KDiE45YSJlAOxn7JARumRLspG5iR3QUO5sgEdUbqmElt0Cb0JInsk5va6pzSD7BTECdtwoobm/2XA8YcWbw3hxDXf8AVq+hl+q774YC59g0SvlHjDiX63inM0g0qdm7x1K89mcwxteunC55tfQ0TxGvS01Nsve6CTt3X1XhOgo8P0lOhSHKGiJ3JXlf4f8AC+SieI1wS+qIpg7N/uvbtFycbALjRh4zt967/J2eWXjPaKa3mi+EiALQIynsPfKkn1ER6eq9mYgOXIQJIwJ/CNi653mUua0t3VDBEwlyjuE4MSRCQEbyFQnEAEusB1QLkxCZEiAbqYyeYk4EoDGDumZzuUgmBJkoFsM/VVDkokx9U4cLQUFua4sMSO5CRg2kkBM8wJaZnOFrcQ1TdJpH6ioYYxslcq4PjLjLdBojRY4io8RIK8DwvQu4xr2aVoLmkhz3D+lu5Kw8c4jV4rr6tQ+ppPoaPsF9E8DcB/lnDw+oP+5qeqoTsNm/JZbLt2fUbfTTr+67+l07dNRp0mMDQwAALZbvzSQdkTIvZAxAudlrYVNnlkWJO6xkXIJgFZDcQWkOPdSTyxzgn5IEQRf7qYmDCslrxDcdFJkGYsgQAxF0C1juN1r1Kj/1NNgkNiSs8kzOFVEReUgDEz9ExYxv3QTf0qUSTvuneEOm8A43SaXKooXyFTW2v+VIm37KxhFUTGTJicrwH8T+LP0ulo6Jji01fWScQF78xM2J7BaHEuDaHiXK3XadtblPM0OEwouN5evnf8PeAVdXUp8S1VMiiz4AR8R6+wX1FjQ0WbbdRQo06NNtOm0NDRAbsFnaHGIiy5xxmM5HWzO53tLHwNVGGsBcLrNEAzE7rWI82pAPp3VeZ03TUjZU4oqctGnIH91ytJxF2pfWa9ha1jvi6p5TvF8bfVvvNg5oh2LJzzD9oU0n06zQ+mCW7SIWeAG3yukc7UiKzXDdbLb+yWqaPJ5xsVdP1UpOEX4STOVMwd1kESbhAbFzdSiO91Q7G+1k7DJTtMqBTAAIuUg+BEGyZgxIupjqV0NgUmh7heEyxoLrG24VNJj5FSwDyyYuQZXIOSQIOeqptMNxsnS+AfJI5I2lBh1TuVkDJtlXQaGsmcp6gB1MyFiaTyMMqorVML9O5rTsYXH4fSOmfRoVKTn+YHFzwbNXcyCtInleA2BMzZJ6LG1SYGCQLKyAXe+yGfAfYKWE82VEJ9MOBa607LT0TiH1NO74qZsZ2K6BvM91oUwP19Y/6WquvhtlrZmyTwJm6kdfdUz4z2wog5RuPqpAZNiqPxFS1o/CCuVm5Ux3SN3AJwEH/9k="/>
            <p:cNvSpPr>
              <a:spLocks noChangeAspect="1" noChangeArrowheads="1"/>
            </p:cNvSpPr>
            <p:nvPr/>
          </p:nvSpPr>
          <p:spPr bwMode="auto">
            <a:xfrm>
              <a:off x="63500" y="-1008063"/>
              <a:ext cx="1333500" cy="2085976"/>
            </a:xfrm>
            <a:prstGeom prst="rect">
              <a:avLst/>
            </a:prstGeom>
            <a:noFill/>
          </p:spPr>
          <p:txBody>
            <a:bodyPr vert="horz" wrap="square" lIns="91440" tIns="45720" rIns="91440" bIns="45720" numCol="1" anchor="t" anchorCtr="0" compatLnSpc="1">
              <a:prstTxWarp prst="textNoShape">
                <a:avLst/>
              </a:prstTxWarp>
            </a:bodyPr>
            <a:lstStyle/>
            <a:p>
              <a:pPr eaLnBrk="1" hangingPunct="1"/>
              <a:endParaRPr lang="en-US" sz="1800">
                <a:solidFill>
                  <a:prstClr val="black"/>
                </a:solidFill>
                <a:latin typeface="Arial" pitchFamily="34" charset="0"/>
              </a:endParaRPr>
            </a:p>
          </p:txBody>
        </p:sp>
        <p:sp>
          <p:nvSpPr>
            <p:cNvPr id="17" name="TextBox 16"/>
            <p:cNvSpPr txBox="1"/>
            <p:nvPr/>
          </p:nvSpPr>
          <p:spPr>
            <a:xfrm>
              <a:off x="3733800" y="762000"/>
              <a:ext cx="1107996" cy="369332"/>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Protozoa</a:t>
              </a:r>
              <a:endParaRPr lang="en-US" sz="1800" dirty="0">
                <a:solidFill>
                  <a:prstClr val="black"/>
                </a:solidFill>
                <a:latin typeface="Arial" pitchFamily="34" charset="0"/>
              </a:endParaRPr>
            </a:p>
          </p:txBody>
        </p:sp>
      </p:grpSp>
      <p:grpSp>
        <p:nvGrpSpPr>
          <p:cNvPr id="18" name="Group 17"/>
          <p:cNvGrpSpPr>
            <a:grpSpLocks noChangeAspect="1"/>
          </p:cNvGrpSpPr>
          <p:nvPr/>
        </p:nvGrpSpPr>
        <p:grpSpPr>
          <a:xfrm>
            <a:off x="4495800" y="3423609"/>
            <a:ext cx="4495800" cy="3358191"/>
            <a:chOff x="372110" y="381000"/>
            <a:chExt cx="8467090" cy="6324601"/>
          </a:xfrm>
        </p:grpSpPr>
        <p:pic>
          <p:nvPicPr>
            <p:cNvPr id="19" name="Picture 2" descr="http://www.cals.ncsu.edu/course/ent425/library/spotid/collembola/collembo01a.jpg"/>
            <p:cNvPicPr>
              <a:picLocks noChangeAspect="1" noChangeArrowheads="1"/>
            </p:cNvPicPr>
            <p:nvPr/>
          </p:nvPicPr>
          <p:blipFill>
            <a:blip r:embed="rId15" cstate="print"/>
            <a:srcRect/>
            <a:stretch>
              <a:fillRect/>
            </a:stretch>
          </p:blipFill>
          <p:spPr bwMode="auto">
            <a:xfrm>
              <a:off x="5715000" y="685800"/>
              <a:ext cx="2743200" cy="1846053"/>
            </a:xfrm>
            <a:prstGeom prst="rect">
              <a:avLst/>
            </a:prstGeom>
            <a:noFill/>
          </p:spPr>
        </p:pic>
        <p:pic>
          <p:nvPicPr>
            <p:cNvPr id="20" name="Picture 4" descr="http://t3.gstatic.com/images?q=tbn:ANd9GcTdGCQZG_tW2VuomTY5x9fiYfEhOs8a1D45PpamJ1nXtleyOosgaA"/>
            <p:cNvPicPr>
              <a:picLocks noChangeAspect="1" noChangeArrowheads="1"/>
            </p:cNvPicPr>
            <p:nvPr/>
          </p:nvPicPr>
          <p:blipFill>
            <a:blip r:embed="rId16" cstate="print"/>
            <a:srcRect/>
            <a:stretch>
              <a:fillRect/>
            </a:stretch>
          </p:blipFill>
          <p:spPr bwMode="auto">
            <a:xfrm>
              <a:off x="609600" y="1066800"/>
              <a:ext cx="2466975" cy="1847851"/>
            </a:xfrm>
            <a:prstGeom prst="rect">
              <a:avLst/>
            </a:prstGeom>
            <a:noFill/>
          </p:spPr>
        </p:pic>
        <p:pic>
          <p:nvPicPr>
            <p:cNvPr id="21" name="Picture 6" descr="http://t0.gstatic.com/images?q=tbn:ANd9GcTvMp_HWy3QKlgn-Cmu4nRAUV6Cbd9Vy4cAqTqt2fE3NvxbpmmEZg"/>
            <p:cNvPicPr>
              <a:picLocks noChangeAspect="1" noChangeArrowheads="1"/>
            </p:cNvPicPr>
            <p:nvPr/>
          </p:nvPicPr>
          <p:blipFill>
            <a:blip r:embed="rId17" cstate="print"/>
            <a:srcRect/>
            <a:stretch>
              <a:fillRect/>
            </a:stretch>
          </p:blipFill>
          <p:spPr bwMode="auto">
            <a:xfrm>
              <a:off x="3352800" y="381000"/>
              <a:ext cx="1847850" cy="2466975"/>
            </a:xfrm>
            <a:prstGeom prst="rect">
              <a:avLst/>
            </a:prstGeom>
            <a:noFill/>
          </p:spPr>
        </p:pic>
        <p:pic>
          <p:nvPicPr>
            <p:cNvPr id="22" name="Picture 12" descr="http://macromite.files.wordpress.com/2009/04/1_microarthropods_scaled.jpg"/>
            <p:cNvPicPr>
              <a:picLocks noChangeAspect="1" noChangeArrowheads="1"/>
            </p:cNvPicPr>
            <p:nvPr/>
          </p:nvPicPr>
          <p:blipFill>
            <a:blip r:embed="rId18" cstate="print"/>
            <a:srcRect/>
            <a:stretch>
              <a:fillRect/>
            </a:stretch>
          </p:blipFill>
          <p:spPr bwMode="auto">
            <a:xfrm>
              <a:off x="5181600" y="3048000"/>
              <a:ext cx="3657600" cy="3657601"/>
            </a:xfrm>
            <a:prstGeom prst="rect">
              <a:avLst/>
            </a:prstGeom>
            <a:noFill/>
          </p:spPr>
        </p:pic>
        <p:pic>
          <p:nvPicPr>
            <p:cNvPr id="23" name="Picture 14" descr="http://t0.gstatic.com/images?q=tbn:ANd9GcRtvCdsx0GcxS2lVlH6KDRtBIt19TXX5PC8rS7PU_rjkOXuBX8U"/>
            <p:cNvPicPr>
              <a:picLocks noChangeAspect="1" noChangeArrowheads="1"/>
            </p:cNvPicPr>
            <p:nvPr/>
          </p:nvPicPr>
          <p:blipFill>
            <a:blip r:embed="rId19" cstate="print"/>
            <a:srcRect/>
            <a:stretch>
              <a:fillRect/>
            </a:stretch>
          </p:blipFill>
          <p:spPr bwMode="auto">
            <a:xfrm>
              <a:off x="914399" y="3886200"/>
              <a:ext cx="3657600" cy="2433968"/>
            </a:xfrm>
            <a:prstGeom prst="rect">
              <a:avLst/>
            </a:prstGeom>
            <a:noFill/>
          </p:spPr>
        </p:pic>
        <p:sp>
          <p:nvSpPr>
            <p:cNvPr id="24" name="TextBox 23"/>
            <p:cNvSpPr txBox="1"/>
            <p:nvPr/>
          </p:nvSpPr>
          <p:spPr>
            <a:xfrm>
              <a:off x="372110" y="381000"/>
              <a:ext cx="2300629" cy="369332"/>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Soil </a:t>
              </a:r>
              <a:r>
                <a:rPr lang="en-US" sz="1800" dirty="0" err="1" smtClean="0">
                  <a:solidFill>
                    <a:prstClr val="black"/>
                  </a:solidFill>
                  <a:latin typeface="Arial" pitchFamily="34" charset="0"/>
                </a:rPr>
                <a:t>Microarthropods</a:t>
              </a:r>
              <a:endParaRPr lang="en-US" sz="1800" dirty="0">
                <a:solidFill>
                  <a:prstClr val="black"/>
                </a:solidFill>
                <a:latin typeface="Arial" pitchFamily="34" charset="0"/>
              </a:endParaRPr>
            </a:p>
          </p:txBody>
        </p:sp>
      </p:grpSp>
      <p:grpSp>
        <p:nvGrpSpPr>
          <p:cNvPr id="25" name="Group 24"/>
          <p:cNvGrpSpPr>
            <a:grpSpLocks/>
          </p:cNvGrpSpPr>
          <p:nvPr/>
        </p:nvGrpSpPr>
        <p:grpSpPr>
          <a:xfrm>
            <a:off x="76200" y="3573780"/>
            <a:ext cx="4480560" cy="3200400"/>
            <a:chOff x="0" y="0"/>
            <a:chExt cx="9144000" cy="6858000"/>
          </a:xfrm>
        </p:grpSpPr>
        <p:pic>
          <p:nvPicPr>
            <p:cNvPr id="26" name="Picture 13" descr="nematodes"/>
            <p:cNvPicPr>
              <a:picLocks noChangeAspect="1" noChangeArrowheads="1"/>
            </p:cNvPicPr>
            <p:nvPr/>
          </p:nvPicPr>
          <p:blipFill>
            <a:blip r:embed="rId20" cstate="print">
              <a:lum bright="16000"/>
            </a:blip>
            <a:srcRect/>
            <a:stretch>
              <a:fillRect/>
            </a:stretch>
          </p:blipFill>
          <p:spPr bwMode="auto">
            <a:xfrm>
              <a:off x="0" y="0"/>
              <a:ext cx="3962400" cy="3430588"/>
            </a:xfrm>
            <a:prstGeom prst="rect">
              <a:avLst/>
            </a:prstGeom>
            <a:noFill/>
            <a:ln w="12700">
              <a:solidFill>
                <a:schemeClr val="hlink"/>
              </a:solidFill>
              <a:miter lim="800000"/>
              <a:headEnd/>
              <a:tailEnd/>
            </a:ln>
          </p:spPr>
        </p:pic>
        <p:pic>
          <p:nvPicPr>
            <p:cNvPr id="27" name="Picture 26" descr="manynemas10X"/>
            <p:cNvPicPr>
              <a:picLocks noChangeAspect="1" noChangeArrowheads="1"/>
            </p:cNvPicPr>
            <p:nvPr/>
          </p:nvPicPr>
          <p:blipFill>
            <a:blip r:embed="rId21" cstate="print"/>
            <a:srcRect b="12405"/>
            <a:stretch>
              <a:fillRect/>
            </a:stretch>
          </p:blipFill>
          <p:spPr bwMode="auto">
            <a:xfrm>
              <a:off x="3941064" y="3419764"/>
              <a:ext cx="5202936" cy="3438236"/>
            </a:xfrm>
            <a:prstGeom prst="rect">
              <a:avLst/>
            </a:prstGeom>
            <a:noFill/>
            <a:ln w="9525">
              <a:noFill/>
              <a:miter lim="800000"/>
              <a:headEnd/>
              <a:tailEnd/>
            </a:ln>
          </p:spPr>
        </p:pic>
        <p:sp>
          <p:nvSpPr>
            <p:cNvPr id="28" name="TextBox 27"/>
            <p:cNvSpPr txBox="1"/>
            <p:nvPr/>
          </p:nvSpPr>
          <p:spPr>
            <a:xfrm>
              <a:off x="228600" y="76200"/>
              <a:ext cx="1813317" cy="369332"/>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Soil Nematodes</a:t>
              </a:r>
              <a:endParaRPr lang="en-US" sz="1800" dirty="0">
                <a:solidFill>
                  <a:prstClr val="black"/>
                </a:solidFill>
                <a:latin typeface="Arial" pitchFamily="34" charset="0"/>
              </a:endParaRPr>
            </a:p>
          </p:txBody>
        </p:sp>
        <p:pic>
          <p:nvPicPr>
            <p:cNvPr id="29" name="Picture 9" descr="large_todes_LR"/>
            <p:cNvPicPr>
              <a:picLocks noChangeAspect="1" noChangeArrowheads="1"/>
            </p:cNvPicPr>
            <p:nvPr/>
          </p:nvPicPr>
          <p:blipFill>
            <a:blip r:embed="rId22" cstate="print"/>
            <a:srcRect/>
            <a:stretch>
              <a:fillRect/>
            </a:stretch>
          </p:blipFill>
          <p:spPr bwMode="auto">
            <a:xfrm>
              <a:off x="3970337" y="0"/>
              <a:ext cx="5173663" cy="3427413"/>
            </a:xfrm>
            <a:prstGeom prst="rect">
              <a:avLst/>
            </a:prstGeom>
            <a:noFill/>
            <a:ln w="12700">
              <a:solidFill>
                <a:schemeClr val="hlink"/>
              </a:solidFill>
              <a:miter lim="800000"/>
              <a:headEnd/>
              <a:tailEnd/>
            </a:ln>
          </p:spPr>
        </p:pic>
        <p:pic>
          <p:nvPicPr>
            <p:cNvPr id="30" name="Picture 11" descr="nematodes"/>
            <p:cNvPicPr>
              <a:picLocks noChangeAspect="1" noChangeArrowheads="1"/>
            </p:cNvPicPr>
            <p:nvPr/>
          </p:nvPicPr>
          <p:blipFill>
            <a:blip r:embed="rId23" cstate="print"/>
            <a:srcRect/>
            <a:stretch>
              <a:fillRect/>
            </a:stretch>
          </p:blipFill>
          <p:spPr bwMode="auto">
            <a:xfrm>
              <a:off x="0" y="3432175"/>
              <a:ext cx="5200650" cy="3425825"/>
            </a:xfrm>
            <a:prstGeom prst="rect">
              <a:avLst/>
            </a:prstGeom>
            <a:noFill/>
            <a:ln w="12700">
              <a:solidFill>
                <a:schemeClr val="hlink"/>
              </a:solidFill>
              <a:miter lim="800000"/>
              <a:headEnd/>
              <a:tailEnd/>
            </a:ln>
          </p:spPr>
        </p:pic>
      </p:grpSp>
    </p:spTree>
    <p:extLst>
      <p:ext uri="{BB962C8B-B14F-4D97-AF65-F5344CB8AC3E}">
        <p14:creationId xmlns:p14="http://schemas.microsoft.com/office/powerpoint/2010/main" xmlns="" val="5724462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OR LA PAZ">
            <a:hlinkClick r:id="rId2" tooltip="POR LA PAZ by PROYECTO AGUA** /** WATER PROJECT"/>
          </p:cNvPr>
          <p:cNvPicPr>
            <a:picLocks noChangeAspect="1" noChangeArrowheads="1"/>
          </p:cNvPicPr>
          <p:nvPr/>
        </p:nvPicPr>
        <p:blipFill>
          <a:blip r:embed="rId3" cstate="print"/>
          <a:srcRect l="8750" t="16667" r="7500" b="16667"/>
          <a:stretch>
            <a:fillRect/>
          </a:stretch>
        </p:blipFill>
        <p:spPr bwMode="auto">
          <a:xfrm>
            <a:off x="0" y="0"/>
            <a:ext cx="5105400" cy="3048000"/>
          </a:xfrm>
          <a:prstGeom prst="rect">
            <a:avLst/>
          </a:prstGeom>
          <a:noFill/>
        </p:spPr>
      </p:pic>
      <p:pic>
        <p:nvPicPr>
          <p:cNvPr id="27652" name="Picture 4" descr="Spirostomum 150x">
            <a:hlinkClick r:id="rId4" tooltip="Spirostomum 150x by nematos"/>
          </p:cNvPr>
          <p:cNvPicPr>
            <a:picLocks noChangeAspect="1" noChangeArrowheads="1"/>
          </p:cNvPicPr>
          <p:nvPr/>
        </p:nvPicPr>
        <p:blipFill>
          <a:blip r:embed="rId5" cstate="print"/>
          <a:srcRect/>
          <a:stretch>
            <a:fillRect/>
          </a:stretch>
        </p:blipFill>
        <p:spPr bwMode="auto">
          <a:xfrm>
            <a:off x="4343400" y="3276600"/>
            <a:ext cx="4572000" cy="3429000"/>
          </a:xfrm>
          <a:prstGeom prst="rect">
            <a:avLst/>
          </a:prstGeom>
          <a:noFill/>
        </p:spPr>
      </p:pic>
      <p:pic>
        <p:nvPicPr>
          <p:cNvPr id="27654" name="Picture 6" descr="http://t2.gstatic.com/images?q=tbn:ANd9GcQrM_lo0AHA8S0FpTJOoHr4fV4-h8Ne3k0zC6-Wui5kIIbMsWjV"/>
          <p:cNvPicPr>
            <a:picLocks noChangeAspect="1" noChangeArrowheads="1"/>
          </p:cNvPicPr>
          <p:nvPr/>
        </p:nvPicPr>
        <p:blipFill>
          <a:blip r:embed="rId6" cstate="print"/>
          <a:srcRect/>
          <a:stretch>
            <a:fillRect/>
          </a:stretch>
        </p:blipFill>
        <p:spPr bwMode="auto">
          <a:xfrm>
            <a:off x="152400" y="2590800"/>
            <a:ext cx="2466975" cy="1847851"/>
          </a:xfrm>
          <a:prstGeom prst="rect">
            <a:avLst/>
          </a:prstGeom>
          <a:noFill/>
        </p:spPr>
      </p:pic>
      <p:pic>
        <p:nvPicPr>
          <p:cNvPr id="27656" name="Picture 8" descr="http://t2.gstatic.com/images?q=tbn:ANd9GcTgX6N2FemWCgqd5hGBOo-3A5l-WJh8sAiXHUPAJ5NCN1-EjP42"/>
          <p:cNvPicPr>
            <a:picLocks noChangeAspect="1" noChangeArrowheads="1"/>
          </p:cNvPicPr>
          <p:nvPr/>
        </p:nvPicPr>
        <p:blipFill>
          <a:blip r:embed="rId7" cstate="print"/>
          <a:srcRect/>
          <a:stretch>
            <a:fillRect/>
          </a:stretch>
        </p:blipFill>
        <p:spPr bwMode="auto">
          <a:xfrm>
            <a:off x="5212080" y="304800"/>
            <a:ext cx="3931920" cy="2945150"/>
          </a:xfrm>
          <a:prstGeom prst="rect">
            <a:avLst/>
          </a:prstGeom>
          <a:noFill/>
        </p:spPr>
      </p:pic>
      <p:pic>
        <p:nvPicPr>
          <p:cNvPr id="27658" name="Picture 10" descr="http://www.nilesbio.com/images/categories/C149.jpg"/>
          <p:cNvPicPr>
            <a:picLocks noChangeAspect="1" noChangeArrowheads="1"/>
          </p:cNvPicPr>
          <p:nvPr/>
        </p:nvPicPr>
        <p:blipFill>
          <a:blip r:embed="rId8" cstate="print"/>
          <a:srcRect/>
          <a:stretch>
            <a:fillRect/>
          </a:stretch>
        </p:blipFill>
        <p:spPr bwMode="auto">
          <a:xfrm>
            <a:off x="609600" y="4526280"/>
            <a:ext cx="3108960" cy="2331720"/>
          </a:xfrm>
          <a:prstGeom prst="rect">
            <a:avLst/>
          </a:prstGeom>
          <a:noFill/>
        </p:spPr>
      </p:pic>
      <p:sp>
        <p:nvSpPr>
          <p:cNvPr id="27660" name="AutoShape 12" descr="data:image/jpeg;base64,/9j/4AAQSkZJRgABAQAAAQABAAD/2wBDAAkGBwgHBgkIBwgKCgkLDRYPDQwMDRsUFRAWIB0iIiAdHx8kKDQsJCYxJx8fLT0tMTU3Ojo6Iys/RD84QzQ5Ojf/2wBDAQoKCg0MDRoPDxo3JR8lNzc3Nzc3Nzc3Nzc3Nzc3Nzc3Nzc3Nzc3Nzc3Nzc3Nzc3Nzc3Nzc3Nzc3Nzc3Nzc3Nzf/wAARCADbAIwDASIAAhEBAxEB/8QAGwAAAwADAQEAAAAAAAAAAAAAAAECAwQFBgf/xAA5EAABAwMCBAQFAgQFBQAAAAABAAIRAyExBEEFElFhBhMicTKBkaGxFMEHFULhQ1Ji0fEjJCUzcv/EABkBAQEBAQEBAAAAAAAAAAAAAAABBAIDBf/EACIRAQEAAwABBAMBAQAAAAAAAAABAgMREiExQWEEEyJRcf/aAAwDAQACEQMRAD8A9oSeYmclVtLjMqW2abCU3AwC5oX0HkIPLFgny3ub/hSCbAym4EuMmyAl0RKQAg7Haye/LBhBB62QNl2fuQqOc36qQDy79k94QUAYIJsEG0XkdUyDF4xmFDpI6+yBn03cUAnqJSkk9Qi490GlxY8tBuqbHmadwfPVuHD6LoAkHp2C09dRdX0WopMy+k5o94Ro9SzU02uYfUAA6nu07gqr8NoglsE3Q6JGyL80ie6dyTO+6iKHczbohsQJQZPskGuO3sgxg2EXhBzEG+6bdrEJ7Rk5QY7i0SqNj3KB36oAk3KAB+KNt0ZsYVCLg2CUdEA2Z6AKhaCQkLjlJMdU2umDuCgYLiIItsVJMSqDrkXlTzCZgkdEC5TJhMYHdEnog2EygRzb5rW1ejpVZrNbyagXD22J9+q2iRPdSSDEIsYtJWL2AOPrGVstADbyZWhq2ihVbWZgmHBbzXEs6W2RaprpNhboVkbYXWJpuYBsnPujljBMkHKBI94wnzD/AJQAECFrGc/RBiwAyUyL23Ui2bXkFBWDk2+6RMADfdDZ6X/KogTMkdUCNRrOUGASbBWCTM46rDqdO3UUeU2OzhkHqp0NVz6b6da9Wk7lcR/VaxRfhsAiQZgC10rAnqmbg9Oyk4xebIhf03uiPTJv7qX1adJpfUcGjclc/V8Xo+Uxmhq0a2pq1BSptL7A5k9gAUXjoYcesquaNlzadfWad4br203NOKtKQPmDhdFrgRnuhZYl9NlRjmvFnZ7Lm652v0ehqv01Sk8tEUxUBknAFl1GiTJNt4WlXPn8SpUD8NFvmv7nZWEbek879NTGo5TWDRz8lmzvCzRNxdEAEkGVQIACiMBaCO2yYwBnugiYBmE8Z2QIiBMwUoOTg4KsdClkduhQAEHv1TvAg7pAQYNiqE4md5CBNhrBFyZytevpqra51Olc0Pc0Nex/wvjF9j3WwBYK+UgyJ9kGkdW9rT5uk1DCbeloePqCjzK7z6KBaOtQx9ltubcXgxstLjHEKfDdE+s8cxwxgF3O2CLPpzPEHEKPB9L5uojUaup/6KRwT19gvifENZrdX4i/VVKzjqi4PL2CII/yjovSeJdVxKrrDqqtJ1aq+QTNmDoOy1eE6UPrGpXvUfYu6LNt3WXkbNeiWevu+ucC1o4vwXT6qqBzVGDnH+oWKzAP0gm7qM/MLifw/McLr6d3+FqHD2BAIXpy3maWuiOhWmXrNn/OVnwVMteJBkFaPDyKvEOI1hcCq2kD2a0fuUzw+uxxZptc+jSMyzyw4j2Oy29Npqel07aNAQ1vUyScklVxeSejNgHvhMAACSUm+wPWFZBJmyiIaDMbjKIsYwkJTFwZQKDzAYskSQfborgc0pE5JEBA23Ayie8DdSIGBZMR0QVBA+dlR5phAJJEYGE2kkm2NkCdaSLyvCcY1L+J8Rc+m+aNEllNoPTJ95Xp/EWtdo+HPNIxWqeinOxO/wAsrxXDqBoU3MYbTl4ue6887yc+a06MO/0pzPNqnzILYwQue+nTp6ioaYk5AFl2IDRJAgrTe6lSqPcTDYJJ6LPlh2xrmXu73gJrncM1FVwIdUrnOwAA/ZenJiRdc3w1o36ThFKm8EPIL3AnBJXUAwtcfO2XuVID1bQlzC4yUzOO6L2EBVwYN4FgsgmBJWKTiMXlZC92zUESYgb3Q2SMe6mT0mFQcD6hg7oGYyQiSfhPyRkSEAQ04k5hAsH8qtySIukO/wDyqBnv2QMOtDVTXEGQkMYhTWqtp0X1HGGsaXH6IPE+KeJsq8RcXVGijpZbc25jk/LC82/xXwsPFNlVxMxzjAXn/HmqrO1LKcltOpNR3ckkrx3qF1m2ZzrX5XCSR9k88aikHMeHsI5i5p2WTgGj/mnE2kT+moODnk7nYfv8l5fwdrv/AA7qdWQGPhp/ZfUvDGg/l/C2l4AqVTzvtudvorrlyvXpsz5h/wBdUEH0tVEwDAlPYBsYUgwInC0MBNM7bZKMym0teTJhVab5QSIk2VOdBgz8kNu0g9VcWFwgxiwvcoHyTAmP3QW74QIR0T5gIN7pWBnfskMHcopuFrYCeAYt3CkOIN5uqEERG8qC2xAM2XJ8W6kaXgepfMc4DABbJC67QINojZeT8cVvMdQ0biOQN84jqZgKd57u9ePcpHi+M6DT8ZoCmWlj2CWOb+Fw2eBtQS01NQwU94F4XddUfTdLBELoUtW6pppFiR6uqx9lfQutfA+F6Y6zSaGhThlMmpU9h19zC+jAemAB0XnPBfDnafSv1ddsVdQZE3hgx/uvS2vf7LZjOTjDuy7eEGkAXgptiSACjBMfJVaCMbrp4piTE46osDMTOVTQYuAgCLDKBWOBEKgBAUi9iqa2wRWN0g9SgQ5BkDrPVJsm/wBgiK5b2SsBdPcSggBxEKRUOjlgygYjb3VQTmCDulfpI2VGZoJaI+6+c+K6n6jxDXfzECi1tIRfFz+V7/U1W6fSOrVHQym0uM9AvlYqnU6l9es4jznueSdpNl47spMeNP4uPc+/419WXUH+klwN56Ls+EuFP4pqn1q1tJRs6P63dP8AdadfS+e9tHSy5xhre5X0TgmgZwzhtHTUgDAlxG7jkry04evWj8jb448nu3WtbTaGNa0ACABaFUQI3Q0ExODhMyD3WqPm9SiSSDKR69VIyfpHRVVgczv2QZBkfRFyE2jebhAmA2M3VT7pRGVUggWOEEg8wvZIzM4P5Sm5MGNlQ6kfdApIER/dOOY5v0QDBKs2JgXG65ERI9ki2QSBsrJvEG1lyOP8V/QUHNpEea4WBS3k6TG5XkcPxXxSrW5uHacQP8Qzt0XjqlepSIaKTnOceVjQPwtpmoe7UOrVnHmc6Y/zFep8N8Dc+uNdrafK/NJhy3v7rF67svp9Kc0YM3hPgFTSUf1Gvdzah1y0fCzsF6gHlgGfkhsgdVUEmY7rdJJOR87LK5XtIOMXTALpwQjbF0AwOpVcpMyQQEiHDce6uQSTF0f/AELflFAuIBSvJsPdMHItG0pQdiiKuBZKSMAFAnJJATlvsgg2scJC5g2PRZM+yixJtHup1TbaR1VtPQY2UtF1T3ADIA3KI1tdq2aPTPrVncrRckr5dxPi1TiGtqVXEhgmOy6PjTjLtZqzp9O4+RSMOg/G5Y/CPB/5rX82vTIo03y6P63dPYLLttzy/Xi3acJrx/Zk7PhHgbNQGa/WUxa9Jh27ley5W0xDW3CqjSbTpNa0ADCokRAHzXvjhMJyMmzO55drGD8rp3BETCLdMJj4YOV31wRggmDZDbXjuqGI+qRvEWCokiRI3KDiE45YSJlAOxn7JARumRLspG5iR3QUO5sgEdUbqmElt0Cb0JInsk5va6pzSD7BTECdtwoobm/2XA8YcWbw3hxDXf8AVq+hl+q774YC59g0SvlHjDiX63inM0g0qdm7x1K89mcwxteunC55tfQ0TxGvS01Nsve6CTt3X1XhOgo8P0lOhSHKGiJ3JXlf4f8AC+SieI1wS+qIpg7N/uvbtFycbALjRh4zt967/J2eWXjPaKa3mi+EiALQIynsPfKkn1ER6eq9mYgOXIQJIwJ/CNi653mUua0t3VDBEwlyjuE4MSRCQEbyFQnEAEusB1QLkxCZEiAbqYyeYk4EoDGDumZzuUgmBJkoFsM/VVDkokx9U4cLQUFua4sMSO5CRg2kkBM8wJaZnOFrcQ1TdJpH6ioYYxslcq4PjLjLdBojRY4io8RIK8DwvQu4xr2aVoLmkhz3D+lu5Kw8c4jV4rr6tQ+ppPoaPsF9E8DcB/lnDw+oP+5qeqoTsNm/JZbLt2fUbfTTr+67+l07dNRp0mMDQwAALZbvzSQdkTIvZAxAudlrYVNnlkWJO6xkXIJgFZDcQWkOPdSTyxzgn5IEQRf7qYmDCslrxDcdFJkGYsgQAxF0C1juN1r1Kj/1NNgkNiSs8kzOFVEReUgDEz9ExYxv3QTf0qUSTvuneEOm8A43SaXKooXyFTW2v+VIm37KxhFUTGTJicrwH8T+LP0ulo6Jji01fWScQF78xM2J7BaHEuDaHiXK3XadtblPM0OEwouN5evnf8PeAVdXUp8S1VMiiz4AR8R6+wX1FjQ0WbbdRQo06NNtOm0NDRAbsFnaHGIiy5xxmM5HWzO53tLHwNVGGsBcLrNEAzE7rWI82pAPp3VeZ03TUjZU4oqctGnIH91ytJxF2pfWa9ha1jvi6p5TvF8bfVvvNg5oh2LJzzD9oU0n06zQ+mCW7SIWeAG3yukc7UiKzXDdbLb+yWqaPJ5xsVdP1UpOEX4STOVMwd1kESbhAbFzdSiO91Q7G+1k7DJTtMqBTAAIuUg+BEGyZgxIupjqV0NgUmh7heEyxoLrG24VNJj5FSwDyyYuQZXIOSQIOeqptMNxsnS+AfJI5I2lBh1TuVkDJtlXQaGsmcp6gB1MyFiaTyMMqorVML9O5rTsYXH4fSOmfRoVKTn+YHFzwbNXcyCtInleA2BMzZJ6LG1SYGCQLKyAXe+yGfAfYKWE82VEJ9MOBa607LT0TiH1NO74qZsZ2K6BvM91oUwP19Y/6WquvhtlrZmyTwJm6kdfdUz4z2wog5RuPqpAZNiqPxFS1o/CCuVm5Ux3SN3AJwEH/9k="/>
          <p:cNvSpPr>
            <a:spLocks noChangeAspect="1" noChangeArrowheads="1"/>
          </p:cNvSpPr>
          <p:nvPr/>
        </p:nvSpPr>
        <p:spPr bwMode="auto">
          <a:xfrm>
            <a:off x="63500" y="-1008063"/>
            <a:ext cx="1333500" cy="2085976"/>
          </a:xfrm>
          <a:prstGeom prst="rect">
            <a:avLst/>
          </a:prstGeom>
          <a:noFill/>
        </p:spPr>
        <p:txBody>
          <a:bodyPr vert="horz" wrap="square" lIns="91440" tIns="45720" rIns="91440" bIns="45720" numCol="1" anchor="t" anchorCtr="0" compatLnSpc="1">
            <a:prstTxWarp prst="textNoShape">
              <a:avLst/>
            </a:prstTxWarp>
          </a:bodyPr>
          <a:lstStyle/>
          <a:p>
            <a:pPr eaLnBrk="1" hangingPunct="1"/>
            <a:endParaRPr lang="en-US" sz="1800">
              <a:solidFill>
                <a:prstClr val="black"/>
              </a:solidFill>
              <a:latin typeface="Arial" pitchFamily="34" charset="0"/>
            </a:endParaRPr>
          </a:p>
        </p:txBody>
      </p:sp>
      <p:sp>
        <p:nvSpPr>
          <p:cNvPr id="27662" name="AutoShape 14" descr="data:image/jpeg;base64,/9j/4AAQSkZJRgABAQAAAQABAAD/2wBDAAkGBwgHBgkIBwgKCgkLDRYPDQwMDRsUFRAWIB0iIiAdHx8kKDQsJCYxJx8fLT0tMTU3Ojo6Iys/RD84QzQ5Ojf/2wBDAQoKCg0MDRoPDxo3JR8lNzc3Nzc3Nzc3Nzc3Nzc3Nzc3Nzc3Nzc3Nzc3Nzc3Nzc3Nzc3Nzc3Nzc3Nzc3Nzc3Nzf/wAARCADbAIwDASIAAhEBAxEB/8QAGwAAAwADAQEAAAAAAAAAAAAAAAECAwQFBgf/xAA5EAABAwMCBAQFAgQFBQAAAAABAAIRAyExBEEFElFhBhMicTKBkaGxFMEHFULhQ1Ji0fEjJCUzcv/EABkBAQEBAQEBAAAAAAAAAAAAAAABBAIDBf/EACIRAQEAAwABBAMBAQAAAAAAAAABAgMREiExQWEEEyJRcf/aAAwDAQACEQMRAD8A9oSeYmclVtLjMqW2abCU3AwC5oX0HkIPLFgny3ub/hSCbAym4EuMmyAl0RKQAg7Haye/LBhBB62QNl2fuQqOc36qQDy79k94QUAYIJsEG0XkdUyDF4xmFDpI6+yBn03cUAnqJSkk9Qi490GlxY8tBuqbHmadwfPVuHD6LoAkHp2C09dRdX0WopMy+k5o94Ro9SzU02uYfUAA6nu07gqr8NoglsE3Q6JGyL80ie6dyTO+6iKHczbohsQJQZPskGuO3sgxg2EXhBzEG+6bdrEJ7Rk5QY7i0SqNj3KB36oAk3KAB+KNt0ZsYVCLg2CUdEA2Z6AKhaCQkLjlJMdU2umDuCgYLiIItsVJMSqDrkXlTzCZgkdEC5TJhMYHdEnog2EygRzb5rW1ejpVZrNbyagXD22J9+q2iRPdSSDEIsYtJWL2AOPrGVstADbyZWhq2ihVbWZgmHBbzXEs6W2RaprpNhboVkbYXWJpuYBsnPujljBMkHKBI94wnzD/AJQAECFrGc/RBiwAyUyL23Ui2bXkFBWDk2+6RMADfdDZ6X/KogTMkdUCNRrOUGASbBWCTM46rDqdO3UUeU2OzhkHqp0NVz6b6da9Wk7lcR/VaxRfhsAiQZgC10rAnqmbg9Oyk4xebIhf03uiPTJv7qX1adJpfUcGjclc/V8Xo+Uxmhq0a2pq1BSptL7A5k9gAUXjoYcesquaNlzadfWad4br203NOKtKQPmDhdFrgRnuhZYl9NlRjmvFnZ7Lm652v0ehqv01Sk8tEUxUBknAFl1GiTJNt4WlXPn8SpUD8NFvmv7nZWEbek879NTGo5TWDRz8lmzvCzRNxdEAEkGVQIACiMBaCO2yYwBnugiYBmE8Z2QIiBMwUoOTg4KsdClkduhQAEHv1TvAg7pAQYNiqE4md5CBNhrBFyZytevpqra51Olc0Pc0Nex/wvjF9j3WwBYK+UgyJ9kGkdW9rT5uk1DCbeloePqCjzK7z6KBaOtQx9ltubcXgxstLjHEKfDdE+s8cxwxgF3O2CLPpzPEHEKPB9L5uojUaup/6KRwT19gvifENZrdX4i/VVKzjqi4PL2CII/yjovSeJdVxKrrDqqtJ1aq+QTNmDoOy1eE6UPrGpXvUfYu6LNt3WXkbNeiWevu+ucC1o4vwXT6qqBzVGDnH+oWKzAP0gm7qM/MLifw/McLr6d3+FqHD2BAIXpy3maWuiOhWmXrNn/OVnwVMteJBkFaPDyKvEOI1hcCq2kD2a0fuUzw+uxxZptc+jSMyzyw4j2Oy29Npqel07aNAQ1vUyScklVxeSejNgHvhMAACSUm+wPWFZBJmyiIaDMbjKIsYwkJTFwZQKDzAYskSQfborgc0pE5JEBA23Ayie8DdSIGBZMR0QVBA+dlR5phAJJEYGE2kkm2NkCdaSLyvCcY1L+J8Rc+m+aNEllNoPTJ95Xp/EWtdo+HPNIxWqeinOxO/wAsrxXDqBoU3MYbTl4ue6887yc+a06MO/0pzPNqnzILYwQue+nTp6ioaYk5AFl2IDRJAgrTe6lSqPcTDYJJ6LPlh2xrmXu73gJrncM1FVwIdUrnOwAA/ZenJiRdc3w1o36ThFKm8EPIL3AnBJXUAwtcfO2XuVID1bQlzC4yUzOO6L2EBVwYN4FgsgmBJWKTiMXlZC92zUESYgb3Q2SMe6mT0mFQcD6hg7oGYyQiSfhPyRkSEAQ04k5hAsH8qtySIukO/wDyqBnv2QMOtDVTXEGQkMYhTWqtp0X1HGGsaXH6IPE+KeJsq8RcXVGijpZbc25jk/LC82/xXwsPFNlVxMxzjAXn/HmqrO1LKcltOpNR3ckkrx3qF1m2ZzrX5XCSR9k88aikHMeHsI5i5p2WTgGj/mnE2kT+moODnk7nYfv8l5fwdrv/AA7qdWQGPhp/ZfUvDGg/l/C2l4AqVTzvtudvorrlyvXpsz5h/wBdUEH0tVEwDAlPYBsYUgwInC0MBNM7bZKMym0teTJhVab5QSIk2VOdBgz8kNu0g9VcWFwgxiwvcoHyTAmP3QW74QIR0T5gIN7pWBnfskMHcopuFrYCeAYt3CkOIN5uqEERG8qC2xAM2XJ8W6kaXgepfMc4DABbJC67QINojZeT8cVvMdQ0biOQN84jqZgKd57u9ePcpHi+M6DT8ZoCmWlj2CWOb+Fw2eBtQS01NQwU94F4XddUfTdLBELoUtW6pppFiR6uqx9lfQutfA+F6Y6zSaGhThlMmpU9h19zC+jAemAB0XnPBfDnafSv1ddsVdQZE3hgx/uvS2vf7LZjOTjDuy7eEGkAXgptiSACjBMfJVaCMbrp4piTE46osDMTOVTQYuAgCLDKBWOBEKgBAUi9iqa2wRWN0g9SgQ5BkDrPVJsm/wBgiK5b2SsBdPcSggBxEKRUOjlgygYjb3VQTmCDulfpI2VGZoJaI+6+c+K6n6jxDXfzECi1tIRfFz+V7/U1W6fSOrVHQym0uM9AvlYqnU6l9es4jznueSdpNl47spMeNP4uPc+/419WXUH+klwN56Ls+EuFP4pqn1q1tJRs6P63dP8AdadfS+e9tHSy5xhre5X0TgmgZwzhtHTUgDAlxG7jkry04evWj8jb448nu3WtbTaGNa0ACABaFUQI3Q0ExODhMyD3WqPm9SiSSDKR69VIyfpHRVVgczv2QZBkfRFyE2jebhAmA2M3VT7pRGVUggWOEEg8wvZIzM4P5Sm5MGNlQ6kfdApIER/dOOY5v0QDBKs2JgXG65ERI9ki2QSBsrJvEG1lyOP8V/QUHNpEea4WBS3k6TG5XkcPxXxSrW5uHacQP8Qzt0XjqlepSIaKTnOceVjQPwtpmoe7UOrVnHmc6Y/zFep8N8Dc+uNdrafK/NJhy3v7rF67svp9Kc0YM3hPgFTSUf1Gvdzah1y0fCzsF6gHlgGfkhsgdVUEmY7rdJJOR87LK5XtIOMXTALpwQjbF0AwOpVcpMyQQEiHDce6uQSTF0f/AELflFAuIBSvJsPdMHItG0pQdiiKuBZKSMAFAnJJATlvsgg2scJC5g2PRZM+yixJtHup1TbaR1VtPQY2UtF1T3ADIA3KI1tdq2aPTPrVncrRckr5dxPi1TiGtqVXEhgmOy6PjTjLtZqzp9O4+RSMOg/G5Y/CPB/5rX82vTIo03y6P63dPYLLttzy/Xi3acJrx/Zk7PhHgbNQGa/WUxa9Jh27ley5W0xDW3CqjSbTpNa0ADCokRAHzXvjhMJyMmzO55drGD8rp3BETCLdMJj4YOV31wRggmDZDbXjuqGI+qRvEWCokiRI3KDiE45YSJlAOxn7JARumRLspG5iR3QUO5sgEdUbqmElt0Cb0JInsk5va6pzSD7BTECdtwoobm/2XA8YcWbw3hxDXf8AVq+hl+q774YC59g0SvlHjDiX63inM0g0qdm7x1K89mcwxteunC55tfQ0TxGvS01Nsve6CTt3X1XhOgo8P0lOhSHKGiJ3JXlf4f8AC+SieI1wS+qIpg7N/uvbtFycbALjRh4zt967/J2eWXjPaKa3mi+EiALQIynsPfKkn1ER6eq9mYgOXIQJIwJ/CNi653mUua0t3VDBEwlyjuE4MSRCQEbyFQnEAEusB1QLkxCZEiAbqYyeYk4EoDGDumZzuUgmBJkoFsM/VVDkokx9U4cLQUFua4sMSO5CRg2kkBM8wJaZnOFrcQ1TdJpH6ioYYxslcq4PjLjLdBojRY4io8RIK8DwvQu4xr2aVoLmkhz3D+lu5Kw8c4jV4rr6tQ+ppPoaPsF9E8DcB/lnDw+oP+5qeqoTsNm/JZbLt2fUbfTTr+67+l07dNRp0mMDQwAALZbvzSQdkTIvZAxAudlrYVNnlkWJO6xkXIJgFZDcQWkOPdSTyxzgn5IEQRf7qYmDCslrxDcdFJkGYsgQAxF0C1juN1r1Kj/1NNgkNiSs8kzOFVEReUgDEz9ExYxv3QTf0qUSTvuneEOm8A43SaXKooXyFTW2v+VIm37KxhFUTGTJicrwH8T+LP0ulo6Jji01fWScQF78xM2J7BaHEuDaHiXK3XadtblPM0OEwouN5evnf8PeAVdXUp8S1VMiiz4AR8R6+wX1FjQ0WbbdRQo06NNtOm0NDRAbsFnaHGIiy5xxmM5HWzO53tLHwNVGGsBcLrNEAzE7rWI82pAPp3VeZ03TUjZU4oqctGnIH91ytJxF2pfWa9ha1jvi6p5TvF8bfVvvNg5oh2LJzzD9oU0n06zQ+mCW7SIWeAG3yukc7UiKzXDdbLb+yWqaPJ5xsVdP1UpOEX4STOVMwd1kESbhAbFzdSiO91Q7G+1k7DJTtMqBTAAIuUg+BEGyZgxIupjqV0NgUmh7heEyxoLrG24VNJj5FSwDyyYuQZXIOSQIOeqptMNxsnS+AfJI5I2lBh1TuVkDJtlXQaGsmcp6gB1MyFiaTyMMqorVML9O5rTsYXH4fSOmfRoVKTn+YHFzwbNXcyCtInleA2BMzZJ6LG1SYGCQLKyAXe+yGfAfYKWE82VEJ9MOBa607LT0TiH1NO74qZsZ2K6BvM91oUwP19Y/6WquvhtlrZmyTwJm6kdfdUz4z2wog5RuPqpAZNiqPxFS1o/CCuVm5Ux3SN3AJwEH/9k="/>
          <p:cNvSpPr>
            <a:spLocks noChangeAspect="1" noChangeArrowheads="1"/>
          </p:cNvSpPr>
          <p:nvPr/>
        </p:nvSpPr>
        <p:spPr bwMode="auto">
          <a:xfrm>
            <a:off x="63500" y="-1008063"/>
            <a:ext cx="1333500" cy="2085976"/>
          </a:xfrm>
          <a:prstGeom prst="rect">
            <a:avLst/>
          </a:prstGeom>
          <a:noFill/>
        </p:spPr>
        <p:txBody>
          <a:bodyPr vert="horz" wrap="square" lIns="91440" tIns="45720" rIns="91440" bIns="45720" numCol="1" anchor="t" anchorCtr="0" compatLnSpc="1">
            <a:prstTxWarp prst="textNoShape">
              <a:avLst/>
            </a:prstTxWarp>
          </a:bodyPr>
          <a:lstStyle/>
          <a:p>
            <a:pPr eaLnBrk="1" hangingPunct="1"/>
            <a:endParaRPr lang="en-US" sz="1800">
              <a:solidFill>
                <a:prstClr val="black"/>
              </a:solidFill>
              <a:latin typeface="Arial" pitchFamily="34" charset="0"/>
            </a:endParaRPr>
          </a:p>
        </p:txBody>
      </p:sp>
      <p:sp>
        <p:nvSpPr>
          <p:cNvPr id="9" name="Oval 8"/>
          <p:cNvSpPr/>
          <p:nvPr/>
        </p:nvSpPr>
        <p:spPr>
          <a:xfrm>
            <a:off x="914400" y="1143000"/>
            <a:ext cx="3048000" cy="2971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0" name="Oval 9"/>
          <p:cNvSpPr/>
          <p:nvPr/>
        </p:nvSpPr>
        <p:spPr>
          <a:xfrm>
            <a:off x="5334000" y="2514600"/>
            <a:ext cx="3048000" cy="2971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pic>
        <p:nvPicPr>
          <p:cNvPr id="11" name="Picture 9" descr="cruz"/>
          <p:cNvPicPr>
            <a:picLocks noChangeAspect="1" noChangeArrowheads="1"/>
          </p:cNvPicPr>
          <p:nvPr/>
        </p:nvPicPr>
        <p:blipFill>
          <a:blip r:embed="rId9" cstate="print"/>
          <a:srcRect/>
          <a:stretch>
            <a:fillRect/>
          </a:stretch>
        </p:blipFill>
        <p:spPr bwMode="auto">
          <a:xfrm rot="3523828">
            <a:off x="1591444" y="1214497"/>
            <a:ext cx="1764407" cy="2926080"/>
          </a:xfrm>
          <a:prstGeom prst="rect">
            <a:avLst/>
          </a:prstGeom>
          <a:noFill/>
          <a:ln w="9525">
            <a:noFill/>
            <a:miter lim="800000"/>
            <a:headEnd/>
            <a:tailEnd/>
          </a:ln>
        </p:spPr>
      </p:pic>
      <p:pic>
        <p:nvPicPr>
          <p:cNvPr id="13" name="Picture 7" descr="malepanaganterior100X"/>
          <p:cNvPicPr>
            <a:picLocks noChangeAspect="1" noChangeArrowheads="1"/>
          </p:cNvPicPr>
          <p:nvPr/>
        </p:nvPicPr>
        <p:blipFill>
          <a:blip r:embed="rId10" cstate="print"/>
          <a:srcRect/>
          <a:stretch>
            <a:fillRect/>
          </a:stretch>
        </p:blipFill>
        <p:spPr bwMode="auto">
          <a:xfrm rot="10800000">
            <a:off x="5360894" y="2855969"/>
            <a:ext cx="3017520" cy="2262878"/>
          </a:xfrm>
          <a:prstGeom prst="rect">
            <a:avLst/>
          </a:prstGeom>
          <a:noFill/>
          <a:ln w="9525">
            <a:noFill/>
            <a:miter lim="800000"/>
            <a:headEnd/>
            <a:tailEnd/>
          </a:ln>
        </p:spPr>
      </p:pic>
      <p:sp>
        <p:nvSpPr>
          <p:cNvPr id="14" name="TextBox 13"/>
          <p:cNvSpPr txBox="1"/>
          <p:nvPr/>
        </p:nvSpPr>
        <p:spPr>
          <a:xfrm>
            <a:off x="152400" y="152400"/>
            <a:ext cx="3288080" cy="369332"/>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Enrichment and Mineralization</a:t>
            </a:r>
            <a:endParaRPr lang="en-US" sz="1800" dirty="0">
              <a:solidFill>
                <a:prstClr val="black"/>
              </a:solidFill>
              <a:latin typeface="Arial" pitchFamily="34" charset="0"/>
            </a:endParaRPr>
          </a:p>
        </p:txBody>
      </p:sp>
    </p:spTree>
    <p:extLst>
      <p:ext uri="{BB962C8B-B14F-4D97-AF65-F5344CB8AC3E}">
        <p14:creationId xmlns:p14="http://schemas.microsoft.com/office/powerpoint/2010/main" xmlns="" val="19657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cals.ncsu.edu/course/ent425/library/spotid/collembola/collembo01a.jpg"/>
          <p:cNvPicPr>
            <a:picLocks noChangeAspect="1" noChangeArrowheads="1"/>
          </p:cNvPicPr>
          <p:nvPr/>
        </p:nvPicPr>
        <p:blipFill>
          <a:blip r:embed="rId3" cstate="print"/>
          <a:srcRect/>
          <a:stretch>
            <a:fillRect/>
          </a:stretch>
        </p:blipFill>
        <p:spPr bwMode="auto">
          <a:xfrm>
            <a:off x="0" y="15"/>
            <a:ext cx="3200400" cy="2153732"/>
          </a:xfrm>
          <a:prstGeom prst="rect">
            <a:avLst/>
          </a:prstGeom>
          <a:noFill/>
        </p:spPr>
      </p:pic>
      <p:pic>
        <p:nvPicPr>
          <p:cNvPr id="60420" name="Picture 4" descr="http://t3.gstatic.com/images?q=tbn:ANd9GcTdGCQZG_tW2VuomTY5x9fiYfEhOs8a1D45PpamJ1nXtleyOosgaA"/>
          <p:cNvPicPr>
            <a:picLocks noChangeAspect="1" noChangeArrowheads="1"/>
          </p:cNvPicPr>
          <p:nvPr/>
        </p:nvPicPr>
        <p:blipFill>
          <a:blip r:embed="rId4" cstate="print"/>
          <a:srcRect/>
          <a:stretch>
            <a:fillRect/>
          </a:stretch>
        </p:blipFill>
        <p:spPr bwMode="auto">
          <a:xfrm>
            <a:off x="228600" y="2209800"/>
            <a:ext cx="2466975" cy="1847851"/>
          </a:xfrm>
          <a:prstGeom prst="rect">
            <a:avLst/>
          </a:prstGeom>
          <a:noFill/>
        </p:spPr>
      </p:pic>
      <p:pic>
        <p:nvPicPr>
          <p:cNvPr id="60422" name="Picture 6" descr="http://t0.gstatic.com/images?q=tbn:ANd9GcTvMp_HWy3QKlgn-Cmu4nRAUV6Cbd9Vy4cAqTqt2fE3NvxbpmmEZg"/>
          <p:cNvPicPr>
            <a:picLocks noChangeAspect="1" noChangeArrowheads="1"/>
          </p:cNvPicPr>
          <p:nvPr/>
        </p:nvPicPr>
        <p:blipFill>
          <a:blip r:embed="rId5" cstate="print"/>
          <a:srcRect/>
          <a:stretch>
            <a:fillRect/>
          </a:stretch>
        </p:blipFill>
        <p:spPr bwMode="auto">
          <a:xfrm>
            <a:off x="399063" y="3962400"/>
            <a:ext cx="2191737" cy="2926080"/>
          </a:xfrm>
          <a:prstGeom prst="rect">
            <a:avLst/>
          </a:prstGeom>
          <a:noFill/>
        </p:spPr>
      </p:pic>
      <p:sp>
        <p:nvSpPr>
          <p:cNvPr id="60424" name="AutoShape 8" descr="data:image/jpeg;base64,/9j/4AAQSkZJRgABAQAAAQABAAD/2wCEAAkGBhMSEBIRExQWFRIVFxgYEhcUFxQWFhcXFBQVFRcWFRUXHCYeGBkjGRUVHy8gIycpLCwsFR4xNTAqNSYrLCkBCQoKDgwOGg8PGikkHyQqNSkpKSksKSkpKSwpNS8pKSksKSwpKSksKSwpLCkpKSkpLCwpKSkpKSkpLCwpLCwsKf/AABEIAOEA4QMBIgACEQEDEQH/xAAbAAEAAwEBAQEAAAAAAAAAAAAAAwQFAgEGB//EADkQAAEDAgIIBAQFBAMBAQAAAAEAAhEDIQQxBRIyQVFhcYEikaGxBhNC8FLB0eHxFCMzYnKSooIV/8QAGQEBAAMBAQAAAAAAAAAAAAAAAAIDBAUB/8QAJBEBAAIBAgcBAAMAAAAAAAAAAAECEQMEEiExMjNxgUETIlH/2gAMAwEAAhEDEQA/APztERBJh9tvVaSzcPtt6rSXJ33fHpZQREWBMREQEREBERAREQEREBERAREQEREBERAVDG7fYK+qGN2+wW3ZeT4hfogREXYViIiAiIgkw+23qtJZuH229VpLk77vj0soIiLAmIi9Y2SBxIHmYQeIi6ZSJyvyGflmg5RdmkYkXG+N3UfYXVOiHQAYPB2/oR99Uw9RIpqlG5EQ4bTfzH6eS8a3WEfUMuY4deH8L3EiJEXbacgkZjdy4+a8eOEREBERAREQEREBUMbt9gr6oY3b7Bbdl5PiF+iBERdhWIiICIiCTD7beq0lm4fbb1WkuTvu+PSygiIsCYuqTocDwIPkZR7CIneAexEhTMwkkAHaaS22ZAPh6gg+SQ9e1qQLnTYtJkgEt6mMuuRXD6BZBIBBE7yBOVxvi/dbGi9CVMQGvYIYCPnPJgN1IYBP4iCbL7bBaBw1A6+r82rvc8CO1PId5NgrYplZXTmXwODwr64llKoXj6qbXmfS55E397L/AIOxJP8AiLXZiYY13MaxGqeRX6DV0mTAn9B2yUf/AOgeKsin+ro0eXN8bifg7FkBzqeq+0HXpRMxqnxWE3B5wqdX4XxTCSaDwC0k2kAtgi7ZESB5r7j+rvqkaw+mbx/qfv2VgaTN75COHOP4TgP4X5bi8P4deC12tD2kEEEgnI8Y9SoMI2ajRxMHobH0K/VcVimVNUVGh9OQYc0OjOQNYGWkbhcRa2VWr8HYOoS6mHUXEGNUlzRrAtksf1JsQoTpz+KraUw/NqlOxb9TPVv7G/c8FAvrdO/B9am8VGD5rcn6lyQBDjqbWXXivm6WBkvExqSXW3Df+3HvFdqyrmJVkIXVNms4NG8x6pUfJJ45dN3ooouUREBERAVDG7fYK+qGN2+wW3ZeT4hfogREXYViIiAiIgkw+23qtJZuH229VpLk77vj0soL3VtO6Y9F4rOCAOsx28WPBzbg87TZYIjKyEhp69Jpi4t1Lbx/1gj/AIlbfwl8OOruJdIoU3NcX5XIBLG9WxPCAqHw/oupWrf07YBMOJ3Bo2ngjkQQRvAX6K2uKdMUmjVDBlF7jPgTM7ldWuea6leJHiHMp/22DVYBZo5PJvvO0CqdWv8Ap9lR1q1535TytPsqlWpx8r+60RDXEYhL/Ub1wcSqxfw9lH87NSw9XPn/AHn7p87h+ypfO5rz50/ymBo08Sc8uqmbiyOJHqO8RCyhX5evspWVwfv1TA2aGkXEjMEG3CIIMQOBK7x+haOJBI8FSS4OANyRB+Y0xrAzEGCJsVksqOBnMczF+N1eo4jj3kkcuOUKE1RmsS+N0loR9AuLoIZrNaWmZ1rN3bgT2hY9VsEDk0+bQfzX6s97CDrt1mEt1gdkgeEnjOq43/1XyHxN8K6lQ1KcmlMHLwwye37W5UXp/jLqaeOj5VF5KkfTgCdo3I4Dd33qlQ4REQFQxu32CvqhjdvsFt2Xk+IX6IERF2FYiIgIiIJMPtt6rSWbh9tvVaS5O+749LKJKBbMOyO/geu5SHDuaZbfV4ZjhrDMbuSrrR0S41KlOkQdZx1GOFiNa0H/AF9lirz5LYfdfBFBrMK6rvqGwI2WATqtcRkXazuw4FS4t8u1shBkzmRwG85q/icQNUU2iNRobDokBoLbxncHyWNiKv8AP35rVWMNtIxCvVqST2n74qu5/wB8V1UrcOMd1A8q1YPqHgoi5euOaifxKlDwfUXmtzUcr2Uw8SfMK7a9QtemuvXuVynWg8lPTxJykn1tzVFr7fyu21L/AKKMvW1QrDI7xFxEjkdy06NcE6phzXNAcCZmDAM8ROfJfN0qvn+au0a9xcz5Ddy5AqEw8mMsL4j+HRh6he0SwguZaw6jraOJG6F841pc655uPLeeq/V8VSbXoOY6CIJE9Lid0j1hfmOPw3yvBJMmZy1hmDHC47ys164ZNWuFWo+TOQ3DgBkuURUqBUMbt9gr6oY3b7Bbdl5PiF+iBERdhWIiICIiCTD7beq0lm4fbb1WkuTvu+PS2iQVuLWnzB/8kL6D4Mc1+LpeGCwiDM21gIIi8a1l8+2uYixHBwny3jsvoPg3FNbiA4NhwAm51Y12SYNwR1WOnVbTufWfEGIcKjoggmMunpZZD3yP2n3W7pZmtf75LBOZB3WPutlW9Fqx++8nkoict88FKTlx/nNQvcY7eim9c1Hx1+/yUVSpK8qHL75/fRcn1XqLwleTK8cFGvR2LfmunO3qJzpuc9/6r1pv7IJGuUofvVYLsOQWtaCrNPEHLpv5rPY+fvku21TldeYevqNGYkRy8/5Xy/xlgg0teLXLT3Gu2OV3LRwdche6fAqMlzoBLdXwgwYcBINz+hVN655I6leKuHxDWk5Cei9dTjeJ4C/rkrGNwj2O1HX3jVPhI4jIQqqxzGGCYxykVDG7fYK+qGN2+wWzZeT4rv0QIiLsKxERAREQSYfbb1Wks3D7beq0lyd93x6W0SAs4OHQg/p7q7oau1ldh1jBOqZEbVpz3GD2WcrWjcAaz9QGAAXOPBrcyBvKw16rI6xh+kDEfMZrERuI5tgE9JWXi27uqkwuJaC4CYnVM8ctaf8AYDzC5xTZW+Iw6LPkgX4DJRv4dvvyUzj98VE9wmL2ndEfcqQgJ/T91E5Sv9FFUkTKki56i3seK4cEeVyT+y9HpK5JQrxyDsv9fsoCoyV6110EzX59gpW1dyrHgugguMreSY/Ehxa3eDJHMxn2AHdRvfqU31DcNAnnMNDbcSR9yvnm490l1pJk23lU3vFZQnVis82jpnESGMBBDZuCc5MiOAMeSy01pRYrTxTljtbinIqGN2+wV9UMbt9gtey8nxVfogREXYViIiAiIgkw+23qtJZuH229VpLk77vj0soLR0JpEUagcGgk+Ekm0HO0cPZZyLDE4nKyJxOX1dXSLQDWYAcw4HiL6pPHI2VzDYwVGhwcHU4s7eD+F0ZEfdoXxPziAACRE5EjPp0UmF0xVpOLmnPaBAh0cf1zWmNbPVo/n5832lVirVRIVbA6Zp1rNdqPP0Pvc56p3+/JWqn3uV8TEtEWi0ZhTe05KNxjIq1VGSrvU3qBzuXkudchSvCjc5evHJd2PouCEleEIPTfK3EfmFwSugSF473XokdtHqu2gkwFG3ipHuLWOcNw8P8AyNp7ArwUNK4gPIph8MbwBMneTdVK2DLADm0/UMp4cjyK5pYZ5IAaSTkAtPDtfThtRjgx2YcIB4ETvtPZUX04sjfQi3P9ZjV6psXhTTeWyDvBG8G46WKhWKYxLDMY5CoY3b7BX1Qxu32C2bLyfFd+iBERdhWIiICIiCTD7beq0lm4fbb1WkuTvu+PSygiIsCZC4cxdhamjMCB/cqDdNNp+o5SR+EeqlSs2nEJUpN5xDOoaKBaHvOq07IAlzuY3ATv5LRoaXe3wiXNFodfL/aSVHWJdJcQBfPIAR99lTxeObTZFMgvP1C4G+3PJboiKw2xWulDUrfENJjgHBzXZnVAIHW/Xcunadw7rfNHdrh6wvi6jyYHCfX79+K8ZUA+kE8Tl5b+8jkvYlmncWy+4a1rmh7XgtOybQenNdNwjokDoZ/MBfL6I0sQ5zaklj4BP4TkCBw3EcMsgtVmIqUXSwkAjxgE8LgxvCllq07ReGgaN8hO+59oXDqRGZjsVhVsYwvIkh078p6rRwddwFiR0Nj2TKcRE9JWvl8x7e8IWwSCOoOd14NI7ntBG8jwkeVj3ClHiADXE8GnaHQcOi94jglEF7im69NzeEAcyLx3uuOSYqGslx3nVE3MDcOF5nkkvIV9DSG3JzIuTuMCZyELUpVRJY+IMieBOTgeSy/6jWi0T72kq+X+HWiHTBnfAEdP2UYWVjhjCtpSg7UpvdIcJY6f9TIvvzI7LNWppeqXFrRJkazgAfqDfzaVmPaQYOaw6ndLna3dLxUMbt9gr6oY3b7Badl5PjPfogREXYViIiAiIgkw+23qtJZuH229VpLk77vj0soIitaPwBquidVou93Acue4LDEZWREzOIS6OwU/3Xf42nL8RF9XpFz+6s43EEk1HOMC89dw53yXekdIMawAABrRFNnETYn3J3+3zlWu5xJJkn05DgMlqjGnGP1q440Y4Y6pcXpDXBbECRAzNpzKz3BT6i9+UocTLMzbnKk6muPlrQNBcmgpRqIYTfDtEGu0Hg4jLNrHH8lp1WEO6blmYJxp1GPbtNII58u4svoNJ0ml2s3ZcA4EZQ4SFbS2W7bTGJh8tpAxVdESDOQncc/4Wxg62swOHln95qhpelsu3ZExvGXp7LT+C8NrmtMEMaHAHiTE+i9zzR05mmpMOsViWlrpEOiO/wBj1UFSnkZ3TM+srXxWFZUa4tADhewgHjJ4jNYuH+ukSJYSRf6Tf0J9Ut0dGl+GeGf1ZoY91p8XA7+s71G8/NAdEECRPDI/fIqFlEty2DlO48OmfkpMEYggXaYPnK9tb+tZhCuJviYWcI5rAXOgxETxmOv2FJhawcHtm58Q7ZxwELF0pLajmCzbEDkQHATviY7LrRWJ+XUa43uAehMO9J81CbsttfFuHDWx+saTDctaS0j/ANNnzcs1fQOpANqNItmDJBEX6ZHkecSsWvUMlsmBa98utws+tXnlTr1xOUKoY3b7BX1Qxu32Cv2Xk+Ml+iBERdhWIiICIiCTD7beq0lm4fbb1WkuTvu+PSygtM41tOm2m28+J5mxcbXI3AQPPisxFirbh6Lq2mvRxXlzi47z/HouRTUsIvOJBwGLrVXqLweQvC1dIgiLVr6FrBzDReReflTuMXbO6Zkc54rMhcuYp0vwynS80nMNWto0va5mR5iwIuFn6LxJwtbxAkbLwPqYbkDiSYg5WVqjpd7WuBg5RI4HKc4/RVcZiC5+sLRs/r1lXzqRPNdqXrb+0dX1NR5bU1mwW2gnwtIiYA3WK+W0k4UsVUMHavlBaYsOUey1dAYgvYaL3C3+Gc5iSwAXIMSOBHO0WlsNr0w8zrU7OiNk5Z8Da3EKzi4q5WXtN6RaPxw5g1RBljxLTGV945EZdVHSw0Pv9XhPb34dlxonF3+WYDb6p/Ccu4PuVq4iNXxN8Tbgh0GRdoMzmN/JIniiV86kXiNSOsdWXpnD+GmQAfCQTa2RHPf08Sy2Wg7xkvp8ZRmgHnV1JgjeCWwAN4Nh1Xzxpqi1mPcxH8kzH6+j0JpEQAeEbpLQYb1NiPJZOLcCbRaRbhu7R+mQCaPPiYL612iI+omDxsXei90hgnU3kOETJacwRO4iyjeZmMoWtM1VlQxu32CvqhjdvsFo2Xk+M9+iBERdhWIiICIiCTD7beq0lm4fbb1WkuTvu+PSygiIsCYiIgIiICIiAiIgLyF6iD2kDrAtsQQQeEXnsvqHtDgHxLagOu3kTqvHUO3dF8uHxbjmtvQGMaAWVDZzgGWnVcGZjrYdgrtK+JxK/RvFZxP6ycRhQyoWkRquyN5AOYMXn81cr6WmjqAXJuTtaoAtl18yvdPt/uyNlwBsbTAEjqId/wDXJZijNprMxCEzNZmIeh5gibG57LxEVat1Sqlrg5pIIMgjMFd4jFPqGXuJOQysOAAsFEiZe5FQxu32CvqhjdvsFt2Xk+K79ECIi7CsREQEREEmH229VpLNw+23qtJcnfd8ellBERYExERAREQEREBERAREQF3RdDmkbiPdcIgt6nhqD8HsDaO5d/2VRXNGaSNFznBrXEiPFMDtvVRxkz7ZdlKeaUznDxERRREREBUMbt9gr6oY3b7Bbdl5PiF+iBERdhWIiICIiCTD7beq0lm4fbb1WkuTvu+PSygiIsCYiIgIiICIiAiIgIiICIiAiIgIiICIiAqGN2+wV9UMbt9gtuy8nxC/RAiIuwrEREBERBJh9tvVaSIuTvu+PSygiIsCYiIvAREXoIiICIiAiIgIiICIiAiIgIiICoY3b7BEW3ZeT4hfogREXYViIiD/2Q=="/>
          <p:cNvSpPr>
            <a:spLocks noChangeAspect="1" noChangeArrowheads="1"/>
          </p:cNvSpPr>
          <p:nvPr/>
        </p:nvSpPr>
        <p:spPr bwMode="auto">
          <a:xfrm>
            <a:off x="63500" y="-1038225"/>
            <a:ext cx="2143125" cy="2143125"/>
          </a:xfrm>
          <a:prstGeom prst="rect">
            <a:avLst/>
          </a:prstGeom>
          <a:noFill/>
        </p:spPr>
        <p:txBody>
          <a:bodyPr vert="horz" wrap="square" lIns="91440" tIns="45720" rIns="91440" bIns="45720" numCol="1" anchor="t" anchorCtr="0" compatLnSpc="1">
            <a:prstTxWarp prst="textNoShape">
              <a:avLst/>
            </a:prstTxWarp>
          </a:bodyPr>
          <a:lstStyle/>
          <a:p>
            <a:pPr eaLnBrk="1" hangingPunct="1"/>
            <a:endParaRPr lang="en-US" sz="1800">
              <a:solidFill>
                <a:prstClr val="black"/>
              </a:solidFill>
              <a:latin typeface="Arial" pitchFamily="34" charset="0"/>
            </a:endParaRPr>
          </a:p>
        </p:txBody>
      </p:sp>
      <p:sp>
        <p:nvSpPr>
          <p:cNvPr id="60426" name="AutoShape 10" descr="data:image/jpeg;base64,/9j/4AAQSkZJRgABAQAAAQABAAD/2wCEAAkGBhMSEBUTEhMWFBUVGSAZGRcXGSAdGBscGB0cGR8YHB4cGychHB0kGhwYIC8iIygpLCwwIB8yNTIsNSYrLCkBCQoKDgwOGg8PGi8kHyQsLCwsNCwsLCwsLCwsLCwsLCwsLCwsKSwsLCwsKSwsLCwsLCwsLCwpLCwsLCwsLCwsLP/AABEIAOEA4QMBIgACEQEDEQH/xAAcAAACAgMBAQAAAAAAAAAAAAAABgUHAgMEAQj/xABGEAACAQIEBAQDBQQIBAUFAAABAhEDIQAEEjEFBkFRBxMiYTJxgRQjQpGhUmKx8BUzcoKSwdHxJEOi4RY0U7LSF0Rjo8P/xAAaAQADAQEBAQAAAAAAAAAAAAAAAwQCAQUG/8QALREAAgIBBAECBQMFAQAAAAAAAAECAxEEEiExQSJRE2FxgaEUkfAyscHR8SP/2gAMAwEAAhEDEQA/AKNxO8t8nV87qNIAKvxMTYHseu1/eD2OOblvgb5vMJSQ6ZMs37Ki7NHWAD9Y74vjh/DaWWRadNIESARck/ic/iY7kn26WxFq9T8FYXY2uvd2IXD/AA2SkNTqMy43HmaF+gG/1bEZxTkWhr0rUfLOxhVrDVTY9lqLt9ZOLPdpG532EY5szlkqU2p1F1I24PX39iOhGPKjrLN2W3/Pl0UuqOCjeNcCq5Wp5dVYO4YXVh3U9f4jriPw8+I9I06eWosZNIuqnqUilpP8R85wjY9yibsrUmRzWHgMSHC+A18wYo0y1wCegm4nsPc2xIcjcETN52nSqRpMkgzeOkjbffF008iEhQIpqoCj+zYR7xA/LGpzwbrr3FNN4fZ0IXFMGF1aVYFrGCABuR2H0nEBXyzoYdWU9mBH8cfRvlKVZSre5tI9QWZUmJPT2NumIXmDlulxKmyMyeeshHvrRgNRRyBf+yZ7iDjis9zcqV4KHwY25nLmm7I3xKSp+YMH9cYKJO8e+Gk5jgxk6EEg7jGVGlqnuBP5R/lOADXgwY9VZMDrgAypUizBVBZmMAASSTYAAbmcSrctvKibtTDhdDB5mGpxHxASwvBEQZMYneWeGVCtXKZnL/dA+YzwdaEaV9N9PqsDsf3rQWxOJhKagOYFvLEqQJ/aM6gR13Bn5mW7UbHhLJVTp3YsvhCTU8P6isNTE0/ONJnRCYEsBUA6qQhNrAFbmSBlQ8OsxC61YHzdFQAqQqekCpqDRGokH6d8PlLN+cXVabuhAMyS6zYSRaLAXt1tjupLq3emIHqIOsgWksUkbe8n53xM9ZP2KFo4+WVPxfk2tl6Qd+8EFSLyAFUn4muTAGwnEHVpMrFWBVlJBBEEEWII6EHF6/0pTan5Q9SsSdTqJLAAghTclSoYKJIjFa1uRa9YtUpkHVca2Idz1MsoBJ33i8Sd8U1ahTXq4J7dNKL9PIo4MZ1qLIxVgQymCDuCLEY3JQQgRUg9QymPoVmfqBiolGXhXKwFKjm6rijQZpLkaiPLI9CLMszHYdpkwJPeBwh5pnLZymsA/aA6s4CiNTU4AiLmL46c/l6aZfLU6zEPSVSKbCaeorsdgCZBv2I7zLUMh90agcI0CKirAkapXTPwkGMSytKo0itW5T/4bM1dVN0ow9N6chXR4WVnaCBqDeoEEbm6Zi1sjw+lXyWbp5FKpcjVpqEBfjRm0qgkfAYXcwRGwxWFVEAsxY94hf1ufyGHwlnORE44NGDBgxswWj4RcLUJWzBkuQUUEW0g0yx97lR7Q3ez/nJIVp9yf57RhQ5YzXk0MjURJy7UjTqsPwsWGpze8VAZEH09pw4qsSh727GcfO6puU9z+n7Mur4WDhLwdQ2O/tjMLf8AzxsqUINx6Ta3898aCNPpMx0jEgwVvEfl1sxQSrSXU9ImQOqNv+RAPyLdsI/EuSqlDK/aHq0vw/dgy3r26Rtf88XKlTS4mb3g+38/xwhZzhafa2pVlaoWqFqVBSdMMSVb4h+GLs1r2scejpdRNR2+Fz9hFkE3krzIZ+pQqLVpMUdTIIxY2Q8aWL0zmcuhAs70yQx7Oqk6QRvGx9sT/H/DJKuWHl0kpVTBRlAAB6qdIBaRPQmf1q3mDk/M5ODWQaSYDKZWex6r/eAmD2x6VWohb3w/mJcZQ6LTzXNORrUGWnnkpx6lB1rrtdKwsWuLaSOx3xA0vFhUzUqihAjK9VVvVcUiiOFJkAPEBmNt4visBiQPCSoBcPDbMoBX/FqiY6Ww/akDskzRSqIx9ckkyWJ6+/cd+v8Anhm6Gioym0H9Oh/LEjw7lmtmH0ZYeawvAkMo7tIhR+9MbXxaFLw1p/dJm/MaoqBXuSsrf8KzYEKCDcAYzOxRNV0ys6Kj4hTjQdwyCD30kp+cLGM+EAanJ2CH+fynF2nlDJKVR6CaV2GmfeLzMm/1645anJGSraqflikGF3p2ZYmDFgflF5+oV+oj0UPRySzko4raen+n++N2SqotRGqJ5iBgWSSupQbrIuJFpG2Hbmfwvr5dYosMyJ1QikMAQJOmTI22M/xwm0sjNUrfSrQSBfeAAP2jsB3+uKFJNcEcq5RfKLGyIyqZdWoHyFOoipU1I5kmNifM9IgaQJvYEGDIcYy9TUaCvUKkaqlcAKbySqyQoAAksSflOK6zlUkhQZ09jIBtZfYAAe8Tif5a5ipJlauXqqq6/wDmXnS5VHWADJCtrG3wReRiWenXLXZVXqGsRfSJapzOK2aFAVHdWZgWn0Cxjy1Bj4uvX6zjtzXMlLK1vKJZIVSH0qwZXQEhgLi5P6WG+EnlShqz1BJF6gEkwPzOMOaMyamcrE9HKid4T0CfeFGNfAi5Y+Rz9TLbnzn8Fj8JymXqMfLra4I9YYOFJnTNgVna3vOO3jtRcnSp1qoakrOylSgqmqY31NGmCCRB67GMI3InGBRDSfh11WUfEwSk8LtdCSdQPt2wsZ7iNSs7NUcsWJYybSSTYbDc7YzGj1c9Gpal7Vjsbuc6qZqhl69OkwqVNdviby0IUTH72rpaInYY4+RuX2fM+ZURgtEa7iJbZRf3v/dxy8Z5iSrkcrllpwaAaXJ3LnYDoIA+uGvw0y4XJ1anV6uk/JFBH6ucMs9FbwJh/wClibJHiuYDP/5ek5UDSTYgyY6EGI639xiDpZPNVK9qplVD6NUAAkrEhgItt79cT2Y+P6fw/wB8bOFp9+zf/iC/9ZOJYy4L3WmMPL2dqqxVyJhSNPSJ3MXk9ojFbeKXKho541KKTTzC+aFWJDEkOAoMxrk2EAMB0xYmQq/fN/ZX+LYhvG7KBsllavVKrJ9Ki6v/AOeG0S9WCXUQSRUX9HVf/Sf/AAn/AEwY59WDFpESnBuZ8zlZFGqQp3Qw1M/NGBWfeJ98OfLfiiWYUs0qImyVEBGg/vAk+j5Rp7RbFb4MJsohYvUjUZuPR9ILnAV0uBqFweh7X67749zNARE9JB/y/jhV4ZzI1PLZZM1DJ5QL1SD5qyFK/wBoAMFiNVrEmxa6ar5amkdQIBDDaGuCLzBGxx89Otx+hcpZNNNIu927fpf/AEGI7jL08s9POVYBQ6Ji33mwMbKGvPQFovAM6qWBB9YHxkWj2PfCT4sozZNVptKo5dwOoAC6jabEj/F7TjdMFKaT6ZyUsIVvEbnpc4yU6JYpTYs1Q2NRzC6gOigCAO3bGnlnnsiaGe1ZihUsdZLMmwkajdepW2wIIO6Zgx73wYbNngi3vOR05u5DFCmM1lnD5Z4INzAbaDF16Xgg2N91/IGrSXUKhQNuBBm0w2ohSI/CSfltif8AD7mwUXbLZgzl6wIOq4ViIB9gZ0mPbsIgl+ziqdbM9NXgRN0mTA0jpJmQfbGa9yzCXPz/AJ5NPHaLm5eylCjQY0kKVHpq+rW5iQG0qGJUCe2/5Y9r8SZ0JJvNzG4j+Rjmz3F8uITzqNM0wEH3gsqQqyCdXw6QQbyL+8lw+irJYo2oQNJm4uNugMg9LHtjz7HJs9+v4cI8YycuZzZVCFtO5Py/74z4RWJk6dR6AgFT+f8Algp1ZnYQet+3+u+OasxkQDb3/XCU2O7WMGurxKo7AaRcDYd+gtIt74hObeCmtSYqAtYAkNsWgQQSbfDaSZHeCZYRXiL3/wBI/wBcbOO8OOaoPQQshYjSyiARsVJiIabHaQJiIwyqb3ZFXOLg4uJSmYpJRVlDrUqNYlbqq9YPVjtawE7zaOw5ca5FKKWp6wEAlaq6HAAuxE3Eg2AkfTCiKJvbbftj14SUlwz5+yLi+UFCuyMGUwymQfcfPGvBgxsWeqxGxj/vb+GO3g3BK2aqilQQuxv2AHdibKPc428D5erZuoEpLaYLmyLPc9+w3PTFg8U4hR4JQ8jLw+cYAliBNPb7xgZh4HpSRAaSO65Tw8Ls2o+X0VxxThFTL5h8vWhXptpa8gEe4mR8sWF4fZhDk6tOnJ8upJJ661AmOl0NvbFZ1qzOxZiWZiSSTJJNySTuScM/h9xo0syKLMfLremOgcxpaO8jTPY4zdHdBo1TLbNMc6t2j+e/8IxnksudROpvz+Zjv0748zNOKhm0iR7xY/la/viS4ZTApkn9sf8AtOIV0esZ5O2YUD8Sn/pIP8CccnjLnguTy1EhWJdqjAtDAKNIIAIJnW3fbEnwjLipm1Kn001JPsakAA/QMf8ATFXeJXMTZrP1CCwpU4SkpsNK2Dx+8ZafcdsPoj6skeql4F3zaX/pt/jH/wAMGObBi0gDBgwYALZ4NnqdTILnc/pdEtop07sVYIC9wGaSTFlG5BJt1ctc/LXqPTy1Ly2W6I76gy7GAAoWPSdImR/ZwveHVVcxlMzkC6h3Bempm8pDR8itNo3gE9DhGz+RejVanUUqyGCD3x5q08JylF8Px9PoP3tJMtA+JbDNVKFbyFAPpqIGNMNY6XAYyAZBYdRtFwvc0810qtJCmtK6llZd1KOBqGsH1KenXf2OEfG3L1VDSy6x2JIH1i8fIjFEdLCMlJGHY2sHtCvpbUVV/Zpj9CMStFsvmPSU8modip9JPaCYHyt/aGxzy/MdEQr5KgV/d1hv8TO364kv/DuVzVPXlHNNwLrUPoneJF1PQGCPcCSGyljvgwkK2dybUnKNuOo2INwRIB27gEbEA2xowyceoO2WR6qkVqLmjUnchh5iMT1kajP4rm84W8bi8oGdOSoPVqrTSS7sAPckwJ+p3xcdOpS4dkjoB0hT7FwCRMkfFUqfkAva1N8PqlaisphlOoH3W4/UDFicxVP6QyavQsUu1KfUCgIIAAuRqB7XN5xNqFlxT68lmlkoqTXfg7uD8wtXyFTMMqgpUcBRMQqIyrO+5N+t9sKXCfEKvTqzWishN1IAI3upAt+uwGO7k1kbL5jJV2FIsSRrOm5AUzOxBVDB98J/FMk9KqyOIYfrPUEWIPcYIVQ3STX/AALLrNsWn/3Ja3DebMlmVgt5JsdFRtJEW1K/wnfY99jiYzDilT1GqWWYCzDEkTAGzSL23xRKVSP574fOYeLIeG0UTSV1ABgbgU1T5QwNQwOwHc4VPSxTSQ2vVycW5eB4y+ZFQQRqTcANKkDeNiG6RBtuMVPzTw1qVVl9DKpgaPTEfu7XF7T87EY2Nzk/lCmF0+oM5mS0SSTPUk/K3uTg5gzDZvMNUohqkhGsplToGpdtgQRPWPfDaapVvkVfdG1cdi5ht5S5CfMxVrTSoD1ajYsqwSwLQukDdiR13x1cn8kaz52aGikg1AP6Zi/qvIWx6eqRGNPOvPZzP3GXBpZYWgWaqVkB30gW0kAJECOpvhrk5PbH7smUdqzIk+Nc+Usqn2bhqqumxrgdbA+XNzcA63k9oxX1auzsWclmYySTJJPU4wwYZGKj0Zcm+wx15TP+WrBVGpraj0HYfPHJgxoyWBy7zdTzIShm9QqSAlVd2J9InqGMgTBB6jcmey2fyk/+fsxiAR/ZEAUyZFr+wxVfDc0KVQVCJK3A/ei363+mOacIdEW+ChXySwWHzRz2tFHymRBUH+srt8TgwfTMmGESxuRaAN0TN5vXESBvpn0gnfSOgPbHudzvmQSsMJuOs3/9xb6EDoMcuGxiorCEyk5PLDBgwY0ZDBgwYAN2Tzj0qi1KbFXQhlYbgi4OLVzXD6HHMuKlDQmcVQGTY2ibC5S/pa+mdJxUmNlDMMjBkYqw2IMEfUYTZVvw08NGoywdPFeE1MtUNOqpVgSPYwYsRYiRjkp0yxAAJJMAC5JPQe+PalQsZJJPvi6uSPDmnQpUc1UpVkrlYipBCE/8zSqys7KLm82Nx2dnw45fIJZZB8B8LKWhWznmazfy0cQOwY6d/ZT9cNGS5ZydGPKoqpMCSCSRMkSSZsNrA4ZKPDQSSzgrNplbxNxMx9R89sbV4clI6tLNq6hjEHoBI7Dqf448qUrJ9sctqFPO8HoZhRRqUE0hg3olTpQz0g/E7qOg1Ntc4jeLeGuTqppoqaFQmzAll22IZtvlfDtm+IUKekVBoJMCWJmxtvE7wRP0FxyPnaZUuhT1HSXLBu9hMgACev8ArjG+cOpGsJ+CmsvyDWbI1cxpqebSrLT8nyzJBiW72ZgNsL/2p1dhcSSGXbfdT+Q+oHbH0RGn0g6T6Sb3hTIMT6RJPT/KK98UOBVKiitRyarTpDVUzCQC+uN1mYUze/xDbF9Gp3vbJCpQxyiu89xV6tRqjkFmABsBYAAbADYDHPWzDOQWYsQABJmw2GNeDFqSQttsMd+WyderSOlajUkMkgEohbqeizAucY8J4TUzFUUqSM7sLBR9ZPYe5ti4PD3kzN5Ev9odBTa60lfV69tZiwAWRA3/ALuMWTUFk1CLk8CHw/lLyadOpmkYPUllpn0+nb1T1N/TaxBO4xNZfMGAiAKB8IUR7WtizONcunO0WWfvE9SGJv2+R2+cdsJGYFDIAtmagWosjy0IasT7KD6P7Tkb2nEu6Vh6VXw61z4JGlo+zuM3o8pVBqyNXUxIkAMTEXBNo64VqZ4HmI1BsuTJkBlgBYO3mCZEgARv3uucyc71cyPLQCjQBMUlPxfvO1i7fkBeAJMrWHQpx5I7blKWUiwm8PcnVMZfOqdra6b/AIZYmGUwpgk6esdMR+b8Ls0t1ZG2gNqQ3QvHrAE2I37TGE3HZk+M16X9VWqU9/hcj4oB2PUAfkO2N7ZrqX7id0X4OvNcpZumJag5WJ1KNSxAaZWREGZ+fY4iqlMqSGBBFiDYg9iMMuW8Rs4vxMlTf46azcafiUBrLKi9gbdImE8VA39dlEe82e24NhUR4soG++o9bGZrtBiPuIGDExzJxqjmXVqOVp5aBDBDOozMkQFHawHvOIfDEYDBgwY6AYMGDAAY9Ax5iX5RCnPZcNEGou5iL2IJtMxE2mJtOA6ll4IkiLHHmGPn/KhM85AC+YFqFQIUM4BYD21asLmOJ5WTs47ZOL8BiwvDrxJfL1BQzTs9GoygO7k+T01Xn0AbqIjf2KTwrhFXM1BTooXc7AR/njHiXDnoVWpVBDKYP+t8clFSWGcWVyfR/G+aaWTpedmGpsjXTS4Y1J/YEy3ubD5YxyXGhmqWvKMjIZltLW6mzBZ79ojHzWjXGomB9YEzYSPe0jFuc68aojgvk0XNOolVadSmogCVJakxFiV/FpkAwO2Ip6fpZGKYzZF6NarUSlUXMVQCKlZTKopBOnVdAZGyTYEn4b8PBuL5bN16uTo3akpCsVHq0tpaDPuNJg/iJ90jLcw06XLxo0airmHr/eAGGKGR3BPwpO9vbCZwXPGjmKdRWKaWHqHQbH/pJGOLRxec/YPiMvWvRyozVOhWqKlRlLKrhlDi5gtpi2iQJBmLYiOeuDuvDnbKZgrQ2qKvqRhq+HVdlhiZFhe4wqeNHGqVfPKtEgikmliN9RYsQbxaY+c45H55A4LTyQX1io2ptRDAAhlIjcQzKZjbr07XpVDDQOeRMdCDBxuyuTeoyrTQ1GYwFUEsT2AFyfljLJZNq9VUEAuYBNh/IHQYu7kXlynk8uCqOKtSdb1FKuVBIACm6qQJjrN9hFVligjkIObJLlKhoogvlUytVh6qahZCjYSFB3loYkiRJnDGtanTU1azqiKJLMYX5e59hc458sUQPVchVRSzM3wqFEkn2wicO41V43l8/RCKWVQKKDfcFSSTpmVO0AT8sRRjue59ZKpPatqMn5zPF8rxCiKWlKVPXSvLkoGcMQBGrVTm37UX3NPZdlFQ+bPXfvteVM4k0zeb4VmnWlWFOsvpY0nDr30kiVMHfsR3GIriPEaleq1Ws5eo5lmO5Pc4vjHGSNvJ25ytQKmIJnZfSe0/1Qt1icceQ4ZUrGKaM0RJAsJMCTsPrjmVSTAEk9Bi1+DcHOUppTAhlCVKpI3eopYLNz6UIAiw9RvvgnLahtFLtlg4Mn4TKWmrXKJ2hTU+sEqs/Uj3x35fw64efRUqVAR+JHufnqSB12GNeZz1QklnYgmQNhft7fnjCjUqMYB+mJ/1HyPYjoYJcnZnPDrhoiilZ0Z9qlX4p6BWUimf7JUG+/ZZ4/4XVqCO1Cp9o8q9RAumoq769GokrF5WQMOWVpPF4+RuD9DbDHkqJZRpvUUfdstmU7gKQLCRtt7YdCTkTXaSK6PnSMeYuLxT8Pl8k5xSKVQMitTMAVDUIX0R8JBvBtExAAGKgq0ipIO4MflbDTy5RcXgwwYMGAyGDBgwAGN2UqaXUzpg7xI+o6j26404zpVCpBESO4BH5EEHAA5eIOXNRaOaEQ6w2kyvrmqIm8S1RRP7N4NsJWHGlW+2ZAUxCtRqCVUH4DqYFQTBgvVtIgsNgbd//h7InKhQD50H1hpMmPW6hyoUGBAH4omYOF7lHhlrola98fb8+Tt5Sojh2TbNMV8xl1iVLAqUVkEWE63EyQDteYxXfEeIVK9Z61VtVSoxZm7kmTYWHyGJ/m7PkU6OWR2alSABM+kuFC3AJggTYm0mLXKvjUfcTdw1BeP7+QxtbMsV0FiVB1RNpIAJ+ZAA+gx5QoF2CqJLGAP99sNSeHj6ZevTUxMCSNwN4jv+WFW6iurG94yJUW+hRx6DGGTiPIOZpgsoFRQNUqel/f4rE6d4g94WyMbrthasweQaa7PXcsSSSSTJJuST1OOvg/CKmarLRorqqP8ACo69TfYACSSYAjfGPC+GVK9VKdJGdnYKAovJ/QfW2PoHw+5B/oxGao4qVagUGAdKASSFJuZJEmB8It37OaijsY5Nfh94fDh6lqwR8wTIdZYIsD0qSBBnVJAkiOgOHOplFYEsJi/v/JxuSmDitPFvn1aFKpk6DaqrjS7D4UUgak3ILnY7QD3xKk7HyOb2o4uduPDN8MzfkyKdGsqgiADocJNjcHWPi3gHrim6GadJ0MyyIOkkSOxjphj5T50GUp1aFbLrmcvWjVTLlCCCDKsu3wrIi8D3larsCxKjSpJgTMDtPXFNcdqwKnLdyYk48x1ZLhlSsG8samW+gEayL3Vd2iLgSca/sb6C+k6VYIT2YgkA9iQrfkcMyYwdfL+eWlmEdyVS4cqoZtLAghQ1pIJE9JxefEOBF1Nei4NN0UKWJghVGllMbFT17dsfPeL08O87RrcOpIn3ZSVYKzXeZk3mTvG3qMbEYXNLHJbpJtSwiDrcP0tDMJ6QZv32/TG7KZYjYPJ6xH8cOmY4cQCdRaP3iR/HC9msxVUakQGSBM7TbUbbdziKS2vo9pW7kZZWgU9TIWi8GP8AMx/pjYnPtRKlOmlAoGgk2JAaQphbAEiOuOWpk2nQxqVHcQQCAIJA2gi/7MMTf3Ixq5KqzCgURAAraguoOpMiAIhZUiZmR7DGo2SS4FSSk+Ts4nxarU9VSl5lTdEbS3uGvYEfSMQPP/KuYrZM5kUlUU3LOqMG/dqP8IjZSe4BJ+GTO5PLstVlYB1gghBJkWDAfFaAZC3Ha4xIcO4z95RBOoVDpg3VxpJOodZuJ9zPtqt+rMhN0FKGEfPODDDz7y+uTz9Wik+XOqnN/Q1wJ6xdfphexaeI1gMGDBgOBiX5d5Zq5ypppiFF2ciwA3+Z9sR2SypqVEpggF2CgnYSYk+2LA52zNPI5Wlk8sUD1UV6lSmCrMhuNR1HVrPqgzAA7442MhFPl9I2cF5bp5dKtVCXanqpioTB1NpU6AJCkIxkySD2x28PyOiuraQg8xSVUEwGeoNIJMkGm+kgzOkYw4fQNPIijs1Nb+7VVFSfofT9MdIzBbf523sPSR8tsSyfJ7dUI7FhYOHiXDMsvljNaWUlQKpADgstg5BB0gT6iSJIsIJwr83co/ZtNalqahUupIPpkAgaoAbff+OH7jvDlqB6bQdakCQLBQIMzYq7ofoRhEzvNc8LTIlIemxDEjoH1iD0uWWL7e9mV5JNYop8/b6+wvcOzzUaqVVCkoZhgCp9iD7f9r4twc6UalFakBJpmoyteFVhTtpGxeyzc2tfFNY2JXYBgCQGGk+4kNH5gHE+r0MNS4uXa/sefCe0t7g3MKZg68vpHqUaWs4I1EA2I9QUkRPbpit+YMoHz9ZcuWqhqh0wdTMWNwOrHUSB1O+I3JZypTbVSYq0ESOxBB/QnFveGPhiyGjnsw7I4IqU6WkTHRnJ2BBJCgAxBkYXRpI6WyU0+Gsfz/Bpy3pLBOeH3hiMgwzFR9VcoQUEaUDxKzuzCCJEC7W64fqfTrjBD9Mc3MPFqeUytXM1GC+WsgEwHb8KGAfiYASBO/bDcubN8RRBeIPPK8NogoVetUBKISIWP+aR1AYQBNzPYz83ZvNNUdnclmYkksZN73JufmcSvNvNFXPZlq1UjsoX4VUfCqg7AD89zfEJiuMdqJ28hjbl8s1RgqKWY7Kokn5AY1Y9Bi4xs4Xjw/heWyuWpLTpKSyAu0etjAJJJBkSTA2Frd4PmfhSVaNd0Qh2T1AQA5QgqW6BlvfqCw3viO4PznNBFzdSkezBianYeYoEGwAmQdpnE3wvi9CrFSnUn1aRYiW3gTbaPc9JvHmy3xllnox2SjhFWZ7g9aj/AFlNlH7USpm9mHpP0ONvA+YK2Uqa6LRNmVgGRh2ZTY/PcdIw1cxcLQt5dKsKFSpJ8tmKK9xCuDAUzcEjSe404RqlMqxVhBBgg9CLEYurnvjlkc4uuXBbnKXMmb4iH1pRVF9OpAwfdWYSXMLp/OY74lM9zEtOigyxBaoobWAwYK0wV1QQ214taL7cnDVp0eBhlJpl0XyhfU9SQWViIMOdSHYEMOkYifDjmGlmGahmYBU66IA9AWPVTA7DcA92NuqnByba4Llcq4pS5GHI1WZTXq1CRTpFiHj0qAy2JMs7y1yTMxIviO414x0hApUmKISFXUo1QbOxAJAPRfYE737+eeHKeG1vKuFqLVW0aPKVugEXVmttAxR5ONVw45MX34eIl58M5gy+bhkPlVVXVoYkmCAfj0gE6jPe5647s/QqLWZgdS1TrFgQHi4O5BNjtN46YpTgWeqeYtKWKOYIADHebA9jBti4+feZFydCkDGp2DaF3MLcsNQYfEpG3W2MSrfKKK74tbmKXi5w4eTla4sRqokX2HrWCbkSXHttissXjxOhTz/D67N6QtLzFbVBApIaglSJuxHpNz0jFHYfB5RBqYpT48hgwYMbJjOlUKsGG4Mj6Y66FY18yrV3ZtbrrZjcgkA3PtjhxlTcqQRuDP5YALZqVFGfzWVFjCOg2B0A6wvcAFSB1CYwylFhAI/EVv2Av8ov+R744eDUPt9CnXD6M7SLBGX4mSjoOzWcxVUEE3Cnu2Nlbn2lTVkzGXqU8wt4F1YmLgkyAYBn1W7zidw9j2a9Qksy68f6+pNGsaufSlTGs08u1VzPw6jTdTBiSFUemR6WPbFRcXSMxVEAQ7CBsIJED27e2GDlPnN8vm6+YdvVUo1BtI8yNVMado1qojoJGFvO1UaozU10KTIWZ0z+GeoG2Gxjg86674n7v/H+jRgwYmuUuWKufzK0aUD8TMdlUbsYv2FtyQMabwTk94d+HL8QJqs/l0UMatMlmF9Kg2MCJJ2kWM4+hZkydzJxHcC4Z9my1HLyG8pAmoDSGI3MSYJJJNz1xLUacmMRTk5sojHCCwUsWCBQSWYgAACSxJsABe9u+Pn/AMUPEps8/kU4+z02Oki/mESoqN2lZIWBE9cTnil4plxWyOWgrPl1KwMlwsSigABV1agTfVFoBxUOKK4bexUpZPVWTGLI4X4VuEjMM8tuiQArX3YzJAPQdfbFcU3KkEGCDII6EdcOuV8Uq3nU3q0kKoWJWlKFmeSSbst2JkaYuYAMEMefBqtxT9RK1vCEMIp1HV+msKV9piCBPW/yxWjLBjth34x4qVqtBqNKktIMNJcEl4O4GwE3vGxPzwj4FnyFjg36Qx28M4l5RYFQ6VFKuhMAjcEHoymCD0I+Yx5/Q9fR5nk1dH7ehtP5xGOvg/KebzQLUKLOo62A+hYifpjTWRSeDR/TlQ0DQfTUWdSlxLIepRpkT1Bke03xxUqeogSBPU7D3OJLi/K+ayt69CpTH7RHp/xCR+uIrHMYO5yWhw7NmvwOrTRiTQZVnTchW8zWvUEaj7wo6mMVzw3NtSqpUQwyGR9OnvO0YfeXeP0qeWIUKKK0h5pk6vMZmsRpv1jSdpJvYV89TTU1LBgyOosZj3GMRfY+1pqLyfQZzorZNaZCrUrJqSmTcBluNvUQGJjciCRAxXfEfC65KFkULJsW2IuAL7TI9sJ3F+YKtesKpZgVjT6vUunb1AAkjYE3gATbEwvOrvlay1gauZKeWtdiJFNyoYEaZZ9OpQxJIDnsMdSZic1Jkr4fCnRp5iuUBamIlwCVU7lVm7XFjA2E740nlrNcTqmuDCMSwsTZmNx9TufzGFDJ8VelTq01iKoAY9YVg1rxuO2GqtzioyVChSep5ighzOlYggL0Ji3sItMYy08jYTi4pS6X55GPifG8rlOGNQpVadV6gGXfRJVIguxkeokCJWd7HbFUPEmJjpO+O7iVeQP2mJdiPhvAgd7gye/yxH43FYQmybm8sMGDBjQsMGDBgA7+E8VajURgTpUtIBi1RdDx2JS0/Ltjbxzjz5oo1U6nQFdZ3ZZJE94k7yfc9IwjAR+uA7l9HmDBgwHD0DF4eCuWFHLVPMQJUrOCjGAXRRED5NqI/amemKx5N5f+014cwiXcEfEP2Vvue/QSZxbuXoa2ECwgBRsIsAI2AgRiPU3bfSimmrdyx+Awi+KPiScgv2bLlTWdfU4ILUZFrftncTtEwZGOfmHxcTI6qAQ16y2120BtipYXdl2IEXsTijuKcSqZis9aq2upUOpm2knrAsPkLDG6q/LMTl4RzVKhYknc7nv748Ax5j1WIMixGKRJP5TkTO1AG8gop61GWn9YchiPkMddDw1zjMoimNZgHzF7xqtJI+Un2m2NI8RuIaYOYJ/eKIX+eorqn3nHD/4uznq/4mr621N6zcwF3F9gBbHOTvA6U/Bd1AFXMaWJHw0yy7HqzLNwb/pfEpwbgOVyTfd6a1VQdVRwGIbYaQJCA/n7mQMK1DxTrkr9opJXABBJLK5mfxAwOn4enck4duDZijmKNKqr0aa6QGVnVQhT0gXO2kbn+IIwJSyd9JKjjdQ+tmbvcmY3ws8NrItR8wimmkSUHwgFiS2kWHxSRa4OGjjXBqwoasvSWqwKsZaFNPclSDpJ2gavf2xB8drU8lllVh8baSCYmxlus9B7asMlZwkcUe2M1HMbhlF7Ebqw/gRhA5v8ORVY1cgqgx66AsNW58voD+5a8x+yGbhdX/hxUUhz5TMG3WVUwZE9hPvPbG3hNQqq7mACfyv+d8YrW6WGdnwslHitUpa6csk+l1NtjsQeoP1GObF1808oUeILrU+XmDMPBg/uuLmOgO4g77YqPjPA62VqmlXpsjA9RZgPxKdmU9xjTjtMZycGPZx5gxk6GJThfLeYrvTVKbAVT6XYEIQNzMbD2+W+G7w25IWuDma6BkkimrfCSN3PcA2A2Jnti2hladGiXqMKdNBJJEKAIHTYAbQMYc/CGRhnllX80+F+ZamKtIrU8qmiCkinVpRQCR+0xaWjcyetsVoRj6LbnWlRdRWoVxeaZop5q1g3wtTdSARHqIt03xTniHw1lzlWv5LUKddy6U6hQVL3JNNWJUap6fWcEW/JySXgVsGDBjZgMZU9x88Y4yprJA2nAA28e5Oo5bM06LVyA1PzKjFT93qYqosDInSZE2PTbHLzbysuVpZapTqiqlYP6xtKsNvbSy79Z22DdmOXvtWdrKBIp0KQ21STU8yIBvKqyk9Lm8XiOOZMrwXLo66XpVD85ZswWDDpAQRad8R12tqDb9s/dMssqSckl74+zERVJMAScTHD+XWeGf0odybMOphTc/lBncbiOyeUd29Ckxc9AB3JNlHuSMS1TmzMliAygExpCqV7QLQR+e2KpZ8E8NufUTtKlGlUkBbLBMj3nef5tYYmuZecqmUy/wBnDac2wGqopvSG4UxtVYWP7IPQn08mf4uMlQ81FBr1ICMd6Y0gtUUbatR0hogGewwhZfJVsw8ItSqxP4VLMSSTMCSTM98JjWpPdIpvtSWyJyO8knuZxjiwsp4NZt7voy4P4alRdQ+gMxHQgMO2Pf8A6LZozFfLe33h/L4P1w3fH3JdkvYrzBh5q+DnEQJVaTn9kVqc/SWAxyZzws4jT/8At2Yd09UfPTP5iR747uXuc2sUcGOjNcPqUyVqIyFbEMII+YOOfGjIY6uGZtaVanUemtVUYMUb4WAM6T7HHLgwANmc8Sc/WzJqrVdC3pWnSJCAXAVVkzvN5kwThh49XAWjTzRZ6ldQjM7klYAly0bCpB2gw3zxGeGvCqX3ucrkKlEhVJ21HcifxXUD+1PTCvx/jTZnMNVa02UdFUbKPbGWtxtPBYrpVynB6q3GgMhPvUfTaLxDnfqN74lxnv8AgXdd/JFTUZgRpYzF9pxq4Sy5zhNJHL6B5asSCdRSSRc/DqUj+7+XdXy6UK5yzMD5lMsEPQfC4MbKQZjcQ522W5c7Wb+Z7w3iJJLCLiZEEflsR/rju4ny9l+KUGp11FOos+XWUCVm4O8tTJ/CTIG0b4g6HDRQqCjT1FdGtZvpWSpE9QptJ7j54mqVYoItP8R22xZDmvknl/VwUdzDy7WyWYahXWGW4IurKdnU9VP+oMEEY7VfhgUKVzbtF6k00v1AT1W/vTi3eb+ALxLKBAFFanJovPXc02/db9DB2BmnOEUMtSao2dDsaZ0jLrKs7TB1PHoVYPckwI3OFzjg1Flv+G+fy7ZCmELRTZkCkS/xarhep1DacT/OXGKNChSGZISlWLIwqU3ZSpE6W0XQm/frvEimcj4itlnJyGUoZee+uqxi9y7Rt1CjHV4q83Pm6lCnYU0o06kDcvWpo7FvcAgD2v1wlR5Gb+DXxjndaM0+HtVoQxAajWfyCvQpTqJqVj1IK3nffCVVqlmLMSzEySTJJNySepxhgxvGDDeQwYMGOnAwz8nmhmM1SpZmmpv6WUaQYBIWoEA1KSPi+LuSNl3LZcu6ou7EAfMmMPPIWXoee700DeSs+dUYglmOkaVBAQEa7tqI3kbYVdLbW38htMd1iXzH3gfFBRYowVPUWEraApAGsSG36xA+eI/nWgeIUnVSAxYOCqQkzuWPqgIzmADJi+4x1eSWIS3pOzDS8b7zf2Ix2U8q6hV9SRJb0ekz3JMixx4EdRKLyj33RGSwyjuLsVc0QrU1pmNDWYkW1P8AvH8gLDueFHIIIJBFwRuMP/iLQqI4qoFKfC001MR8JupMFTpHT0x2wkVs4HWDTUN+0vp+hUen8gPrj36rFZBSXk8C2v4c3H2Pc1nqldpdixPUmekRJO0DF9eGfLtHLcOp5gS1SvqMsZ0gMU0jsDpJMQTYHaMfPatBkWxfHhdxwPwdab2ahUZFggkqx8wEjcXZgPlgt4iFXMhhzmeI7D5WxGVM9PQH5gY84hUVQpOol5IVbGAYkzMXkbdMRdauROkhQBYtcyTEaRE/Pb5bY8/cvJ6OGuiQbMDtHyJH8DjWudYGQ7D9cR2VFWo+guBadcEKBMX672/mcaWy7a2UsG0m14nfoTvPvjDa8I1hkzxJ6VcBKwSsCCAHF77hW3H0OKw5z5G+zr52X1NRmGEhmp9tUbAzFxawNzixKOWRCtQqQwUD1EeWD3g9egknrbt1ZzMOyesBZDaWAG4kkGBdT2M2PvfddrgxdlSmijeE8Gq5mp5dFNRiSZAVQN2ZjZVHc4ZKfhrVYEJXpVHg6UTV6iLwCyqNgf07yGTMItJGShTVGqySaQ9JK/CWsVAgn8MX2EHC3l6LZfMrUKGnWVtasagaST8UMPvAeve4xWrnLrgkdKj3yY1eI004GtAH72pmDqXqAom//wCuPr2jChhq8SKiNniyoKbsqtVUGYqHcH3FgT1364VcUReVkRJYeCxeX+clU5DKK2mmARWb4Rrqn0X6aDp9X7zjvjfzvlGybUszSkPSzBgkm9tUH2OlgR1v3xWeLI5szEcByQqVDUq1XDg9kpqywe5GtRPWD2wNc5BPgZeOaszl6GaohldXkCmRIL+l01NbStRSCewPQ46uG8VWuiufRIOoH46bKWXS4VbSVJBA2NhvCpwTPPlOCCurFmNWVD+pPjuuk/hbQ4OxJP1x08H4ilYjN5NQjqNNaibkA2+bIbQx2IANwCWx647Rl98jpwnMwxK3XaYK9zMNB7nboT0wleMHKxIXP00gGFrQREiFV4+mgn+x1Jw1cD4ildiKYKzIek12AMEEED1KR+MC3UCLydTiSihU81LMjUwdwx0HUpAXSoJDHVOm4t0xty3LnszjD4PnCnUKkFSQRsQYIxnmc09Ry9RmdjuzEkmLXJ9oGNWDCTQYMGDAAYMGDAB6rEGRbFk8i0wmVeAJ9DMTABLh4BJ6CmVgd3f2xWuLE5czQLvlzZFQU5H4qyKA5E7+lY+Sr1OJtWm6ZYKdI0rVkYlzDhQIgi28rG9hOkfl9MTJkqksmoCzGNVukgAmNjIPsemFvL07hKYY6yFLG9jvtsI/nvM182qPoIlSzne4hjLD6W7GMfOyR9DFkD4ghvID02OtCD6SS2mH1TbaD72F8VrWUVENRQFZfjUbXsHUdBNiNgSIsYDlz5np0pROlqJ1MATqAuFbv1M/2lPXCe4WopZYRwPUtgrD9pex7r9Raw9/RRcaVk8LWyUrXg4cSPCOO5jLsDl6roZ+EH0k7XU2P1GI7Gyg0MDEwR/titrJGngunK8ZrmhTq1kptX0lHSIVb6lJCkQdLAGLAzbfHFU5sWmD5xytNuyPUJjpYEmfaMRHHuJIM0KZLHL5pem0OSUcW3Er/dJtiu8zT0uV/ZJH5HEMKd/LLZ27OEWjwjnRcxmvKoUIQqQarMxeR6lgFoALBRcE9bYhuK+JVZMzUVKaeWCVjTpaxPqm5B9jIxGU6jZXh6PTlXrNqLxcQWAi/wC777t7YgOK5oVK9Sosw7FriN79PfDIVRcnxx0LnbJRXPPY95PiH24/d1K2pDq0uSEHyK2I9mAmdjia4rx9cvSUr941NTBW4ufU1yemwn8oAxWOQzFU0/JpKfU2pis6mEQFMG6gajH7xwxcXqihk1psfWyQFO41Xbb8IuBhc6kpJfg3C1uLf5DO8+I7f1I0ndhAaepAMi/Yz8+uGTltFzIpH+tUOXXUsn7sEiReGkEah0AknrU+GflXjNf+r8wilSBc2uoB1EA7jUxg9wSNpw6dMVHMRcLW5cnVzbwR62YeqjKwJj1ek+n0xOx6C5nb2wrZnIVKZh0ZY7i1567HY/ljpHH64ZitVgCdpkfkcY5njNWquio2sSCAeh7iPa3+2GQU48PoXNxlycGOrOcTq1VprUcstJdCA7KszA+pxI8vcv1MwzKqXSGZn9KIIa7sbAFtPuek4b8p4SJo+8z1Mlh/yqZcC4MgllJ2jbrjUpxj2zMYSl0iHzXGU/oKlRkeZ57CLE6Vlp9v6yMLfBuM1crWWrRaGFr3BB3Vh1B7Ysqv4UZMmftdVSTMeWsXOwAe2NB8GqR+HP8A+KjH8KpxlXQ9zbps9jryPNGUrUvtFOm3npBNFKgRgSTJpkiW6QNzMbkA9fB+eKeaqaKTtTdJCJVgM4NzBFi07rv2m5ws5zwjzdOTl69GtII0qxRyDuIcBT8tWEuvwupTLiqrU2pmGVgQwNrQdtx+eNZjNYMNSj2WXzHyFSzUvRAo14J0qISoR0IJAQ+4t3HXFacV4PWyz6KyFGiYPY/K362wy8C8S61IBMwv2hBaSYrAezwdX98N8xhyXnDhOdpilmHKLH/PpyymZ9DorRsLk/S2DmPzX5M9lN4MOnFuD8GpmaedzFT91KQb6an0D9MKOb0a28rVon0641R7xafljSeThpwYMGOgGJPNVSlZaaEjyWgFTcvIDP8AMsLewUdMRmNuWq6XVj0IP5GcAFicO54UvUFVbo49SGxXWYJBIEBtA3i+wxjx/nIJRJpqdbtHrEXI1NIBNwGp2mAWPUHCNTrIK5vNNmKkwfhYkTHyuPcDHmYzM09DNLLUYzuG1BQTP9wfOcSfo6t2cFf6y3bjJs4jmmFfzgb1PXO4Or4hGxE6lINrEbY0ZoUyA6HSTvTvY91PVfmZG14k+q4elpJAZCSs/iU7rPcH1AdZbrAPJislYYzSpHY/PGGDAcGbhWc+00fstQhWS9B46mfuTPRpsZsfpC7XRldg06gSDO8g3mffGAY46OI53zqrVCoUvcgbTFyO0mTHvjKjh8Gm8omMtmVr5B6LH7ygfMTe6E+pfpJa/f2wvYzp1WUypIJBFjFmEEfIgkHGGBLAN5JClxqolIU6Z8sXLFSQXJ6m/QWA+Z644qtYsSWJJPUmd7/xxhgx1JI422GOvJ8RamtRREVF0n8/97Y5MGBrIJ4DGdNJPb3xhj0MdsdOFycPqCllxRTWYQOxqRqZiCWJmQF6ARAAjqcauH8MdlNWnV8ss0hIhDsNpETuIFj7ThAynO2YpimF0wkCSJYgbqSbwfa/vjZmuec0GmjmKihrsszDWkAm8WtiN0ybLVfFIf6lWqfi9MTdiF2sdz/CccCcfHmaJZpJEqp0yOxMT88QPBPEXNa2Nd0qIBJL01J9gCqg3J2/hc4laPOVNqYarTQM+pwqemEUsB3hpiI7b9MKdDT6yOjemu8E1Qz9QGNLIeik3Pyj+Fv88Ycz8MXO5fVWJpvR9Wsi+gTIYWmBJXoL9GOF0+IlIPBpEqBZg17wSDb5i3brONfGPENTT05dWWRcmJH7uk6hHuDjsKpqSaWDk7q5RabyJvEkUN6FKr+GdyP2jPfvafbYcmM61UsxY7kzjDHoHmhgwYMABgwYMABgwYMABgwYMABgwYMABgwYMABgwYMABgwYMABgwYMABgwYMABgwYMABgwYMABjN+ny/wAzgwYAMMGDBgAMGDBgAMGDBgAMGDBgA//Z"/>
          <p:cNvSpPr>
            <a:spLocks noChangeAspect="1" noChangeArrowheads="1"/>
          </p:cNvSpPr>
          <p:nvPr/>
        </p:nvSpPr>
        <p:spPr bwMode="auto">
          <a:xfrm>
            <a:off x="63500" y="-1038225"/>
            <a:ext cx="2143125" cy="2143125"/>
          </a:xfrm>
          <a:prstGeom prst="rect">
            <a:avLst/>
          </a:prstGeom>
          <a:noFill/>
        </p:spPr>
        <p:txBody>
          <a:bodyPr vert="horz" wrap="square" lIns="91440" tIns="45720" rIns="91440" bIns="45720" numCol="1" anchor="t" anchorCtr="0" compatLnSpc="1">
            <a:prstTxWarp prst="textNoShape">
              <a:avLst/>
            </a:prstTxWarp>
          </a:bodyPr>
          <a:lstStyle/>
          <a:p>
            <a:pPr eaLnBrk="1" hangingPunct="1"/>
            <a:endParaRPr lang="en-US" sz="1800">
              <a:solidFill>
                <a:prstClr val="black"/>
              </a:solidFill>
              <a:latin typeface="Arial" pitchFamily="34" charset="0"/>
            </a:endParaRPr>
          </a:p>
        </p:txBody>
      </p:sp>
      <p:pic>
        <p:nvPicPr>
          <p:cNvPr id="60428" name="Picture 12" descr="http://macromite.files.wordpress.com/2009/04/1_microarthropods_scaled.jpg"/>
          <p:cNvPicPr>
            <a:picLocks noChangeAspect="1" noChangeArrowheads="1"/>
          </p:cNvPicPr>
          <p:nvPr/>
        </p:nvPicPr>
        <p:blipFill>
          <a:blip r:embed="rId6" cstate="print"/>
          <a:srcRect/>
          <a:stretch>
            <a:fillRect/>
          </a:stretch>
        </p:blipFill>
        <p:spPr bwMode="auto">
          <a:xfrm>
            <a:off x="3124201" y="304800"/>
            <a:ext cx="6019799" cy="6019800"/>
          </a:xfrm>
          <a:prstGeom prst="rect">
            <a:avLst/>
          </a:prstGeom>
          <a:noFill/>
        </p:spPr>
      </p:pic>
      <p:sp>
        <p:nvSpPr>
          <p:cNvPr id="12" name="Oval 11"/>
          <p:cNvSpPr/>
          <p:nvPr/>
        </p:nvSpPr>
        <p:spPr>
          <a:xfrm>
            <a:off x="5181600" y="762000"/>
            <a:ext cx="2743200" cy="2667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1" name="Oval 10"/>
          <p:cNvSpPr/>
          <p:nvPr/>
        </p:nvSpPr>
        <p:spPr>
          <a:xfrm>
            <a:off x="1600200" y="2514600"/>
            <a:ext cx="2743200" cy="2667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pic>
        <p:nvPicPr>
          <p:cNvPr id="10" name="Picture 78" descr="mononchus"/>
          <p:cNvPicPr>
            <a:picLocks noChangeAspect="1" noChangeArrowheads="1"/>
          </p:cNvPicPr>
          <p:nvPr/>
        </p:nvPicPr>
        <p:blipFill>
          <a:blip r:embed="rId7" cstate="print"/>
          <a:srcRect/>
          <a:stretch>
            <a:fillRect/>
          </a:stretch>
        </p:blipFill>
        <p:spPr bwMode="auto">
          <a:xfrm>
            <a:off x="2362200" y="2971800"/>
            <a:ext cx="1208087" cy="1828800"/>
          </a:xfrm>
          <a:prstGeom prst="rect">
            <a:avLst/>
          </a:prstGeom>
          <a:noFill/>
        </p:spPr>
      </p:pic>
      <p:pic>
        <p:nvPicPr>
          <p:cNvPr id="13" name="Picture 17" descr="Dorylaimus"/>
          <p:cNvPicPr>
            <a:picLocks noChangeAspect="1" noChangeArrowheads="1"/>
          </p:cNvPicPr>
          <p:nvPr/>
        </p:nvPicPr>
        <p:blipFill>
          <a:blip r:embed="rId8" cstate="print"/>
          <a:srcRect/>
          <a:stretch>
            <a:fillRect/>
          </a:stretch>
        </p:blipFill>
        <p:spPr bwMode="auto">
          <a:xfrm>
            <a:off x="5334000" y="1219200"/>
            <a:ext cx="2438400" cy="1828800"/>
          </a:xfrm>
          <a:prstGeom prst="rect">
            <a:avLst/>
          </a:prstGeom>
          <a:noFill/>
          <a:ln w="9525">
            <a:noFill/>
            <a:miter lim="800000"/>
            <a:headEnd/>
            <a:tailEnd/>
          </a:ln>
        </p:spPr>
      </p:pic>
      <p:grpSp>
        <p:nvGrpSpPr>
          <p:cNvPr id="2" name="Group 23"/>
          <p:cNvGrpSpPr/>
          <p:nvPr/>
        </p:nvGrpSpPr>
        <p:grpSpPr>
          <a:xfrm>
            <a:off x="0" y="1752600"/>
            <a:ext cx="9144000" cy="3392129"/>
            <a:chOff x="0" y="1713271"/>
            <a:chExt cx="9144000" cy="3392129"/>
          </a:xfrm>
        </p:grpSpPr>
        <p:pic>
          <p:nvPicPr>
            <p:cNvPr id="25" name="Picture 2"/>
            <p:cNvPicPr>
              <a:picLocks noChangeAspect="1" noChangeArrowheads="1"/>
            </p:cNvPicPr>
            <p:nvPr/>
          </p:nvPicPr>
          <p:blipFill>
            <a:blip r:embed="rId9" cstate="print"/>
            <a:srcRect l="20952" t="20571" r="20000" b="44381"/>
            <a:stretch>
              <a:fillRect/>
            </a:stretch>
          </p:blipFill>
          <p:spPr bwMode="auto">
            <a:xfrm>
              <a:off x="0" y="1713271"/>
              <a:ext cx="9144000" cy="3392129"/>
            </a:xfrm>
            <a:prstGeom prst="rect">
              <a:avLst/>
            </a:prstGeom>
            <a:noFill/>
            <a:ln w="9525">
              <a:noFill/>
              <a:miter lim="800000"/>
              <a:headEnd/>
              <a:tailEnd/>
            </a:ln>
          </p:spPr>
        </p:pic>
        <p:sp>
          <p:nvSpPr>
            <p:cNvPr id="26" name="TextBox 25"/>
            <p:cNvSpPr txBox="1"/>
            <p:nvPr/>
          </p:nvSpPr>
          <p:spPr>
            <a:xfrm>
              <a:off x="5334000" y="4572000"/>
              <a:ext cx="1992853" cy="261610"/>
            </a:xfrm>
            <a:prstGeom prst="rect">
              <a:avLst/>
            </a:prstGeom>
            <a:noFill/>
          </p:spPr>
          <p:txBody>
            <a:bodyPr wrap="none" rtlCol="0">
              <a:spAutoFit/>
            </a:bodyPr>
            <a:lstStyle/>
            <a:p>
              <a:pPr eaLnBrk="1" hangingPunct="1"/>
              <a:r>
                <a:rPr lang="en-US" sz="1100" dirty="0" smtClean="0">
                  <a:solidFill>
                    <a:prstClr val="black"/>
                  </a:solidFill>
                  <a:latin typeface="Arial" pitchFamily="34" charset="0"/>
                </a:rPr>
                <a:t>Sánchez-Moreno et al., 2009</a:t>
              </a:r>
              <a:endParaRPr lang="en-US" sz="1100" dirty="0">
                <a:solidFill>
                  <a:prstClr val="black"/>
                </a:solidFill>
                <a:latin typeface="Arial" pitchFamily="34" charset="0"/>
              </a:endParaRPr>
            </a:p>
          </p:txBody>
        </p:sp>
        <p:sp>
          <p:nvSpPr>
            <p:cNvPr id="27" name="TextBox 26"/>
            <p:cNvSpPr txBox="1"/>
            <p:nvPr/>
          </p:nvSpPr>
          <p:spPr>
            <a:xfrm>
              <a:off x="7391400" y="4050268"/>
              <a:ext cx="1531188" cy="369332"/>
            </a:xfrm>
            <a:prstGeom prst="rect">
              <a:avLst/>
            </a:prstGeom>
            <a:solidFill>
              <a:schemeClr val="tx2">
                <a:lumMod val="40000"/>
                <a:lumOff val="60000"/>
              </a:schemeClr>
            </a:solidFill>
          </p:spPr>
          <p:txBody>
            <a:bodyPr wrap="none" rtlCol="0">
              <a:spAutoFit/>
            </a:bodyPr>
            <a:lstStyle/>
            <a:p>
              <a:pPr eaLnBrk="1" hangingPunct="1"/>
              <a:r>
                <a:rPr lang="en-US" sz="1800" dirty="0" smtClean="0">
                  <a:solidFill>
                    <a:prstClr val="black"/>
                  </a:solidFill>
                  <a:latin typeface="Arial" pitchFamily="34" charset="0"/>
                </a:rPr>
                <a:t>Conventional</a:t>
              </a:r>
              <a:endParaRPr lang="en-US" sz="1800" dirty="0">
                <a:solidFill>
                  <a:prstClr val="black"/>
                </a:solidFill>
                <a:latin typeface="Arial" pitchFamily="34" charset="0"/>
              </a:endParaRPr>
            </a:p>
          </p:txBody>
        </p:sp>
        <p:sp>
          <p:nvSpPr>
            <p:cNvPr id="28" name="TextBox 27"/>
            <p:cNvSpPr txBox="1"/>
            <p:nvPr/>
          </p:nvSpPr>
          <p:spPr>
            <a:xfrm>
              <a:off x="2590800" y="4267200"/>
              <a:ext cx="1016625" cy="584775"/>
            </a:xfrm>
            <a:prstGeom prst="rect">
              <a:avLst/>
            </a:prstGeom>
            <a:solidFill>
              <a:schemeClr val="tx2">
                <a:lumMod val="40000"/>
                <a:lumOff val="60000"/>
              </a:schemeClr>
            </a:solidFill>
            <a:ln>
              <a:solidFill>
                <a:schemeClr val="accent1"/>
              </a:solidFill>
            </a:ln>
          </p:spPr>
          <p:txBody>
            <a:bodyPr wrap="none" rtlCol="0">
              <a:spAutoFit/>
            </a:bodyPr>
            <a:lstStyle/>
            <a:p>
              <a:pPr eaLnBrk="1" hangingPunct="1"/>
              <a:r>
                <a:rPr lang="en-US" sz="1600" dirty="0" smtClean="0">
                  <a:solidFill>
                    <a:prstClr val="black"/>
                  </a:solidFill>
                  <a:latin typeface="Arial" pitchFamily="34" charset="0"/>
                </a:rPr>
                <a:t>Standard</a:t>
              </a:r>
            </a:p>
            <a:p>
              <a:pPr eaLnBrk="1" hangingPunct="1"/>
              <a:r>
                <a:rPr lang="en-US" sz="1600" dirty="0" smtClean="0">
                  <a:solidFill>
                    <a:prstClr val="black"/>
                  </a:solidFill>
                  <a:latin typeface="Arial" pitchFamily="34" charset="0"/>
                </a:rPr>
                <a:t>tillage</a:t>
              </a:r>
              <a:endParaRPr lang="en-US" sz="1600" dirty="0">
                <a:solidFill>
                  <a:prstClr val="black"/>
                </a:solidFill>
                <a:latin typeface="Arial" pitchFamily="34" charset="0"/>
              </a:endParaRPr>
            </a:p>
          </p:txBody>
        </p:sp>
        <p:sp>
          <p:nvSpPr>
            <p:cNvPr id="29" name="TextBox 28"/>
            <p:cNvSpPr txBox="1"/>
            <p:nvPr/>
          </p:nvSpPr>
          <p:spPr>
            <a:xfrm>
              <a:off x="2577599" y="2438400"/>
              <a:ext cx="1003801" cy="584775"/>
            </a:xfrm>
            <a:prstGeom prst="rect">
              <a:avLst/>
            </a:prstGeom>
            <a:solidFill>
              <a:schemeClr val="tx2">
                <a:lumMod val="40000"/>
                <a:lumOff val="60000"/>
              </a:schemeClr>
            </a:solidFill>
            <a:ln>
              <a:solidFill>
                <a:schemeClr val="accent1"/>
              </a:solidFill>
            </a:ln>
          </p:spPr>
          <p:txBody>
            <a:bodyPr wrap="none" rtlCol="0">
              <a:spAutoFit/>
            </a:bodyPr>
            <a:lstStyle/>
            <a:p>
              <a:pPr eaLnBrk="1" hangingPunct="1"/>
              <a:r>
                <a:rPr lang="en-US" sz="1600" dirty="0" smtClean="0">
                  <a:solidFill>
                    <a:prstClr val="black"/>
                  </a:solidFill>
                  <a:latin typeface="Arial" pitchFamily="34" charset="0"/>
                </a:rPr>
                <a:t>Reduced</a:t>
              </a:r>
            </a:p>
            <a:p>
              <a:pPr eaLnBrk="1" hangingPunct="1"/>
              <a:r>
                <a:rPr lang="en-US" sz="1600" dirty="0" smtClean="0">
                  <a:solidFill>
                    <a:prstClr val="black"/>
                  </a:solidFill>
                  <a:latin typeface="Arial" pitchFamily="34" charset="0"/>
                </a:rPr>
                <a:t>tillage</a:t>
              </a:r>
              <a:endParaRPr lang="en-US" sz="1600" dirty="0">
                <a:solidFill>
                  <a:prstClr val="black"/>
                </a:solidFill>
                <a:latin typeface="Arial" pitchFamily="34" charset="0"/>
              </a:endParaRPr>
            </a:p>
          </p:txBody>
        </p:sp>
        <p:sp>
          <p:nvSpPr>
            <p:cNvPr id="30" name="TextBox 29"/>
            <p:cNvSpPr txBox="1"/>
            <p:nvPr/>
          </p:nvSpPr>
          <p:spPr>
            <a:xfrm>
              <a:off x="76200" y="1905000"/>
              <a:ext cx="992579" cy="369332"/>
            </a:xfrm>
            <a:prstGeom prst="rect">
              <a:avLst/>
            </a:prstGeom>
            <a:solidFill>
              <a:schemeClr val="tx2">
                <a:lumMod val="40000"/>
                <a:lumOff val="60000"/>
              </a:schemeClr>
            </a:solidFill>
          </p:spPr>
          <p:txBody>
            <a:bodyPr wrap="none" rtlCol="0">
              <a:spAutoFit/>
            </a:bodyPr>
            <a:lstStyle/>
            <a:p>
              <a:pPr eaLnBrk="1" hangingPunct="1"/>
              <a:r>
                <a:rPr lang="en-US" sz="1800" dirty="0" smtClean="0">
                  <a:solidFill>
                    <a:prstClr val="black"/>
                  </a:solidFill>
                  <a:latin typeface="Arial" pitchFamily="34" charset="0"/>
                </a:rPr>
                <a:t>Organic</a:t>
              </a:r>
              <a:endParaRPr lang="en-US" sz="1800" dirty="0">
                <a:solidFill>
                  <a:prstClr val="black"/>
                </a:solidFill>
                <a:latin typeface="Arial" pitchFamily="34" charset="0"/>
              </a:endParaRPr>
            </a:p>
          </p:txBody>
        </p:sp>
        <p:sp>
          <p:nvSpPr>
            <p:cNvPr id="31" name="TextBox 30"/>
            <p:cNvSpPr txBox="1"/>
            <p:nvPr/>
          </p:nvSpPr>
          <p:spPr>
            <a:xfrm>
              <a:off x="685800" y="3131403"/>
              <a:ext cx="1814920" cy="830997"/>
            </a:xfrm>
            <a:prstGeom prst="rect">
              <a:avLst/>
            </a:prstGeom>
            <a:solidFill>
              <a:schemeClr val="accent1">
                <a:lumMod val="60000"/>
                <a:lumOff val="40000"/>
              </a:schemeClr>
            </a:solidFill>
          </p:spPr>
          <p:txBody>
            <a:bodyPr wrap="none" rtlCol="0">
              <a:spAutoFit/>
            </a:bodyPr>
            <a:lstStyle/>
            <a:p>
              <a:pPr eaLnBrk="1" hangingPunct="1"/>
              <a:r>
                <a:rPr lang="en-US" sz="1600" dirty="0" err="1" smtClean="0">
                  <a:solidFill>
                    <a:prstClr val="black"/>
                  </a:solidFill>
                  <a:latin typeface="Arial" pitchFamily="34" charset="0"/>
                </a:rPr>
                <a:t>Nem</a:t>
              </a:r>
              <a:r>
                <a:rPr lang="en-US" sz="1600" dirty="0" smtClean="0">
                  <a:solidFill>
                    <a:prstClr val="black"/>
                  </a:solidFill>
                  <a:latin typeface="Arial" pitchFamily="34" charset="0"/>
                </a:rPr>
                <a:t> </a:t>
              </a:r>
              <a:r>
                <a:rPr lang="en-US" sz="1600" dirty="0" err="1" smtClean="0">
                  <a:solidFill>
                    <a:prstClr val="black"/>
                  </a:solidFill>
                  <a:latin typeface="Arial" pitchFamily="34" charset="0"/>
                </a:rPr>
                <a:t>Bacterivores</a:t>
              </a:r>
              <a:endParaRPr lang="en-US" sz="1600" dirty="0" smtClean="0">
                <a:solidFill>
                  <a:prstClr val="black"/>
                </a:solidFill>
                <a:latin typeface="Arial" pitchFamily="34" charset="0"/>
              </a:endParaRPr>
            </a:p>
            <a:p>
              <a:pPr eaLnBrk="1" hangingPunct="1"/>
              <a:r>
                <a:rPr lang="en-US" sz="1600" dirty="0" err="1" smtClean="0">
                  <a:solidFill>
                    <a:prstClr val="black"/>
                  </a:solidFill>
                  <a:latin typeface="Arial" pitchFamily="34" charset="0"/>
                </a:rPr>
                <a:t>Nem</a:t>
              </a:r>
              <a:r>
                <a:rPr lang="en-US" sz="1600" dirty="0" smtClean="0">
                  <a:solidFill>
                    <a:prstClr val="black"/>
                  </a:solidFill>
                  <a:latin typeface="Arial" pitchFamily="34" charset="0"/>
                </a:rPr>
                <a:t> Predators</a:t>
              </a:r>
            </a:p>
            <a:p>
              <a:pPr eaLnBrk="1" hangingPunct="1"/>
              <a:r>
                <a:rPr lang="en-US" sz="1600" dirty="0" smtClean="0">
                  <a:solidFill>
                    <a:prstClr val="black"/>
                  </a:solidFill>
                  <a:latin typeface="Arial" pitchFamily="34" charset="0"/>
                </a:rPr>
                <a:t>Mite Predators</a:t>
              </a:r>
              <a:endParaRPr lang="en-US" sz="1600" dirty="0">
                <a:solidFill>
                  <a:prstClr val="black"/>
                </a:solidFill>
                <a:latin typeface="Arial" pitchFamily="34" charset="0"/>
              </a:endParaRPr>
            </a:p>
          </p:txBody>
        </p:sp>
        <p:sp>
          <p:nvSpPr>
            <p:cNvPr id="32" name="TextBox 31"/>
            <p:cNvSpPr txBox="1"/>
            <p:nvPr/>
          </p:nvSpPr>
          <p:spPr>
            <a:xfrm>
              <a:off x="1143000" y="4045803"/>
              <a:ext cx="1290738" cy="830997"/>
            </a:xfrm>
            <a:prstGeom prst="rect">
              <a:avLst/>
            </a:prstGeom>
            <a:solidFill>
              <a:schemeClr val="accent1">
                <a:lumMod val="60000"/>
                <a:lumOff val="40000"/>
              </a:schemeClr>
            </a:solidFill>
          </p:spPr>
          <p:txBody>
            <a:bodyPr wrap="none" rtlCol="0">
              <a:spAutoFit/>
            </a:bodyPr>
            <a:lstStyle/>
            <a:p>
              <a:pPr eaLnBrk="1" hangingPunct="1"/>
              <a:r>
                <a:rPr lang="en-US" sz="1600" dirty="0" err="1" smtClean="0">
                  <a:solidFill>
                    <a:prstClr val="black"/>
                  </a:solidFill>
                  <a:latin typeface="Arial" pitchFamily="34" charset="0"/>
                </a:rPr>
                <a:t>Nem</a:t>
              </a:r>
              <a:r>
                <a:rPr lang="en-US" sz="1600" dirty="0" smtClean="0">
                  <a:solidFill>
                    <a:prstClr val="black"/>
                  </a:solidFill>
                  <a:latin typeface="Arial" pitchFamily="34" charset="0"/>
                </a:rPr>
                <a:t> </a:t>
              </a:r>
              <a:r>
                <a:rPr lang="en-US" sz="1600" dirty="0" err="1" smtClean="0">
                  <a:solidFill>
                    <a:prstClr val="black"/>
                  </a:solidFill>
                  <a:latin typeface="Arial" pitchFamily="34" charset="0"/>
                </a:rPr>
                <a:t>Omniv</a:t>
              </a:r>
              <a:endParaRPr lang="en-US" sz="1600" dirty="0" smtClean="0">
                <a:solidFill>
                  <a:prstClr val="black"/>
                </a:solidFill>
                <a:latin typeface="Arial" pitchFamily="34" charset="0"/>
              </a:endParaRPr>
            </a:p>
            <a:p>
              <a:pPr eaLnBrk="1" hangingPunct="1"/>
              <a:r>
                <a:rPr lang="en-US" sz="1600" dirty="0" smtClean="0">
                  <a:solidFill>
                    <a:prstClr val="black"/>
                  </a:solidFill>
                  <a:latin typeface="Arial" pitchFamily="34" charset="0"/>
                </a:rPr>
                <a:t>Mite </a:t>
              </a:r>
              <a:r>
                <a:rPr lang="en-US" sz="1600" dirty="0" err="1" smtClean="0">
                  <a:solidFill>
                    <a:prstClr val="black"/>
                  </a:solidFill>
                  <a:latin typeface="Arial" pitchFamily="34" charset="0"/>
                </a:rPr>
                <a:t>Omniv</a:t>
              </a:r>
              <a:endParaRPr lang="en-US" sz="1600" dirty="0" smtClean="0">
                <a:solidFill>
                  <a:prstClr val="black"/>
                </a:solidFill>
                <a:latin typeface="Arial" pitchFamily="34" charset="0"/>
              </a:endParaRPr>
            </a:p>
            <a:p>
              <a:pPr eaLnBrk="1" hangingPunct="1"/>
              <a:r>
                <a:rPr lang="en-US" sz="1600" dirty="0" smtClean="0">
                  <a:solidFill>
                    <a:prstClr val="black"/>
                  </a:solidFill>
                  <a:latin typeface="Arial" pitchFamily="34" charset="0"/>
                </a:rPr>
                <a:t>Mite </a:t>
              </a:r>
              <a:r>
                <a:rPr lang="en-US" sz="1600" dirty="0" err="1" smtClean="0">
                  <a:solidFill>
                    <a:prstClr val="black"/>
                  </a:solidFill>
                  <a:latin typeface="Arial" pitchFamily="34" charset="0"/>
                </a:rPr>
                <a:t>Saprob</a:t>
              </a:r>
              <a:endParaRPr lang="en-US" sz="1600" dirty="0">
                <a:solidFill>
                  <a:prstClr val="black"/>
                </a:solidFill>
                <a:latin typeface="Arial" pitchFamily="34" charset="0"/>
              </a:endParaRPr>
            </a:p>
          </p:txBody>
        </p:sp>
        <p:sp>
          <p:nvSpPr>
            <p:cNvPr id="33" name="TextBox 32"/>
            <p:cNvSpPr txBox="1"/>
            <p:nvPr/>
          </p:nvSpPr>
          <p:spPr>
            <a:xfrm>
              <a:off x="6948080" y="3055203"/>
              <a:ext cx="1289135" cy="830997"/>
            </a:xfrm>
            <a:prstGeom prst="rect">
              <a:avLst/>
            </a:prstGeom>
            <a:solidFill>
              <a:schemeClr val="accent1">
                <a:lumMod val="60000"/>
                <a:lumOff val="40000"/>
              </a:schemeClr>
            </a:solidFill>
          </p:spPr>
          <p:txBody>
            <a:bodyPr wrap="none" rtlCol="0">
              <a:spAutoFit/>
            </a:bodyPr>
            <a:lstStyle/>
            <a:p>
              <a:pPr eaLnBrk="1" hangingPunct="1"/>
              <a:r>
                <a:rPr lang="en-US" sz="1600" dirty="0" err="1" smtClean="0">
                  <a:solidFill>
                    <a:prstClr val="black"/>
                  </a:solidFill>
                  <a:latin typeface="Arial" pitchFamily="34" charset="0"/>
                </a:rPr>
                <a:t>Nem</a:t>
              </a:r>
              <a:r>
                <a:rPr lang="en-US" sz="1600" dirty="0" smtClean="0">
                  <a:solidFill>
                    <a:prstClr val="black"/>
                  </a:solidFill>
                  <a:latin typeface="Arial" pitchFamily="34" charset="0"/>
                </a:rPr>
                <a:t> </a:t>
              </a:r>
              <a:r>
                <a:rPr lang="en-US" sz="1600" dirty="0" err="1" smtClean="0">
                  <a:solidFill>
                    <a:prstClr val="black"/>
                  </a:solidFill>
                  <a:latin typeface="Arial" pitchFamily="34" charset="0"/>
                </a:rPr>
                <a:t>Fungiv</a:t>
              </a:r>
              <a:endParaRPr lang="en-US" sz="1600" dirty="0" smtClean="0">
                <a:solidFill>
                  <a:prstClr val="black"/>
                </a:solidFill>
                <a:latin typeface="Arial" pitchFamily="34" charset="0"/>
              </a:endParaRPr>
            </a:p>
            <a:p>
              <a:pPr eaLnBrk="1" hangingPunct="1"/>
              <a:r>
                <a:rPr lang="en-US" sz="1600" dirty="0" err="1" smtClean="0">
                  <a:solidFill>
                    <a:prstClr val="black"/>
                  </a:solidFill>
                  <a:latin typeface="Arial" pitchFamily="34" charset="0"/>
                </a:rPr>
                <a:t>Nem</a:t>
              </a:r>
              <a:r>
                <a:rPr lang="en-US" sz="1600" dirty="0" smtClean="0">
                  <a:solidFill>
                    <a:prstClr val="black"/>
                  </a:solidFill>
                  <a:latin typeface="Arial" pitchFamily="34" charset="0"/>
                </a:rPr>
                <a:t> </a:t>
              </a:r>
              <a:r>
                <a:rPr lang="en-US" sz="1600" dirty="0" err="1" smtClean="0">
                  <a:solidFill>
                    <a:prstClr val="black"/>
                  </a:solidFill>
                  <a:latin typeface="Arial" pitchFamily="34" charset="0"/>
                </a:rPr>
                <a:t>Herbiv</a:t>
              </a:r>
              <a:endParaRPr lang="en-US" sz="1600" dirty="0" smtClean="0">
                <a:solidFill>
                  <a:prstClr val="black"/>
                </a:solidFill>
                <a:latin typeface="Arial" pitchFamily="34" charset="0"/>
              </a:endParaRPr>
            </a:p>
            <a:p>
              <a:pPr eaLnBrk="1" hangingPunct="1"/>
              <a:r>
                <a:rPr lang="en-US" sz="1600" dirty="0" smtClean="0">
                  <a:solidFill>
                    <a:prstClr val="black"/>
                  </a:solidFill>
                  <a:latin typeface="Arial" pitchFamily="34" charset="0"/>
                </a:rPr>
                <a:t>Mite </a:t>
              </a:r>
              <a:r>
                <a:rPr lang="en-US" sz="1600" dirty="0" err="1" smtClean="0">
                  <a:solidFill>
                    <a:prstClr val="black"/>
                  </a:solidFill>
                  <a:latin typeface="Arial" pitchFamily="34" charset="0"/>
                </a:rPr>
                <a:t>Algiv</a:t>
              </a:r>
              <a:endParaRPr lang="en-US" sz="1600" dirty="0">
                <a:solidFill>
                  <a:prstClr val="black"/>
                </a:solidFill>
                <a:latin typeface="Arial" pitchFamily="34" charset="0"/>
              </a:endParaRPr>
            </a:p>
          </p:txBody>
        </p:sp>
        <p:sp>
          <p:nvSpPr>
            <p:cNvPr id="34" name="TextBox 33"/>
            <p:cNvSpPr txBox="1"/>
            <p:nvPr/>
          </p:nvSpPr>
          <p:spPr>
            <a:xfrm>
              <a:off x="6908175" y="2362200"/>
              <a:ext cx="1016625" cy="584775"/>
            </a:xfrm>
            <a:prstGeom prst="rect">
              <a:avLst/>
            </a:prstGeom>
            <a:solidFill>
              <a:schemeClr val="tx2">
                <a:lumMod val="40000"/>
                <a:lumOff val="60000"/>
              </a:schemeClr>
            </a:solidFill>
            <a:ln>
              <a:solidFill>
                <a:schemeClr val="accent1"/>
              </a:solidFill>
            </a:ln>
          </p:spPr>
          <p:txBody>
            <a:bodyPr wrap="none" rtlCol="0">
              <a:spAutoFit/>
            </a:bodyPr>
            <a:lstStyle/>
            <a:p>
              <a:pPr eaLnBrk="1" hangingPunct="1"/>
              <a:r>
                <a:rPr lang="en-US" sz="1600" dirty="0" smtClean="0">
                  <a:solidFill>
                    <a:prstClr val="black"/>
                  </a:solidFill>
                  <a:latin typeface="Arial" pitchFamily="34" charset="0"/>
                </a:rPr>
                <a:t>Standard</a:t>
              </a:r>
            </a:p>
            <a:p>
              <a:pPr eaLnBrk="1" hangingPunct="1"/>
              <a:r>
                <a:rPr lang="en-US" sz="1600" dirty="0" smtClean="0">
                  <a:solidFill>
                    <a:prstClr val="black"/>
                  </a:solidFill>
                  <a:latin typeface="Arial" pitchFamily="34" charset="0"/>
                </a:rPr>
                <a:t>tillage</a:t>
              </a:r>
              <a:endParaRPr lang="en-US" sz="1600" dirty="0">
                <a:solidFill>
                  <a:prstClr val="black"/>
                </a:solidFill>
                <a:latin typeface="Arial" pitchFamily="34" charset="0"/>
              </a:endParaRPr>
            </a:p>
          </p:txBody>
        </p:sp>
      </p:grpSp>
    </p:spTree>
    <p:extLst>
      <p:ext uri="{BB962C8B-B14F-4D97-AF65-F5344CB8AC3E}">
        <p14:creationId xmlns:p14="http://schemas.microsoft.com/office/powerpoint/2010/main" xmlns="" val="100975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3.33333E-6 -2.89547E-6 L 0.15833 -0.17206 " pathEditMode="relative" rAng="0" ptsTypes="AA">
                                      <p:cBhvr>
                                        <p:cTn id="16" dur="2000" fill="hold"/>
                                        <p:tgtEl>
                                          <p:spTgt spid="12"/>
                                        </p:tgtEl>
                                        <p:attrNameLst>
                                          <p:attrName>ppt_x</p:attrName>
                                          <p:attrName>ppt_y</p:attrName>
                                        </p:attrNameLst>
                                      </p:cBhvr>
                                      <p:rCtr x="7900" y="-8600"/>
                                    </p:animMotion>
                                  </p:childTnLst>
                                </p:cTn>
                              </p:par>
                              <p:par>
                                <p:cTn id="17" presetID="0" presetClass="path" presetSubtype="0" accel="50000" decel="50000" fill="hold" nodeType="withEffect">
                                  <p:stCondLst>
                                    <p:cond delay="0"/>
                                  </p:stCondLst>
                                  <p:childTnLst>
                                    <p:animMotion origin="layout" path="M 3.33333E-6 -3.31175E-6 L 0.15833 -0.17761 " pathEditMode="relative" rAng="0" ptsTypes="AA">
                                      <p:cBhvr>
                                        <p:cTn id="18" dur="2000" fill="hold"/>
                                        <p:tgtEl>
                                          <p:spTgt spid="13"/>
                                        </p:tgtEl>
                                        <p:attrNameLst>
                                          <p:attrName>ppt_x</p:attrName>
                                          <p:attrName>ppt_y</p:attrName>
                                        </p:attrNameLst>
                                      </p:cBhvr>
                                      <p:rCtr x="7900" y="-8900"/>
                                    </p:animMotion>
                                  </p:childTnLst>
                                </p:cTn>
                              </p:par>
                              <p:par>
                                <p:cTn id="19" presetID="0" presetClass="path" presetSubtype="0" accel="50000" decel="50000" fill="hold" nodeType="withEffect">
                                  <p:stCondLst>
                                    <p:cond delay="0"/>
                                  </p:stCondLst>
                                  <p:childTnLst>
                                    <p:animMotion origin="layout" path="M 4.44444E-6 -2.46068E-6 L -0.24931 0.29972 " pathEditMode="relative" rAng="0" ptsTypes="AA">
                                      <p:cBhvr>
                                        <p:cTn id="20" dur="2000" fill="hold"/>
                                        <p:tgtEl>
                                          <p:spTgt spid="10"/>
                                        </p:tgtEl>
                                        <p:attrNameLst>
                                          <p:attrName>ppt_x</p:attrName>
                                          <p:attrName>ppt_y</p:attrName>
                                        </p:attrNameLst>
                                      </p:cBhvr>
                                      <p:rCtr x="-12500" y="15000"/>
                                    </p:animMotion>
                                  </p:childTnLst>
                                </p:cTn>
                              </p:par>
                              <p:par>
                                <p:cTn id="21" presetID="0" presetClass="path" presetSubtype="0" accel="50000" decel="50000" fill="hold" grpId="0" nodeType="withEffect">
                                  <p:stCondLst>
                                    <p:cond delay="0"/>
                                  </p:stCondLst>
                                  <p:childTnLst>
                                    <p:animMotion origin="layout" path="M 5.55112E-17 -2.0444E-6 L -0.25 0.30527 " pathEditMode="relative" rAng="0" ptsTypes="AA">
                                      <p:cBhvr>
                                        <p:cTn id="22" dur="2000" fill="hold"/>
                                        <p:tgtEl>
                                          <p:spTgt spid="11"/>
                                        </p:tgtEl>
                                        <p:attrNameLst>
                                          <p:attrName>ppt_x</p:attrName>
                                          <p:attrName>ppt_y</p:attrName>
                                        </p:attrNameLst>
                                      </p:cBhvr>
                                      <p:rCtr x="-12500" y="15300"/>
                                    </p:animMotion>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SLIDE223"/>
          <p:cNvPicPr>
            <a:picLocks noChangeAspect="1" noChangeArrowheads="1"/>
          </p:cNvPicPr>
          <p:nvPr/>
        </p:nvPicPr>
        <p:blipFill>
          <a:blip r:embed="rId2" cstate="print"/>
          <a:srcRect/>
          <a:stretch>
            <a:fillRect/>
          </a:stretch>
        </p:blipFill>
        <p:spPr bwMode="auto">
          <a:xfrm>
            <a:off x="0" y="3659188"/>
            <a:ext cx="3317875" cy="3198812"/>
          </a:xfrm>
          <a:prstGeom prst="rect">
            <a:avLst/>
          </a:prstGeom>
          <a:noFill/>
        </p:spPr>
      </p:pic>
      <p:pic>
        <p:nvPicPr>
          <p:cNvPr id="33798" name="Picture 6" descr="SLIDE218"/>
          <p:cNvPicPr>
            <a:picLocks noChangeAspect="1" noChangeArrowheads="1"/>
          </p:cNvPicPr>
          <p:nvPr/>
        </p:nvPicPr>
        <p:blipFill>
          <a:blip r:embed="rId3" cstate="print"/>
          <a:srcRect/>
          <a:stretch>
            <a:fillRect/>
          </a:stretch>
        </p:blipFill>
        <p:spPr bwMode="auto">
          <a:xfrm>
            <a:off x="0" y="0"/>
            <a:ext cx="2595563" cy="3654425"/>
          </a:xfrm>
          <a:prstGeom prst="rect">
            <a:avLst/>
          </a:prstGeom>
          <a:noFill/>
        </p:spPr>
      </p:pic>
      <p:sp>
        <p:nvSpPr>
          <p:cNvPr id="33799" name="Rectangle 7"/>
          <p:cNvSpPr>
            <a:spLocks noChangeArrowheads="1"/>
          </p:cNvSpPr>
          <p:nvPr/>
        </p:nvSpPr>
        <p:spPr bwMode="auto">
          <a:xfrm>
            <a:off x="2895600" y="152400"/>
            <a:ext cx="5097463" cy="701675"/>
          </a:xfrm>
          <a:prstGeom prst="rect">
            <a:avLst/>
          </a:prstGeom>
          <a:noFill/>
          <a:ln w="9525">
            <a:noFill/>
            <a:miter lim="800000"/>
            <a:headEnd/>
            <a:tailEnd/>
          </a:ln>
          <a:effectLst/>
        </p:spPr>
        <p:txBody>
          <a:bodyPr wrap="none">
            <a:spAutoFit/>
          </a:bodyPr>
          <a:lstStyle/>
          <a:p>
            <a:r>
              <a:rPr lang="en-US" sz="4000"/>
              <a:t>Biological antagonists</a:t>
            </a:r>
          </a:p>
        </p:txBody>
      </p:sp>
      <p:pic>
        <p:nvPicPr>
          <p:cNvPr id="33800" name="Picture 8"/>
          <p:cNvPicPr>
            <a:picLocks noChangeAspect="1" noChangeArrowheads="1"/>
          </p:cNvPicPr>
          <p:nvPr/>
        </p:nvPicPr>
        <p:blipFill>
          <a:blip r:embed="rId4" cstate="print"/>
          <a:srcRect/>
          <a:stretch>
            <a:fillRect/>
          </a:stretch>
        </p:blipFill>
        <p:spPr bwMode="auto">
          <a:xfrm>
            <a:off x="3201988" y="3462338"/>
            <a:ext cx="5942012" cy="3395662"/>
          </a:xfrm>
          <a:prstGeom prst="rect">
            <a:avLst/>
          </a:prstGeom>
          <a:noFill/>
          <a:ln w="12700">
            <a:noFill/>
            <a:miter lim="800000"/>
            <a:headEnd/>
            <a:tailEnd/>
          </a:ln>
          <a:effectLst/>
        </p:spPr>
      </p:pic>
      <p:pic>
        <p:nvPicPr>
          <p:cNvPr id="33801" name="Picture 9"/>
          <p:cNvPicPr>
            <a:picLocks noChangeAspect="1" noChangeArrowheads="1"/>
          </p:cNvPicPr>
          <p:nvPr/>
        </p:nvPicPr>
        <p:blipFill>
          <a:blip r:embed="rId5" cstate="print"/>
          <a:srcRect/>
          <a:stretch>
            <a:fillRect/>
          </a:stretch>
        </p:blipFill>
        <p:spPr bwMode="auto">
          <a:xfrm>
            <a:off x="3962400" y="1143000"/>
            <a:ext cx="4570413" cy="2351088"/>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373.JPG"/>
          <p:cNvPicPr>
            <a:picLocks noChangeAspect="1"/>
          </p:cNvPicPr>
          <p:nvPr/>
        </p:nvPicPr>
        <p:blipFill>
          <a:blip r:embed="rId2" cstate="print"/>
          <a:srcRect l="20907" t="13204" r="7570" b="17840"/>
          <a:stretch>
            <a:fillRect/>
          </a:stretch>
        </p:blipFill>
        <p:spPr>
          <a:xfrm>
            <a:off x="0" y="2819400"/>
            <a:ext cx="5577840" cy="4033206"/>
          </a:xfrm>
          <a:prstGeom prst="rect">
            <a:avLst/>
          </a:prstGeom>
        </p:spPr>
      </p:pic>
      <p:pic>
        <p:nvPicPr>
          <p:cNvPr id="4" name="Picture 3" descr="DSCN1368.JPG"/>
          <p:cNvPicPr>
            <a:picLocks noChangeAspect="1"/>
          </p:cNvPicPr>
          <p:nvPr/>
        </p:nvPicPr>
        <p:blipFill>
          <a:blip r:embed="rId3" cstate="print"/>
          <a:srcRect l="9771" t="13439" b="19073"/>
          <a:stretch>
            <a:fillRect/>
          </a:stretch>
        </p:blipFill>
        <p:spPr>
          <a:xfrm>
            <a:off x="4114800" y="1"/>
            <a:ext cx="5029200" cy="2821253"/>
          </a:xfrm>
          <a:prstGeom prst="rect">
            <a:avLst/>
          </a:prstGeom>
        </p:spPr>
      </p:pic>
      <p:sp>
        <p:nvSpPr>
          <p:cNvPr id="5" name="TextBox 4"/>
          <p:cNvSpPr txBox="1"/>
          <p:nvPr/>
        </p:nvSpPr>
        <p:spPr>
          <a:xfrm>
            <a:off x="5943600" y="4495800"/>
            <a:ext cx="2403222" cy="369332"/>
          </a:xfrm>
          <a:prstGeom prst="rect">
            <a:avLst/>
          </a:prstGeom>
          <a:noFill/>
        </p:spPr>
        <p:txBody>
          <a:bodyPr wrap="none" rtlCol="0">
            <a:spAutoFit/>
          </a:bodyPr>
          <a:lstStyle/>
          <a:p>
            <a:pPr eaLnBrk="1" hangingPunct="1"/>
            <a:r>
              <a:rPr lang="en-US" sz="1800" i="1" dirty="0" err="1" smtClean="0">
                <a:solidFill>
                  <a:prstClr val="black"/>
                </a:solidFill>
                <a:latin typeface="Arial" pitchFamily="34" charset="0"/>
              </a:rPr>
              <a:t>Pristionchus</a:t>
            </a:r>
            <a:r>
              <a:rPr lang="en-US" sz="1800" i="1" dirty="0" smtClean="0">
                <a:solidFill>
                  <a:prstClr val="black"/>
                </a:solidFill>
                <a:latin typeface="Arial" pitchFamily="34" charset="0"/>
              </a:rPr>
              <a:t> </a:t>
            </a:r>
            <a:r>
              <a:rPr lang="en-US" sz="1800" i="1" dirty="0" err="1" smtClean="0">
                <a:solidFill>
                  <a:prstClr val="black"/>
                </a:solidFill>
                <a:latin typeface="Arial" pitchFamily="34" charset="0"/>
              </a:rPr>
              <a:t>pacificus</a:t>
            </a:r>
            <a:endParaRPr lang="en-US" sz="1800" i="1" dirty="0">
              <a:solidFill>
                <a:prstClr val="black"/>
              </a:solidFill>
              <a:latin typeface="Arial" pitchFamily="34" charset="0"/>
            </a:endParaRPr>
          </a:p>
        </p:txBody>
      </p:sp>
      <p:sp>
        <p:nvSpPr>
          <p:cNvPr id="6" name="TextBox 5"/>
          <p:cNvSpPr txBox="1"/>
          <p:nvPr/>
        </p:nvSpPr>
        <p:spPr>
          <a:xfrm>
            <a:off x="152400" y="990600"/>
            <a:ext cx="3852337" cy="369332"/>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Regulation of Opportunistic Species</a:t>
            </a:r>
            <a:endParaRPr lang="en-US" sz="1800" dirty="0">
              <a:solidFill>
                <a:prstClr val="black"/>
              </a:solidFill>
              <a:latin typeface="Arial" pitchFamily="34" charset="0"/>
            </a:endParaRPr>
          </a:p>
        </p:txBody>
      </p:sp>
    </p:spTree>
    <p:extLst>
      <p:ext uri="{BB962C8B-B14F-4D97-AF65-F5344CB8AC3E}">
        <p14:creationId xmlns:p14="http://schemas.microsoft.com/office/powerpoint/2010/main" xmlns="" val="22854974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274638"/>
            <a:ext cx="9144000" cy="1143000"/>
          </a:xfrm>
          <a:prstGeom prst="rect">
            <a:avLst/>
          </a:prstGeom>
          <a:noFill/>
          <a:ln w="9525">
            <a:noFill/>
            <a:miter lim="800000"/>
            <a:headEnd/>
            <a:tailEnd/>
          </a:ln>
        </p:spPr>
        <p:txBody>
          <a:bodyPr anchor="ctr"/>
          <a:lstStyle/>
          <a:p>
            <a:pPr algn="ctr" eaLnBrk="1" hangingPunct="1"/>
            <a:r>
              <a:rPr lang="en-US" sz="1800">
                <a:solidFill>
                  <a:srgbClr val="1F497D"/>
                </a:solidFill>
                <a:latin typeface="Arial" pitchFamily="34" charset="0"/>
              </a:rPr>
              <a:t>Density-dependent predation</a:t>
            </a:r>
          </a:p>
        </p:txBody>
      </p:sp>
      <p:pic>
        <p:nvPicPr>
          <p:cNvPr id="3076" name="Picture 3" descr="pict07"/>
          <p:cNvPicPr>
            <a:picLocks noChangeAspect="1" noChangeArrowheads="1"/>
          </p:cNvPicPr>
          <p:nvPr/>
        </p:nvPicPr>
        <p:blipFill>
          <a:blip r:embed="rId4" cstate="print"/>
          <a:srcRect/>
          <a:stretch>
            <a:fillRect/>
          </a:stretch>
        </p:blipFill>
        <p:spPr bwMode="auto">
          <a:xfrm>
            <a:off x="6858000" y="1619250"/>
            <a:ext cx="2030413" cy="1522413"/>
          </a:xfrm>
          <a:prstGeom prst="rect">
            <a:avLst/>
          </a:prstGeom>
          <a:noFill/>
          <a:ln w="50800">
            <a:solidFill>
              <a:srgbClr val="339966"/>
            </a:solidFill>
            <a:miter lim="800000"/>
            <a:headEnd/>
            <a:tailEnd/>
          </a:ln>
        </p:spPr>
      </p:pic>
      <p:pic>
        <p:nvPicPr>
          <p:cNvPr id="3077" name="Picture 4" descr="oak%20grove">
            <a:hlinkClick r:id="rId5"/>
          </p:cNvPr>
          <p:cNvPicPr>
            <a:picLocks noChangeAspect="1" noChangeArrowheads="1"/>
          </p:cNvPicPr>
          <p:nvPr/>
        </p:nvPicPr>
        <p:blipFill>
          <a:blip r:embed="rId6" cstate="print"/>
          <a:srcRect/>
          <a:stretch>
            <a:fillRect/>
          </a:stretch>
        </p:blipFill>
        <p:spPr bwMode="auto">
          <a:xfrm>
            <a:off x="6959600" y="3448050"/>
            <a:ext cx="2184400" cy="1636713"/>
          </a:xfrm>
          <a:prstGeom prst="rect">
            <a:avLst/>
          </a:prstGeom>
          <a:noFill/>
          <a:ln w="50800">
            <a:solidFill>
              <a:srgbClr val="FF0000"/>
            </a:solidFill>
            <a:miter lim="800000"/>
            <a:headEnd/>
            <a:tailEnd/>
          </a:ln>
        </p:spPr>
      </p:pic>
      <p:grpSp>
        <p:nvGrpSpPr>
          <p:cNvPr id="3078" name="Group 5"/>
          <p:cNvGrpSpPr>
            <a:grpSpLocks/>
          </p:cNvGrpSpPr>
          <p:nvPr/>
        </p:nvGrpSpPr>
        <p:grpSpPr bwMode="auto">
          <a:xfrm>
            <a:off x="0" y="1619250"/>
            <a:ext cx="6858000" cy="4400550"/>
            <a:chOff x="0" y="1020"/>
            <a:chExt cx="4320" cy="2772"/>
          </a:xfrm>
        </p:grpSpPr>
        <p:graphicFrame>
          <p:nvGraphicFramePr>
            <p:cNvPr id="3074" name="Object 6"/>
            <p:cNvGraphicFramePr>
              <a:graphicFrameLocks noChangeAspect="1"/>
            </p:cNvGraphicFramePr>
            <p:nvPr/>
          </p:nvGraphicFramePr>
          <p:xfrm>
            <a:off x="0" y="1020"/>
            <a:ext cx="4320" cy="2772"/>
          </p:xfrm>
          <a:graphic>
            <a:graphicData uri="http://schemas.openxmlformats.org/presentationml/2006/ole">
              <p:oleObj spid="_x0000_s210959" name="Chart" r:id="rId7" imgW="4162463" imgH="2752801" progId="Excel.Sheet.8">
                <p:embed/>
              </p:oleObj>
            </a:graphicData>
          </a:graphic>
        </p:graphicFrame>
        <p:sp>
          <p:nvSpPr>
            <p:cNvPr id="3085" name="Text Box 7"/>
            <p:cNvSpPr txBox="1">
              <a:spLocks noChangeArrowheads="1"/>
            </p:cNvSpPr>
            <p:nvPr/>
          </p:nvSpPr>
          <p:spPr bwMode="auto">
            <a:xfrm>
              <a:off x="1104" y="3408"/>
              <a:ext cx="2592" cy="192"/>
            </a:xfrm>
            <a:prstGeom prst="rect">
              <a:avLst/>
            </a:prstGeom>
            <a:solidFill>
              <a:schemeClr val="bg1"/>
            </a:solidFill>
            <a:ln w="9525">
              <a:noFill/>
              <a:miter lim="800000"/>
              <a:headEnd/>
              <a:tailEnd/>
            </a:ln>
          </p:spPr>
          <p:txBody>
            <a:bodyPr>
              <a:spAutoFit/>
            </a:bodyPr>
            <a:lstStyle/>
            <a:p>
              <a:pPr eaLnBrk="1" hangingPunct="1">
                <a:spcBef>
                  <a:spcPct val="50000"/>
                </a:spcBef>
              </a:pPr>
              <a:r>
                <a:rPr lang="en-US" sz="1400" b="1">
                  <a:solidFill>
                    <a:prstClr val="black"/>
                  </a:solidFill>
                  <a:latin typeface="Arial" pitchFamily="34" charset="0"/>
                </a:rPr>
                <a:t>                    Predator: Prey Ratio</a:t>
              </a:r>
            </a:p>
          </p:txBody>
        </p:sp>
      </p:grpSp>
      <p:sp>
        <p:nvSpPr>
          <p:cNvPr id="3079" name="Line 8"/>
          <p:cNvSpPr>
            <a:spLocks noChangeShapeType="1"/>
          </p:cNvSpPr>
          <p:nvPr/>
        </p:nvSpPr>
        <p:spPr bwMode="auto">
          <a:xfrm flipH="1">
            <a:off x="2749550" y="2533650"/>
            <a:ext cx="4032250" cy="2133600"/>
          </a:xfrm>
          <a:prstGeom prst="line">
            <a:avLst/>
          </a:prstGeom>
          <a:noFill/>
          <a:ln w="9525">
            <a:solidFill>
              <a:srgbClr val="FF0000"/>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3080" name="Line 9"/>
          <p:cNvSpPr>
            <a:spLocks noChangeShapeType="1"/>
          </p:cNvSpPr>
          <p:nvPr/>
        </p:nvSpPr>
        <p:spPr bwMode="auto">
          <a:xfrm flipH="1">
            <a:off x="6248400" y="4133850"/>
            <a:ext cx="585788" cy="304800"/>
          </a:xfrm>
          <a:prstGeom prst="line">
            <a:avLst/>
          </a:prstGeom>
          <a:noFill/>
          <a:ln w="9525">
            <a:solidFill>
              <a:srgbClr val="339966"/>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3081" name="Oval 10"/>
          <p:cNvSpPr>
            <a:spLocks noChangeArrowheads="1"/>
          </p:cNvSpPr>
          <p:nvPr/>
        </p:nvSpPr>
        <p:spPr bwMode="auto">
          <a:xfrm>
            <a:off x="1066800" y="4108450"/>
            <a:ext cx="1728788" cy="1728788"/>
          </a:xfrm>
          <a:prstGeom prst="ellipse">
            <a:avLst/>
          </a:prstGeom>
          <a:noFill/>
          <a:ln w="9525">
            <a:solidFill>
              <a:srgbClr val="FF0000"/>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3082" name="Oval 11"/>
          <p:cNvSpPr>
            <a:spLocks noChangeArrowheads="1"/>
          </p:cNvSpPr>
          <p:nvPr/>
        </p:nvSpPr>
        <p:spPr bwMode="auto">
          <a:xfrm>
            <a:off x="4724400" y="4106863"/>
            <a:ext cx="1728788" cy="1728787"/>
          </a:xfrm>
          <a:prstGeom prst="ellipse">
            <a:avLst/>
          </a:prstGeom>
          <a:noFill/>
          <a:ln w="9525">
            <a:solidFill>
              <a:srgbClr val="339966"/>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3083" name="Text Box 12"/>
          <p:cNvSpPr txBox="1">
            <a:spLocks noChangeArrowheads="1"/>
          </p:cNvSpPr>
          <p:nvPr/>
        </p:nvSpPr>
        <p:spPr bwMode="auto">
          <a:xfrm>
            <a:off x="76200" y="6477000"/>
            <a:ext cx="2898775" cy="307975"/>
          </a:xfrm>
          <a:prstGeom prst="rect">
            <a:avLst/>
          </a:prstGeom>
          <a:noFill/>
          <a:ln w="9525">
            <a:solidFill>
              <a:schemeClr val="tx1"/>
            </a:solidFill>
            <a:miter lim="800000"/>
            <a:headEnd/>
            <a:tailEnd/>
          </a:ln>
        </p:spPr>
        <p:txBody>
          <a:bodyPr wrap="none">
            <a:spAutoFit/>
          </a:bodyPr>
          <a:lstStyle/>
          <a:p>
            <a:pPr eaLnBrk="1" hangingPunct="1"/>
            <a:r>
              <a:rPr lang="en-US" sz="1400">
                <a:solidFill>
                  <a:prstClr val="black"/>
                </a:solidFill>
                <a:latin typeface="Arial" pitchFamily="34" charset="0"/>
              </a:rPr>
              <a:t>S</a:t>
            </a:r>
            <a:r>
              <a:rPr lang="en-US" sz="1400">
                <a:solidFill>
                  <a:prstClr val="black"/>
                </a:solidFill>
                <a:latin typeface="Arial" pitchFamily="34" charset="0"/>
                <a:cs typeface="Arial" pitchFamily="34" charset="0"/>
              </a:rPr>
              <a:t>á</a:t>
            </a:r>
            <a:r>
              <a:rPr lang="en-US" sz="1400">
                <a:solidFill>
                  <a:prstClr val="black"/>
                </a:solidFill>
                <a:latin typeface="Arial" pitchFamily="34" charset="0"/>
              </a:rPr>
              <a:t>nchez-Moreno and Ferris, 2007</a:t>
            </a:r>
          </a:p>
        </p:txBody>
      </p:sp>
      <p:sp>
        <p:nvSpPr>
          <p:cNvPr id="3084" name="TextBox 12"/>
          <p:cNvSpPr txBox="1">
            <a:spLocks noChangeArrowheads="1"/>
          </p:cNvSpPr>
          <p:nvPr/>
        </p:nvSpPr>
        <p:spPr bwMode="auto">
          <a:xfrm>
            <a:off x="228600" y="228600"/>
            <a:ext cx="6673622" cy="369332"/>
          </a:xfrm>
          <a:prstGeom prst="rect">
            <a:avLst/>
          </a:prstGeom>
          <a:noFill/>
          <a:ln w="9525">
            <a:noFill/>
            <a:miter lim="800000"/>
            <a:headEnd/>
            <a:tailEnd/>
          </a:ln>
        </p:spPr>
        <p:txBody>
          <a:bodyPr wrap="none">
            <a:spAutoFit/>
          </a:bodyPr>
          <a:lstStyle/>
          <a:p>
            <a:pPr eaLnBrk="1" hangingPunct="1"/>
            <a:r>
              <a:rPr lang="en-US" sz="1800" dirty="0" smtClean="0">
                <a:solidFill>
                  <a:prstClr val="black"/>
                </a:solidFill>
                <a:latin typeface="Arial" pitchFamily="34" charset="0"/>
              </a:rPr>
              <a:t>An </a:t>
            </a:r>
            <a:r>
              <a:rPr lang="en-US" sz="1800" dirty="0">
                <a:solidFill>
                  <a:prstClr val="black"/>
                </a:solidFill>
                <a:latin typeface="Arial" pitchFamily="34" charset="0"/>
              </a:rPr>
              <a:t>Ecosystem </a:t>
            </a:r>
            <a:r>
              <a:rPr lang="en-US" sz="1800" dirty="0" smtClean="0">
                <a:solidFill>
                  <a:prstClr val="black"/>
                </a:solidFill>
                <a:latin typeface="Arial" pitchFamily="34" charset="0"/>
              </a:rPr>
              <a:t>Service:  </a:t>
            </a:r>
            <a:r>
              <a:rPr lang="en-US" sz="1800" b="1" dirty="0">
                <a:solidFill>
                  <a:prstClr val="black"/>
                </a:solidFill>
                <a:latin typeface="Arial" pitchFamily="34" charset="0"/>
              </a:rPr>
              <a:t>Regulation of Opportunistic Species</a:t>
            </a:r>
          </a:p>
        </p:txBody>
      </p:sp>
    </p:spTree>
    <p:extLst>
      <p:ext uri="{BB962C8B-B14F-4D97-AF65-F5344CB8AC3E}">
        <p14:creationId xmlns:p14="http://schemas.microsoft.com/office/powerpoint/2010/main" xmlns="" val="2522674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noChangeArrowheads="1"/>
          </p:cNvPicPr>
          <p:nvPr/>
        </p:nvPicPr>
        <p:blipFill>
          <a:blip r:embed="rId2" cstate="print"/>
          <a:srcRect t="28685" b="19705"/>
          <a:stretch>
            <a:fillRect/>
          </a:stretch>
        </p:blipFill>
        <p:spPr bwMode="auto">
          <a:xfrm>
            <a:off x="4710113" y="4673600"/>
            <a:ext cx="4433887" cy="2032000"/>
          </a:xfrm>
          <a:prstGeom prst="rect">
            <a:avLst/>
          </a:prstGeom>
          <a:noFill/>
          <a:ln w="12700">
            <a:solidFill>
              <a:schemeClr val="tx1"/>
            </a:solidFill>
            <a:miter lim="800000"/>
            <a:headEnd/>
            <a:tailEnd/>
          </a:ln>
        </p:spPr>
      </p:pic>
      <p:pic>
        <p:nvPicPr>
          <p:cNvPr id="18435" name="Picture 3" descr="7033330"/>
          <p:cNvPicPr>
            <a:picLocks noChangeAspect="1" noChangeArrowheads="1"/>
          </p:cNvPicPr>
          <p:nvPr/>
        </p:nvPicPr>
        <p:blipFill>
          <a:blip r:embed="rId3" cstate="print"/>
          <a:srcRect l="8667" t="3316" b="5315"/>
          <a:stretch>
            <a:fillRect/>
          </a:stretch>
        </p:blipFill>
        <p:spPr bwMode="auto">
          <a:xfrm>
            <a:off x="76200" y="4876800"/>
            <a:ext cx="2743200" cy="1793875"/>
          </a:xfrm>
          <a:prstGeom prst="rect">
            <a:avLst/>
          </a:prstGeom>
          <a:noFill/>
          <a:ln w="9525">
            <a:solidFill>
              <a:schemeClr val="tx1"/>
            </a:solidFill>
            <a:miter lim="800000"/>
            <a:headEnd/>
            <a:tailEnd/>
          </a:ln>
        </p:spPr>
      </p:pic>
      <p:pic>
        <p:nvPicPr>
          <p:cNvPr id="18436" name="Picture 5" descr="tsemip"/>
          <p:cNvPicPr>
            <a:picLocks noChangeAspect="1" noChangeArrowheads="1"/>
          </p:cNvPicPr>
          <p:nvPr/>
        </p:nvPicPr>
        <p:blipFill>
          <a:blip r:embed="rId4" cstate="print"/>
          <a:srcRect/>
          <a:stretch>
            <a:fillRect/>
          </a:stretch>
        </p:blipFill>
        <p:spPr bwMode="auto">
          <a:xfrm>
            <a:off x="2895600" y="4648200"/>
            <a:ext cx="1708150" cy="2133600"/>
          </a:xfrm>
          <a:prstGeom prst="rect">
            <a:avLst/>
          </a:prstGeom>
          <a:noFill/>
          <a:ln w="9525">
            <a:solidFill>
              <a:schemeClr val="tx1"/>
            </a:solidFill>
            <a:miter lim="800000"/>
            <a:headEnd/>
            <a:tailEnd/>
          </a:ln>
        </p:spPr>
      </p:pic>
      <p:pic>
        <p:nvPicPr>
          <p:cNvPr id="18437" name="Picture 6" descr="tsdraw"/>
          <p:cNvPicPr>
            <a:picLocks noChangeAspect="1" noChangeArrowheads="1"/>
          </p:cNvPicPr>
          <p:nvPr/>
        </p:nvPicPr>
        <p:blipFill>
          <a:blip r:embed="rId5" cstate="print"/>
          <a:srcRect t="11179"/>
          <a:stretch>
            <a:fillRect/>
          </a:stretch>
        </p:blipFill>
        <p:spPr bwMode="auto">
          <a:xfrm>
            <a:off x="146050" y="76200"/>
            <a:ext cx="5264150" cy="4572000"/>
          </a:xfrm>
          <a:prstGeom prst="rect">
            <a:avLst/>
          </a:prstGeom>
          <a:noFill/>
          <a:ln w="9525">
            <a:noFill/>
            <a:miter lim="800000"/>
            <a:headEnd/>
            <a:tailEnd/>
          </a:ln>
        </p:spPr>
      </p:pic>
      <p:pic>
        <p:nvPicPr>
          <p:cNvPr id="18438" name="Picture 7" descr="citruslc"/>
          <p:cNvPicPr>
            <a:picLocks noChangeAspect="1" noChangeArrowheads="1"/>
          </p:cNvPicPr>
          <p:nvPr/>
        </p:nvPicPr>
        <p:blipFill>
          <a:blip r:embed="rId6" cstate="print"/>
          <a:srcRect/>
          <a:stretch>
            <a:fillRect/>
          </a:stretch>
        </p:blipFill>
        <p:spPr bwMode="auto">
          <a:xfrm>
            <a:off x="5715000" y="1752600"/>
            <a:ext cx="3276600" cy="2852738"/>
          </a:xfrm>
          <a:prstGeom prst="rect">
            <a:avLst/>
          </a:prstGeom>
          <a:noFill/>
          <a:ln w="9525">
            <a:solidFill>
              <a:schemeClr val="tx1"/>
            </a:solidFill>
            <a:miter lim="800000"/>
            <a:headEnd/>
            <a:tailEnd/>
          </a:ln>
        </p:spPr>
      </p:pic>
      <p:sp>
        <p:nvSpPr>
          <p:cNvPr id="8" name="Title 1"/>
          <p:cNvSpPr txBox="1">
            <a:spLocks/>
          </p:cNvSpPr>
          <p:nvPr/>
        </p:nvSpPr>
        <p:spPr>
          <a:xfrm>
            <a:off x="5428488" y="0"/>
            <a:ext cx="3352800" cy="1143000"/>
          </a:xfrm>
          <a:prstGeom prst="rect">
            <a:avLst/>
          </a:prstGeom>
        </p:spPr>
        <p:txBody>
          <a:bodyPr/>
          <a:lstStyle/>
          <a:p>
            <a:pPr algn="ctr">
              <a:defRPr/>
            </a:pPr>
            <a:r>
              <a:rPr lang="en-US" sz="3600" i="1" kern="0" dirty="0" err="1">
                <a:latin typeface="Arial" pitchFamily="34" charset="0"/>
                <a:ea typeface="+mj-ea"/>
                <a:cs typeface="Arial" pitchFamily="34" charset="0"/>
              </a:rPr>
              <a:t>Tylenchulus</a:t>
            </a:r>
            <a:endParaRPr lang="en-US" sz="3600" i="1" kern="0" dirty="0">
              <a:latin typeface="Arial" pitchFamily="34" charset="0"/>
              <a:ea typeface="+mj-ea"/>
              <a:cs typeface="Arial" pitchFamily="34" charset="0"/>
            </a:endParaRPr>
          </a:p>
          <a:p>
            <a:pPr algn="ctr">
              <a:defRPr/>
            </a:pPr>
            <a:r>
              <a:rPr lang="en-US" sz="3600" i="1" kern="0" dirty="0" err="1">
                <a:latin typeface="Arial" pitchFamily="34" charset="0"/>
                <a:ea typeface="+mj-ea"/>
                <a:cs typeface="Arial" pitchFamily="34" charset="0"/>
              </a:rPr>
              <a:t>semipenetrans</a:t>
            </a:r>
            <a:endParaRPr lang="en-US" i="1" kern="0" dirty="0">
              <a:latin typeface="Arial" pitchFamily="34" charset="0"/>
              <a:ea typeface="+mj-ea"/>
              <a:cs typeface="Arial" pitchFamily="34" charset="0"/>
            </a:endParaRPr>
          </a:p>
        </p:txBody>
      </p:sp>
      <p:sp>
        <p:nvSpPr>
          <p:cNvPr id="2" name="TextBox 1"/>
          <p:cNvSpPr txBox="1"/>
          <p:nvPr/>
        </p:nvSpPr>
        <p:spPr>
          <a:xfrm>
            <a:off x="6622900" y="1219200"/>
            <a:ext cx="2444900" cy="461665"/>
          </a:xfrm>
          <a:prstGeom prst="rect">
            <a:avLst/>
          </a:prstGeom>
          <a:noFill/>
        </p:spPr>
        <p:txBody>
          <a:bodyPr wrap="none" rtlCol="0">
            <a:spAutoFit/>
          </a:bodyPr>
          <a:lstStyle/>
          <a:p>
            <a:r>
              <a:rPr lang="en-US" dirty="0" smtClean="0"/>
              <a:t>citrus nematode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p:cNvPicPr>
            <a:picLocks noChangeAspect="1" noChangeArrowheads="1"/>
          </p:cNvPicPr>
          <p:nvPr/>
        </p:nvPicPr>
        <p:blipFill>
          <a:blip r:embed="rId2" cstate="print"/>
          <a:srcRect/>
          <a:stretch>
            <a:fillRect/>
          </a:stretch>
        </p:blipFill>
        <p:spPr bwMode="auto">
          <a:xfrm>
            <a:off x="6553200" y="3359150"/>
            <a:ext cx="2590800" cy="1822450"/>
          </a:xfrm>
          <a:prstGeom prst="rect">
            <a:avLst/>
          </a:prstGeom>
          <a:noFill/>
          <a:ln w="12700">
            <a:noFill/>
            <a:miter lim="800000"/>
            <a:headEnd/>
            <a:tailEnd/>
          </a:ln>
        </p:spPr>
      </p:pic>
      <p:pic>
        <p:nvPicPr>
          <p:cNvPr id="15363" name="Picture 17" descr="Dorylaimus"/>
          <p:cNvPicPr>
            <a:picLocks noChangeAspect="1" noChangeArrowheads="1"/>
          </p:cNvPicPr>
          <p:nvPr/>
        </p:nvPicPr>
        <p:blipFill>
          <a:blip r:embed="rId3" cstate="print"/>
          <a:srcRect/>
          <a:stretch>
            <a:fillRect/>
          </a:stretch>
        </p:blipFill>
        <p:spPr bwMode="auto">
          <a:xfrm>
            <a:off x="6705600" y="5029200"/>
            <a:ext cx="2438400" cy="1828800"/>
          </a:xfrm>
          <a:prstGeom prst="rect">
            <a:avLst/>
          </a:prstGeom>
          <a:noFill/>
          <a:ln w="9525">
            <a:noFill/>
            <a:miter lim="800000"/>
            <a:headEnd/>
            <a:tailEnd/>
          </a:ln>
        </p:spPr>
      </p:pic>
      <p:pic>
        <p:nvPicPr>
          <p:cNvPr id="15364" name="Picture 14" descr="mononchus"/>
          <p:cNvPicPr>
            <a:picLocks noChangeAspect="1" noChangeArrowheads="1"/>
          </p:cNvPicPr>
          <p:nvPr/>
        </p:nvPicPr>
        <p:blipFill>
          <a:blip r:embed="rId4" cstate="print"/>
          <a:srcRect/>
          <a:stretch>
            <a:fillRect/>
          </a:stretch>
        </p:blipFill>
        <p:spPr bwMode="auto">
          <a:xfrm>
            <a:off x="6858000" y="946150"/>
            <a:ext cx="1841500" cy="2787650"/>
          </a:xfrm>
          <a:prstGeom prst="rect">
            <a:avLst/>
          </a:prstGeom>
          <a:noFill/>
          <a:ln w="9525">
            <a:noFill/>
            <a:miter lim="800000"/>
            <a:headEnd/>
            <a:tailEnd/>
          </a:ln>
        </p:spPr>
      </p:pic>
      <p:sp>
        <p:nvSpPr>
          <p:cNvPr id="15365" name="TextBox 15"/>
          <p:cNvSpPr txBox="1">
            <a:spLocks noChangeArrowheads="1"/>
          </p:cNvSpPr>
          <p:nvPr/>
        </p:nvSpPr>
        <p:spPr bwMode="auto">
          <a:xfrm>
            <a:off x="6907213" y="228600"/>
            <a:ext cx="2236787" cy="646113"/>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Generalist and </a:t>
            </a:r>
          </a:p>
          <a:p>
            <a:pPr eaLnBrk="1" hangingPunct="1"/>
            <a:r>
              <a:rPr lang="en-US" sz="1800">
                <a:solidFill>
                  <a:prstClr val="black"/>
                </a:solidFill>
                <a:latin typeface="Arial" pitchFamily="34" charset="0"/>
              </a:rPr>
              <a:t>Specialist Predators</a:t>
            </a:r>
          </a:p>
        </p:txBody>
      </p:sp>
      <p:grpSp>
        <p:nvGrpSpPr>
          <p:cNvPr id="3" name="Group 13"/>
          <p:cNvGrpSpPr>
            <a:grpSpLocks/>
          </p:cNvGrpSpPr>
          <p:nvPr/>
        </p:nvGrpSpPr>
        <p:grpSpPr bwMode="auto">
          <a:xfrm>
            <a:off x="2895600" y="1524000"/>
            <a:ext cx="2971800" cy="5334000"/>
            <a:chOff x="3124200" y="707153"/>
            <a:chExt cx="3276600" cy="5846047"/>
          </a:xfrm>
        </p:grpSpPr>
        <p:pic>
          <p:nvPicPr>
            <p:cNvPr id="15379" name="Picture 2" descr="manynemas10X"/>
            <p:cNvPicPr>
              <a:picLocks noChangeAspect="1" noChangeArrowheads="1"/>
            </p:cNvPicPr>
            <p:nvPr/>
          </p:nvPicPr>
          <p:blipFill>
            <a:blip r:embed="rId5" cstate="print"/>
            <a:srcRect b="12405"/>
            <a:stretch>
              <a:fillRect/>
            </a:stretch>
          </p:blipFill>
          <p:spPr bwMode="auto">
            <a:xfrm>
              <a:off x="3124200" y="4400834"/>
              <a:ext cx="3276600" cy="2152366"/>
            </a:xfrm>
            <a:prstGeom prst="rect">
              <a:avLst/>
            </a:prstGeom>
            <a:noFill/>
            <a:ln w="9525">
              <a:noFill/>
              <a:miter lim="800000"/>
              <a:headEnd/>
              <a:tailEnd/>
            </a:ln>
          </p:spPr>
        </p:pic>
        <p:pic>
          <p:nvPicPr>
            <p:cNvPr id="15380" name="Picture 9" descr="cruz"/>
            <p:cNvPicPr>
              <a:picLocks noChangeAspect="1" noChangeArrowheads="1"/>
            </p:cNvPicPr>
            <p:nvPr/>
          </p:nvPicPr>
          <p:blipFill>
            <a:blip r:embed="rId6" cstate="print"/>
            <a:srcRect/>
            <a:stretch>
              <a:fillRect/>
            </a:stretch>
          </p:blipFill>
          <p:spPr bwMode="auto">
            <a:xfrm rot="-5400000">
              <a:off x="3983754" y="228600"/>
              <a:ext cx="1432081" cy="2389188"/>
            </a:xfrm>
            <a:prstGeom prst="rect">
              <a:avLst/>
            </a:prstGeom>
            <a:noFill/>
            <a:ln w="9525">
              <a:noFill/>
              <a:miter lim="800000"/>
              <a:headEnd/>
              <a:tailEnd/>
            </a:ln>
          </p:spPr>
        </p:pic>
        <p:pic>
          <p:nvPicPr>
            <p:cNvPr id="15381" name="Picture 7"/>
            <p:cNvPicPr>
              <a:picLocks noChangeAspect="1" noChangeArrowheads="1"/>
            </p:cNvPicPr>
            <p:nvPr/>
          </p:nvPicPr>
          <p:blipFill>
            <a:blip r:embed="rId7" cstate="print"/>
            <a:srcRect/>
            <a:stretch>
              <a:fillRect/>
            </a:stretch>
          </p:blipFill>
          <p:spPr bwMode="auto">
            <a:xfrm>
              <a:off x="3352800" y="1981200"/>
              <a:ext cx="2362200" cy="1772299"/>
            </a:xfrm>
            <a:prstGeom prst="rect">
              <a:avLst/>
            </a:prstGeom>
            <a:noFill/>
            <a:ln w="12700">
              <a:noFill/>
              <a:miter lim="800000"/>
              <a:headEnd/>
              <a:tailEnd/>
            </a:ln>
          </p:spPr>
        </p:pic>
        <p:pic>
          <p:nvPicPr>
            <p:cNvPr id="15382" name="Picture 8" descr="femaleaphelenchanterior100X"/>
            <p:cNvPicPr>
              <a:picLocks noChangeAspect="1" noChangeArrowheads="1"/>
            </p:cNvPicPr>
            <p:nvPr/>
          </p:nvPicPr>
          <p:blipFill>
            <a:blip r:embed="rId8" cstate="print"/>
            <a:srcRect/>
            <a:stretch>
              <a:fillRect/>
            </a:stretch>
          </p:blipFill>
          <p:spPr bwMode="auto">
            <a:xfrm rot="-1423069">
              <a:off x="3335374" y="3328267"/>
              <a:ext cx="2794354" cy="1257896"/>
            </a:xfrm>
            <a:prstGeom prst="rect">
              <a:avLst/>
            </a:prstGeom>
            <a:noFill/>
            <a:ln w="9525">
              <a:noFill/>
              <a:miter lim="800000"/>
              <a:headEnd/>
              <a:tailEnd/>
            </a:ln>
          </p:spPr>
        </p:pic>
      </p:grpSp>
      <p:sp>
        <p:nvSpPr>
          <p:cNvPr id="15378" name="TextBox 16"/>
          <p:cNvSpPr txBox="1">
            <a:spLocks noChangeArrowheads="1"/>
          </p:cNvSpPr>
          <p:nvPr/>
        </p:nvSpPr>
        <p:spPr bwMode="auto">
          <a:xfrm>
            <a:off x="3429000" y="533400"/>
            <a:ext cx="1835150" cy="366713"/>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Amplifiable Prey</a:t>
            </a:r>
          </a:p>
        </p:txBody>
      </p:sp>
      <p:grpSp>
        <p:nvGrpSpPr>
          <p:cNvPr id="4" name="Group 14"/>
          <p:cNvGrpSpPr>
            <a:grpSpLocks/>
          </p:cNvGrpSpPr>
          <p:nvPr/>
        </p:nvGrpSpPr>
        <p:grpSpPr bwMode="auto">
          <a:xfrm>
            <a:off x="228600" y="1447800"/>
            <a:ext cx="2403475" cy="5154613"/>
            <a:chOff x="0" y="1133475"/>
            <a:chExt cx="2632075" cy="5468938"/>
          </a:xfrm>
        </p:grpSpPr>
        <p:pic>
          <p:nvPicPr>
            <p:cNvPr id="15376" name="Picture 3" descr="Slide_2"/>
            <p:cNvPicPr>
              <a:picLocks noChangeAspect="1" noChangeArrowheads="1"/>
            </p:cNvPicPr>
            <p:nvPr/>
          </p:nvPicPr>
          <p:blipFill>
            <a:blip r:embed="rId9" cstate="print"/>
            <a:srcRect l="-23"/>
            <a:stretch>
              <a:fillRect/>
            </a:stretch>
          </p:blipFill>
          <p:spPr bwMode="auto">
            <a:xfrm>
              <a:off x="69850" y="1133475"/>
              <a:ext cx="2273300" cy="2374900"/>
            </a:xfrm>
            <a:prstGeom prst="rect">
              <a:avLst/>
            </a:prstGeom>
            <a:noFill/>
            <a:ln w="9525">
              <a:noFill/>
              <a:miter lim="800000"/>
              <a:headEnd/>
              <a:tailEnd/>
            </a:ln>
          </p:spPr>
        </p:pic>
        <p:pic>
          <p:nvPicPr>
            <p:cNvPr id="15377" name="Picture 4"/>
            <p:cNvPicPr>
              <a:picLocks noChangeAspect="1" noChangeArrowheads="1"/>
            </p:cNvPicPr>
            <p:nvPr/>
          </p:nvPicPr>
          <p:blipFill>
            <a:blip r:embed="rId10" cstate="print"/>
            <a:srcRect/>
            <a:stretch>
              <a:fillRect/>
            </a:stretch>
          </p:blipFill>
          <p:spPr bwMode="auto">
            <a:xfrm>
              <a:off x="0" y="2895600"/>
              <a:ext cx="2632075" cy="1973263"/>
            </a:xfrm>
            <a:prstGeom prst="rect">
              <a:avLst/>
            </a:prstGeom>
            <a:noFill/>
            <a:ln w="12700">
              <a:noFill/>
              <a:miter lim="800000"/>
              <a:headEnd/>
              <a:tailEnd/>
            </a:ln>
          </p:spPr>
        </p:pic>
        <p:pic>
          <p:nvPicPr>
            <p:cNvPr id="2" name="Picture 5"/>
            <p:cNvPicPr>
              <a:picLocks noChangeAspect="1" noChangeArrowheads="1"/>
            </p:cNvPicPr>
            <p:nvPr/>
          </p:nvPicPr>
          <p:blipFill>
            <a:blip r:embed="rId11" cstate="print"/>
            <a:srcRect/>
            <a:stretch>
              <a:fillRect/>
            </a:stretch>
          </p:blipFill>
          <p:spPr bwMode="auto">
            <a:xfrm>
              <a:off x="152400" y="4800600"/>
              <a:ext cx="2401887" cy="1801813"/>
            </a:xfrm>
            <a:prstGeom prst="rect">
              <a:avLst/>
            </a:prstGeom>
            <a:noFill/>
            <a:ln w="12700">
              <a:noFill/>
              <a:miter lim="800000"/>
              <a:headEnd/>
              <a:tailEnd/>
            </a:ln>
          </p:spPr>
        </p:pic>
      </p:grpSp>
      <p:sp>
        <p:nvSpPr>
          <p:cNvPr id="15373" name="TextBox 17"/>
          <p:cNvSpPr txBox="1">
            <a:spLocks noChangeArrowheads="1"/>
          </p:cNvSpPr>
          <p:nvPr/>
        </p:nvSpPr>
        <p:spPr bwMode="auto">
          <a:xfrm>
            <a:off x="685800" y="685800"/>
            <a:ext cx="1377950" cy="366713"/>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Target Prey</a:t>
            </a:r>
          </a:p>
        </p:txBody>
      </p:sp>
      <p:sp>
        <p:nvSpPr>
          <p:cNvPr id="15370" name="TextBox 18"/>
          <p:cNvSpPr txBox="1">
            <a:spLocks noChangeArrowheads="1"/>
          </p:cNvSpPr>
          <p:nvPr/>
        </p:nvSpPr>
        <p:spPr bwMode="auto">
          <a:xfrm>
            <a:off x="228600" y="87313"/>
            <a:ext cx="6678613" cy="369887"/>
          </a:xfrm>
          <a:prstGeom prst="rect">
            <a:avLst/>
          </a:prstGeom>
          <a:noFill/>
          <a:ln w="9525">
            <a:solidFill>
              <a:schemeClr val="accent1"/>
            </a:solidFill>
            <a:miter lim="800000"/>
            <a:headEnd/>
            <a:tailEnd/>
          </a:ln>
        </p:spPr>
        <p:txBody>
          <a:bodyPr wrap="none">
            <a:spAutoFit/>
          </a:bodyPr>
          <a:lstStyle/>
          <a:p>
            <a:pPr eaLnBrk="1" hangingPunct="1"/>
            <a:r>
              <a:rPr lang="en-US" sz="1800" b="1">
                <a:solidFill>
                  <a:prstClr val="black"/>
                </a:solidFill>
                <a:latin typeface="Arial" pitchFamily="34" charset="0"/>
              </a:rPr>
              <a:t>Predators and prey – the Apparent Competition Hypothesis</a:t>
            </a:r>
          </a:p>
        </p:txBody>
      </p:sp>
      <p:sp>
        <p:nvSpPr>
          <p:cNvPr id="20" name="Down Arrow 19"/>
          <p:cNvSpPr/>
          <p:nvPr/>
        </p:nvSpPr>
        <p:spPr>
          <a:xfrm>
            <a:off x="2514600" y="1143000"/>
            <a:ext cx="76200" cy="838200"/>
          </a:xfrm>
          <a:prstGeom prst="down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1" name="Down Arrow 20"/>
          <p:cNvSpPr>
            <a:spLocks noChangeArrowheads="1"/>
          </p:cNvSpPr>
          <p:nvPr/>
        </p:nvSpPr>
        <p:spPr bwMode="auto">
          <a:xfrm flipV="1">
            <a:off x="5791200" y="1143000"/>
            <a:ext cx="76200" cy="838200"/>
          </a:xfrm>
          <a:prstGeom prst="downArrow">
            <a:avLst>
              <a:gd name="adj1" fmla="val 50000"/>
              <a:gd name="adj2" fmla="val 50009"/>
            </a:avLst>
          </a:prstGeom>
          <a:solidFill>
            <a:schemeClr val="accent1"/>
          </a:solidFill>
          <a:ln w="25400" algn="ctr">
            <a:solidFill>
              <a:srgbClr val="385D8A"/>
            </a:solidFill>
            <a:miter lim="800000"/>
            <a:headEnd/>
            <a:tailEnd/>
          </a:ln>
        </p:spPr>
        <p:txBody>
          <a:bodyPr rot="10800000" anchor="ctr"/>
          <a:lstStyle/>
          <a:p>
            <a:pPr algn="ctr" eaLnBrk="1" hangingPunct="1">
              <a:defRPr/>
            </a:pPr>
            <a:endParaRPr lang="en-US" sz="1800">
              <a:solidFill>
                <a:prstClr val="white"/>
              </a:solidFill>
              <a:latin typeface="Calibri"/>
            </a:endParaRPr>
          </a:p>
        </p:txBody>
      </p:sp>
      <p:sp>
        <p:nvSpPr>
          <p:cNvPr id="22" name="Down Arrow 21"/>
          <p:cNvSpPr/>
          <p:nvPr/>
        </p:nvSpPr>
        <p:spPr>
          <a:xfrm flipV="1">
            <a:off x="8839200" y="914400"/>
            <a:ext cx="76200" cy="8382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TextBox 17"/>
          <p:cNvSpPr txBox="1">
            <a:spLocks noChangeArrowheads="1"/>
          </p:cNvSpPr>
          <p:nvPr/>
        </p:nvSpPr>
        <p:spPr bwMode="auto">
          <a:xfrm>
            <a:off x="0" y="1066800"/>
            <a:ext cx="2762250" cy="366713"/>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Plant-feeding Nematodes</a:t>
            </a:r>
          </a:p>
        </p:txBody>
      </p:sp>
      <p:sp>
        <p:nvSpPr>
          <p:cNvPr id="24" name="TextBox 17"/>
          <p:cNvSpPr txBox="1">
            <a:spLocks noChangeArrowheads="1"/>
          </p:cNvSpPr>
          <p:nvPr/>
        </p:nvSpPr>
        <p:spPr bwMode="auto">
          <a:xfrm>
            <a:off x="2895600" y="914400"/>
            <a:ext cx="2838450" cy="646113"/>
          </a:xfrm>
          <a:prstGeom prst="rect">
            <a:avLst/>
          </a:prstGeom>
          <a:noFill/>
          <a:ln w="9525">
            <a:noFill/>
            <a:miter lim="800000"/>
            <a:headEnd/>
            <a:tailEnd/>
          </a:ln>
        </p:spPr>
        <p:txBody>
          <a:bodyPr>
            <a:spAutoFit/>
          </a:bodyPr>
          <a:lstStyle/>
          <a:p>
            <a:pPr algn="ctr" eaLnBrk="1" hangingPunct="1"/>
            <a:r>
              <a:rPr lang="en-US" sz="1800">
                <a:solidFill>
                  <a:prstClr val="black"/>
                </a:solidFill>
                <a:latin typeface="Arial" pitchFamily="34" charset="0"/>
              </a:rPr>
              <a:t>Fungal-, bacterial-feeding </a:t>
            </a:r>
          </a:p>
          <a:p>
            <a:pPr algn="ctr" eaLnBrk="1" hangingPunct="1"/>
            <a:r>
              <a:rPr lang="en-US" sz="1800">
                <a:solidFill>
                  <a:prstClr val="black"/>
                </a:solidFill>
                <a:latin typeface="Arial" pitchFamily="34" charset="0"/>
              </a:rPr>
              <a:t>Nematodes</a:t>
            </a:r>
          </a:p>
        </p:txBody>
      </p:sp>
    </p:spTree>
    <p:extLst>
      <p:ext uri="{BB962C8B-B14F-4D97-AF65-F5344CB8AC3E}">
        <p14:creationId xmlns:p14="http://schemas.microsoft.com/office/powerpoint/2010/main" xmlns="" val="18423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78" grpId="0"/>
      <p:bldP spid="15373" grpId="0"/>
      <p:bldP spid="22" grpId="0" animBg="1"/>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DSCN0048.JPG"/>
          <p:cNvPicPr>
            <a:picLocks noChangeAspect="1"/>
          </p:cNvPicPr>
          <p:nvPr/>
        </p:nvPicPr>
        <p:blipFill>
          <a:blip r:embed="rId2" cstate="print"/>
          <a:srcRect/>
          <a:stretch>
            <a:fillRect/>
          </a:stretch>
        </p:blipFill>
        <p:spPr bwMode="auto">
          <a:xfrm>
            <a:off x="0" y="2733675"/>
            <a:ext cx="4978400" cy="3733800"/>
          </a:xfrm>
          <a:prstGeom prst="rect">
            <a:avLst/>
          </a:prstGeom>
          <a:noFill/>
          <a:ln w="9525">
            <a:noFill/>
            <a:miter lim="800000"/>
            <a:headEnd/>
            <a:tailEnd/>
          </a:ln>
        </p:spPr>
      </p:pic>
      <p:pic>
        <p:nvPicPr>
          <p:cNvPr id="14339" name="Picture 2" descr="DSC09216.JPG"/>
          <p:cNvPicPr>
            <a:picLocks noChangeAspect="1"/>
          </p:cNvPicPr>
          <p:nvPr/>
        </p:nvPicPr>
        <p:blipFill>
          <a:blip r:embed="rId3" cstate="print"/>
          <a:srcRect/>
          <a:stretch>
            <a:fillRect/>
          </a:stretch>
        </p:blipFill>
        <p:spPr bwMode="auto">
          <a:xfrm>
            <a:off x="4495800" y="0"/>
            <a:ext cx="4648200" cy="3486150"/>
          </a:xfrm>
          <a:prstGeom prst="rect">
            <a:avLst/>
          </a:prstGeom>
          <a:noFill/>
          <a:ln w="9525">
            <a:noFill/>
            <a:miter lim="800000"/>
            <a:headEnd/>
            <a:tailEnd/>
          </a:ln>
        </p:spPr>
      </p:pic>
      <p:pic>
        <p:nvPicPr>
          <p:cNvPr id="14340" name="Picture 4" descr="DSC09211.JPG"/>
          <p:cNvPicPr>
            <a:picLocks noChangeAspect="1"/>
          </p:cNvPicPr>
          <p:nvPr/>
        </p:nvPicPr>
        <p:blipFill>
          <a:blip r:embed="rId4" cstate="print"/>
          <a:srcRect/>
          <a:stretch>
            <a:fillRect/>
          </a:stretch>
        </p:blipFill>
        <p:spPr bwMode="auto">
          <a:xfrm>
            <a:off x="4648200" y="3486150"/>
            <a:ext cx="4495800" cy="3371850"/>
          </a:xfrm>
          <a:prstGeom prst="rect">
            <a:avLst/>
          </a:prstGeom>
          <a:noFill/>
          <a:ln w="9525">
            <a:noFill/>
            <a:miter lim="800000"/>
            <a:headEnd/>
            <a:tailEnd/>
          </a:ln>
        </p:spPr>
      </p:pic>
      <p:sp>
        <p:nvSpPr>
          <p:cNvPr id="14341" name="Text Box 9"/>
          <p:cNvSpPr txBox="1">
            <a:spLocks noChangeArrowheads="1"/>
          </p:cNvSpPr>
          <p:nvPr/>
        </p:nvSpPr>
        <p:spPr bwMode="auto">
          <a:xfrm>
            <a:off x="76200" y="228600"/>
            <a:ext cx="3489325" cy="646113"/>
          </a:xfrm>
          <a:prstGeom prst="rect">
            <a:avLst/>
          </a:prstGeom>
          <a:noFill/>
          <a:ln w="9525">
            <a:noFill/>
            <a:miter lim="800000"/>
            <a:headEnd/>
            <a:tailEnd/>
          </a:ln>
        </p:spPr>
        <p:txBody>
          <a:bodyPr wrap="none">
            <a:spAutoFit/>
          </a:bodyPr>
          <a:lstStyle/>
          <a:p>
            <a:pPr algn="ctr" eaLnBrk="1" hangingPunct="1"/>
            <a:r>
              <a:rPr lang="en-US" sz="1800" b="1">
                <a:solidFill>
                  <a:prstClr val="black"/>
                </a:solidFill>
                <a:latin typeface="Arial" pitchFamily="34" charset="0"/>
              </a:rPr>
              <a:t>Food Web Complexity and the</a:t>
            </a:r>
          </a:p>
          <a:p>
            <a:pPr algn="ctr" eaLnBrk="1" hangingPunct="1"/>
            <a:r>
              <a:rPr lang="en-US" sz="1800" b="1">
                <a:solidFill>
                  <a:prstClr val="black"/>
                </a:solidFill>
                <a:latin typeface="Arial" pitchFamily="34" charset="0"/>
              </a:rPr>
              <a:t>Regulation Function</a:t>
            </a:r>
          </a:p>
        </p:txBody>
      </p:sp>
      <p:sp>
        <p:nvSpPr>
          <p:cNvPr id="14342" name="Text Box 10"/>
          <p:cNvSpPr txBox="1">
            <a:spLocks noChangeArrowheads="1"/>
          </p:cNvSpPr>
          <p:nvPr/>
        </p:nvSpPr>
        <p:spPr bwMode="auto">
          <a:xfrm>
            <a:off x="0" y="901700"/>
            <a:ext cx="4419600" cy="1108075"/>
          </a:xfrm>
          <a:prstGeom prst="rect">
            <a:avLst/>
          </a:prstGeom>
          <a:noFill/>
          <a:ln w="9525">
            <a:noFill/>
            <a:miter lim="800000"/>
            <a:headEnd/>
            <a:tailEnd/>
          </a:ln>
        </p:spPr>
        <p:txBody>
          <a:bodyPr>
            <a:spAutoFit/>
          </a:bodyPr>
          <a:lstStyle/>
          <a:p>
            <a:pPr marL="342900" indent="-342900" eaLnBrk="1" hangingPunct="1"/>
            <a:r>
              <a:rPr lang="en-US" sz="1800" dirty="0">
                <a:solidFill>
                  <a:prstClr val="black"/>
                </a:solidFill>
                <a:latin typeface="Arial" pitchFamily="34" charset="0"/>
              </a:rPr>
              <a:t>Management practices in industrialized agriculture result in:</a:t>
            </a:r>
          </a:p>
          <a:p>
            <a:pPr marL="342900" indent="-342900" eaLnBrk="1" hangingPunct="1"/>
            <a:endParaRPr lang="en-US" sz="1200" dirty="0">
              <a:solidFill>
                <a:prstClr val="black"/>
              </a:solidFill>
              <a:latin typeface="Arial" pitchFamily="34" charset="0"/>
            </a:endParaRPr>
          </a:p>
          <a:p>
            <a:pPr marL="342900" indent="-342900" eaLnBrk="1" hangingPunct="1"/>
            <a:r>
              <a:rPr lang="en-US" sz="1800" dirty="0">
                <a:solidFill>
                  <a:prstClr val="black"/>
                </a:solidFill>
                <a:latin typeface="Arial" pitchFamily="34" charset="0"/>
              </a:rPr>
              <a:t>	</a:t>
            </a:r>
            <a:r>
              <a:rPr lang="en-US" sz="1800" dirty="0" smtClean="0">
                <a:solidFill>
                  <a:prstClr val="black"/>
                </a:solidFill>
                <a:latin typeface="Arial" pitchFamily="34" charset="0"/>
              </a:rPr>
              <a:t>Soil food </a:t>
            </a:r>
            <a:r>
              <a:rPr lang="en-US" sz="1800" dirty="0">
                <a:solidFill>
                  <a:prstClr val="black"/>
                </a:solidFill>
                <a:latin typeface="Arial" pitchFamily="34" charset="0"/>
              </a:rPr>
              <a:t>web simplification</a:t>
            </a:r>
          </a:p>
        </p:txBody>
      </p:sp>
      <p:sp>
        <p:nvSpPr>
          <p:cNvPr id="14343" name="Text Box 11"/>
          <p:cNvSpPr txBox="1">
            <a:spLocks noChangeArrowheads="1"/>
          </p:cNvSpPr>
          <p:nvPr/>
        </p:nvSpPr>
        <p:spPr bwMode="auto">
          <a:xfrm>
            <a:off x="0" y="2068513"/>
            <a:ext cx="4419600" cy="369887"/>
          </a:xfrm>
          <a:prstGeom prst="rect">
            <a:avLst/>
          </a:prstGeom>
          <a:noFill/>
          <a:ln w="9525">
            <a:noFill/>
            <a:miter lim="800000"/>
            <a:headEnd/>
            <a:tailEnd/>
          </a:ln>
        </p:spPr>
        <p:txBody>
          <a:bodyPr>
            <a:spAutoFit/>
          </a:bodyPr>
          <a:lstStyle/>
          <a:p>
            <a:pPr marL="342900" indent="-342900" eaLnBrk="1" hangingPunct="1"/>
            <a:r>
              <a:rPr lang="en-US" sz="1800">
                <a:solidFill>
                  <a:prstClr val="black"/>
                </a:solidFill>
                <a:latin typeface="Arial" pitchFamily="34" charset="0"/>
              </a:rPr>
              <a:t>	Reduction in higher trophic levels</a:t>
            </a:r>
          </a:p>
        </p:txBody>
      </p:sp>
      <p:sp>
        <p:nvSpPr>
          <p:cNvPr id="14344" name="Text Box 12"/>
          <p:cNvSpPr txBox="1">
            <a:spLocks noChangeArrowheads="1"/>
          </p:cNvSpPr>
          <p:nvPr/>
        </p:nvSpPr>
        <p:spPr bwMode="auto">
          <a:xfrm>
            <a:off x="90488" y="6507163"/>
            <a:ext cx="1544637" cy="304800"/>
          </a:xfrm>
          <a:prstGeom prst="rect">
            <a:avLst/>
          </a:prstGeom>
          <a:noFill/>
          <a:ln w="9525">
            <a:noFill/>
            <a:miter lim="800000"/>
            <a:headEnd/>
            <a:tailEnd/>
          </a:ln>
        </p:spPr>
        <p:txBody>
          <a:bodyPr wrap="none">
            <a:spAutoFit/>
          </a:bodyPr>
          <a:lstStyle/>
          <a:p>
            <a:pPr eaLnBrk="1" hangingPunct="1"/>
            <a:r>
              <a:rPr lang="en-US" sz="1400">
                <a:solidFill>
                  <a:prstClr val="black"/>
                </a:solidFill>
                <a:latin typeface="Arial" pitchFamily="34" charset="0"/>
              </a:rPr>
              <a:t>Costa Rica, 2008</a:t>
            </a:r>
          </a:p>
        </p:txBody>
      </p:sp>
      <p:sp>
        <p:nvSpPr>
          <p:cNvPr id="10" name="Text Box 11"/>
          <p:cNvSpPr txBox="1">
            <a:spLocks noChangeArrowheads="1"/>
          </p:cNvSpPr>
          <p:nvPr/>
        </p:nvSpPr>
        <p:spPr bwMode="auto">
          <a:xfrm>
            <a:off x="914400" y="4038600"/>
            <a:ext cx="7391400" cy="1477963"/>
          </a:xfrm>
          <a:prstGeom prst="rect">
            <a:avLst/>
          </a:prstGeom>
          <a:solidFill>
            <a:srgbClr val="FFFF99"/>
          </a:solidFill>
          <a:ln w="9525">
            <a:noFill/>
            <a:miter lim="800000"/>
            <a:headEnd/>
            <a:tailEnd/>
          </a:ln>
        </p:spPr>
        <p:txBody>
          <a:bodyPr lIns="365760" rIns="365760">
            <a:spAutoFit/>
          </a:bodyPr>
          <a:lstStyle/>
          <a:p>
            <a:pPr eaLnBrk="1" hangingPunct="1">
              <a:spcBef>
                <a:spcPct val="50000"/>
              </a:spcBef>
            </a:pPr>
            <a:endParaRPr lang="en-US" sz="1800">
              <a:solidFill>
                <a:prstClr val="black"/>
              </a:solidFill>
              <a:latin typeface="Arial" pitchFamily="34" charset="0"/>
            </a:endParaRPr>
          </a:p>
          <a:p>
            <a:pPr eaLnBrk="1" hangingPunct="1">
              <a:spcBef>
                <a:spcPct val="50000"/>
              </a:spcBef>
            </a:pPr>
            <a:r>
              <a:rPr lang="en-US" sz="1800">
                <a:solidFill>
                  <a:prstClr val="black"/>
                </a:solidFill>
                <a:latin typeface="Arial" pitchFamily="34" charset="0"/>
              </a:rPr>
              <a:t>We tested nematode predator:prey hypotheses with data from banana plantations in four Central American countries……….</a:t>
            </a:r>
          </a:p>
          <a:p>
            <a:pPr eaLnBrk="1" hangingPunct="1">
              <a:spcBef>
                <a:spcPct val="50000"/>
              </a:spcBef>
            </a:pPr>
            <a:endParaRPr lang="en-US" sz="1800">
              <a:solidFill>
                <a:prstClr val="black"/>
              </a:solidFill>
              <a:latin typeface="Arial" pitchFamily="34" charset="0"/>
            </a:endParaRPr>
          </a:p>
        </p:txBody>
      </p:sp>
    </p:spTree>
    <p:extLst>
      <p:ext uri="{BB962C8B-B14F-4D97-AF65-F5344CB8AC3E}">
        <p14:creationId xmlns:p14="http://schemas.microsoft.com/office/powerpoint/2010/main" xmlns="" val="14310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28600" y="228600"/>
            <a:ext cx="4594225" cy="2759075"/>
          </a:xfrm>
          <a:prstGeom prst="rect">
            <a:avLst/>
          </a:prstGeom>
          <a:noFill/>
          <a:ln w="9525">
            <a:noFill/>
            <a:miter lim="800000"/>
            <a:headEnd/>
            <a:tailEnd/>
          </a:ln>
        </p:spPr>
      </p:pic>
      <p:sp>
        <p:nvSpPr>
          <p:cNvPr id="8" name="TextBox 7"/>
          <p:cNvSpPr txBox="1">
            <a:spLocks noChangeArrowheads="1"/>
          </p:cNvSpPr>
          <p:nvPr/>
        </p:nvSpPr>
        <p:spPr bwMode="auto">
          <a:xfrm>
            <a:off x="228600" y="4114800"/>
            <a:ext cx="3121432" cy="646331"/>
          </a:xfrm>
          <a:prstGeom prst="rect">
            <a:avLst/>
          </a:prstGeom>
          <a:noFill/>
          <a:ln w="9525">
            <a:noFill/>
            <a:miter lim="800000"/>
            <a:headEnd/>
            <a:tailEnd/>
          </a:ln>
        </p:spPr>
        <p:txBody>
          <a:bodyPr wrap="none">
            <a:spAutoFit/>
          </a:bodyPr>
          <a:lstStyle/>
          <a:p>
            <a:pPr eaLnBrk="1" hangingPunct="1"/>
            <a:r>
              <a:rPr lang="en-US" sz="1800" dirty="0">
                <a:solidFill>
                  <a:prstClr val="black"/>
                </a:solidFill>
                <a:latin typeface="Arial" pitchFamily="34" charset="0"/>
              </a:rPr>
              <a:t>Subtle Apparent </a:t>
            </a:r>
            <a:r>
              <a:rPr lang="en-US" sz="1800" dirty="0" smtClean="0">
                <a:solidFill>
                  <a:prstClr val="black"/>
                </a:solidFill>
                <a:latin typeface="Arial" pitchFamily="34" charset="0"/>
              </a:rPr>
              <a:t>Competition</a:t>
            </a:r>
          </a:p>
          <a:p>
            <a:pPr eaLnBrk="1" hangingPunct="1"/>
            <a:endParaRPr lang="en-US" sz="1800" dirty="0" smtClean="0">
              <a:solidFill>
                <a:prstClr val="black"/>
              </a:solidFill>
              <a:latin typeface="Arial" pitchFamily="34" charset="0"/>
            </a:endParaRPr>
          </a:p>
        </p:txBody>
      </p:sp>
      <p:graphicFrame>
        <p:nvGraphicFramePr>
          <p:cNvPr id="10" name="Chart 9"/>
          <p:cNvGraphicFramePr>
            <a:graphicFrameLocks/>
          </p:cNvGraphicFramePr>
          <p:nvPr/>
        </p:nvGraphicFramePr>
        <p:xfrm>
          <a:off x="4267200" y="3581400"/>
          <a:ext cx="45720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18438" name="TextBox 6"/>
          <p:cNvSpPr txBox="1">
            <a:spLocks noChangeArrowheads="1"/>
          </p:cNvSpPr>
          <p:nvPr/>
        </p:nvSpPr>
        <p:spPr bwMode="auto">
          <a:xfrm>
            <a:off x="5562600" y="685800"/>
            <a:ext cx="3249613" cy="369888"/>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Banana Plantations - Panama</a:t>
            </a:r>
          </a:p>
        </p:txBody>
      </p:sp>
      <p:sp>
        <p:nvSpPr>
          <p:cNvPr id="6" name="TextBox 5"/>
          <p:cNvSpPr txBox="1"/>
          <p:nvPr/>
        </p:nvSpPr>
        <p:spPr>
          <a:xfrm>
            <a:off x="152400" y="6324600"/>
            <a:ext cx="1980029" cy="369332"/>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Ferris et al., 2012</a:t>
            </a:r>
            <a:endParaRPr lang="en-US" sz="1800" dirty="0">
              <a:solidFill>
                <a:prstClr val="black"/>
              </a:solidFill>
              <a:latin typeface="Arial" pitchFamily="34" charset="0"/>
            </a:endParaRPr>
          </a:p>
        </p:txBody>
      </p:sp>
    </p:spTree>
    <p:extLst>
      <p:ext uri="{BB962C8B-B14F-4D97-AF65-F5344CB8AC3E}">
        <p14:creationId xmlns:p14="http://schemas.microsoft.com/office/powerpoint/2010/main" xmlns="" val="45209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5143500" y="5291137"/>
            <a:ext cx="1695450" cy="366713"/>
          </a:xfrm>
          <a:prstGeom prst="rect">
            <a:avLst/>
          </a:prstGeom>
          <a:noFill/>
          <a:ln w="12700">
            <a:solidFill>
              <a:schemeClr val="tx1"/>
            </a:solidFill>
            <a:miter lim="800000"/>
            <a:headEnd/>
            <a:tailEnd/>
          </a:ln>
        </p:spPr>
        <p:txBody>
          <a:bodyPr wrap="none">
            <a:spAutoFit/>
          </a:bodyPr>
          <a:lstStyle/>
          <a:p>
            <a:pPr algn="ctr" eaLnBrk="1" hangingPunct="1"/>
            <a:r>
              <a:rPr lang="en-US" sz="1800">
                <a:solidFill>
                  <a:prstClr val="black"/>
                </a:solidFill>
                <a:latin typeface="Arial" pitchFamily="34" charset="0"/>
              </a:rPr>
              <a:t>Organic Matter</a:t>
            </a:r>
          </a:p>
        </p:txBody>
      </p:sp>
      <p:sp>
        <p:nvSpPr>
          <p:cNvPr id="19459" name="Text Box 5"/>
          <p:cNvSpPr txBox="1">
            <a:spLocks noChangeArrowheads="1"/>
          </p:cNvSpPr>
          <p:nvPr/>
        </p:nvSpPr>
        <p:spPr bwMode="auto">
          <a:xfrm>
            <a:off x="4972050" y="4114800"/>
            <a:ext cx="2038350" cy="366712"/>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Microbial Biomass</a:t>
            </a:r>
          </a:p>
        </p:txBody>
      </p:sp>
      <p:sp>
        <p:nvSpPr>
          <p:cNvPr id="19460" name="Text Box 6"/>
          <p:cNvSpPr txBox="1">
            <a:spLocks noChangeArrowheads="1"/>
          </p:cNvSpPr>
          <p:nvPr/>
        </p:nvSpPr>
        <p:spPr bwMode="auto">
          <a:xfrm>
            <a:off x="5105400" y="2986087"/>
            <a:ext cx="1835150" cy="366713"/>
          </a:xfrm>
          <a:prstGeom prst="rect">
            <a:avLst/>
          </a:prstGeom>
          <a:noFill/>
          <a:ln w="12700">
            <a:solidFill>
              <a:schemeClr val="tx1"/>
            </a:solidFill>
            <a:miter lim="800000"/>
            <a:headEnd/>
            <a:tailEnd/>
          </a:ln>
        </p:spPr>
        <p:txBody>
          <a:bodyPr wrap="none">
            <a:spAutoFit/>
          </a:bodyPr>
          <a:lstStyle/>
          <a:p>
            <a:pPr algn="ctr" eaLnBrk="1" hangingPunct="1"/>
            <a:r>
              <a:rPr lang="en-US" sz="1800">
                <a:solidFill>
                  <a:prstClr val="black"/>
                </a:solidFill>
                <a:latin typeface="Arial" pitchFamily="34" charset="0"/>
              </a:rPr>
              <a:t>Amplifiable Prey</a:t>
            </a:r>
          </a:p>
        </p:txBody>
      </p:sp>
      <p:sp>
        <p:nvSpPr>
          <p:cNvPr id="19461" name="Text Box 7"/>
          <p:cNvSpPr txBox="1">
            <a:spLocks noChangeArrowheads="1"/>
          </p:cNvSpPr>
          <p:nvPr/>
        </p:nvSpPr>
        <p:spPr bwMode="auto">
          <a:xfrm>
            <a:off x="2447925" y="2012950"/>
            <a:ext cx="2292350" cy="366712"/>
          </a:xfrm>
          <a:prstGeom prst="rect">
            <a:avLst/>
          </a:prstGeom>
          <a:noFill/>
          <a:ln w="12700">
            <a:solidFill>
              <a:schemeClr val="tx1"/>
            </a:solidFill>
            <a:miter lim="800000"/>
            <a:headEnd/>
            <a:tailEnd/>
          </a:ln>
        </p:spPr>
        <p:txBody>
          <a:bodyPr wrap="none">
            <a:spAutoFit/>
          </a:bodyPr>
          <a:lstStyle/>
          <a:p>
            <a:pPr algn="ctr" eaLnBrk="1" hangingPunct="1"/>
            <a:r>
              <a:rPr lang="en-US" sz="1800">
                <a:solidFill>
                  <a:prstClr val="black"/>
                </a:solidFill>
                <a:latin typeface="Arial" pitchFamily="34" charset="0"/>
              </a:rPr>
              <a:t>Predator Nematodes</a:t>
            </a:r>
          </a:p>
        </p:txBody>
      </p:sp>
      <p:sp>
        <p:nvSpPr>
          <p:cNvPr id="19462" name="Line 10"/>
          <p:cNvSpPr>
            <a:spLocks noChangeShapeType="1"/>
          </p:cNvSpPr>
          <p:nvPr/>
        </p:nvSpPr>
        <p:spPr bwMode="auto">
          <a:xfrm flipV="1">
            <a:off x="5943600" y="4510087"/>
            <a:ext cx="0" cy="7620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463" name="Text Box 11"/>
          <p:cNvSpPr txBox="1">
            <a:spLocks noChangeArrowheads="1"/>
          </p:cNvSpPr>
          <p:nvPr/>
        </p:nvSpPr>
        <p:spPr bwMode="auto">
          <a:xfrm>
            <a:off x="5943600" y="4718050"/>
            <a:ext cx="317500" cy="366712"/>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sp>
        <p:nvSpPr>
          <p:cNvPr id="19464" name="Text Box 12"/>
          <p:cNvSpPr txBox="1">
            <a:spLocks noChangeArrowheads="1"/>
          </p:cNvSpPr>
          <p:nvPr/>
        </p:nvSpPr>
        <p:spPr bwMode="auto">
          <a:xfrm>
            <a:off x="609600" y="3290887"/>
            <a:ext cx="1447800" cy="366713"/>
          </a:xfrm>
          <a:prstGeom prst="rect">
            <a:avLst/>
          </a:prstGeom>
          <a:noFill/>
          <a:ln w="12700">
            <a:solidFill>
              <a:schemeClr val="tx1"/>
            </a:solidFill>
            <a:miter lim="800000"/>
            <a:headEnd/>
            <a:tailEnd/>
          </a:ln>
        </p:spPr>
        <p:txBody>
          <a:bodyPr>
            <a:spAutoFit/>
          </a:bodyPr>
          <a:lstStyle/>
          <a:p>
            <a:pPr algn="ctr" eaLnBrk="1" hangingPunct="1"/>
            <a:r>
              <a:rPr lang="en-US" sz="1800">
                <a:solidFill>
                  <a:prstClr val="black"/>
                </a:solidFill>
                <a:latin typeface="Arial" pitchFamily="34" charset="0"/>
              </a:rPr>
              <a:t>Target Prey</a:t>
            </a:r>
          </a:p>
        </p:txBody>
      </p:sp>
      <p:sp>
        <p:nvSpPr>
          <p:cNvPr id="19465" name="Line 13"/>
          <p:cNvSpPr>
            <a:spLocks noChangeShapeType="1"/>
          </p:cNvSpPr>
          <p:nvPr/>
        </p:nvSpPr>
        <p:spPr bwMode="auto">
          <a:xfrm flipV="1">
            <a:off x="5943600" y="3367087"/>
            <a:ext cx="0" cy="7620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466" name="Line 15"/>
          <p:cNvSpPr>
            <a:spLocks noChangeShapeType="1"/>
          </p:cNvSpPr>
          <p:nvPr/>
        </p:nvSpPr>
        <p:spPr bwMode="auto">
          <a:xfrm flipH="1" flipV="1">
            <a:off x="4343400" y="2376487"/>
            <a:ext cx="914400" cy="6096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467" name="Text Box 16"/>
          <p:cNvSpPr txBox="1">
            <a:spLocks noChangeArrowheads="1"/>
          </p:cNvSpPr>
          <p:nvPr/>
        </p:nvSpPr>
        <p:spPr bwMode="auto">
          <a:xfrm>
            <a:off x="4648200" y="2376487"/>
            <a:ext cx="31750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sp>
        <p:nvSpPr>
          <p:cNvPr id="19468" name="Line 17"/>
          <p:cNvSpPr>
            <a:spLocks noChangeShapeType="1"/>
          </p:cNvSpPr>
          <p:nvPr/>
        </p:nvSpPr>
        <p:spPr bwMode="auto">
          <a:xfrm flipH="1">
            <a:off x="1524000" y="2376487"/>
            <a:ext cx="1219200" cy="914400"/>
          </a:xfrm>
          <a:prstGeom prst="line">
            <a:avLst/>
          </a:prstGeom>
          <a:noFill/>
          <a:ln w="12700">
            <a:solidFill>
              <a:schemeClr val="tx1"/>
            </a:solidFill>
            <a:round/>
            <a:headEnd type="triangle" w="med" len="med"/>
            <a:tailEnd/>
          </a:ln>
        </p:spPr>
        <p:txBody>
          <a:bodyPr/>
          <a:lstStyle/>
          <a:p>
            <a:pPr eaLnBrk="1" hangingPunct="1"/>
            <a:endParaRPr lang="en-US" sz="1800">
              <a:solidFill>
                <a:prstClr val="black"/>
              </a:solidFill>
              <a:latin typeface="Arial" pitchFamily="34" charset="0"/>
            </a:endParaRPr>
          </a:p>
        </p:txBody>
      </p:sp>
      <p:sp>
        <p:nvSpPr>
          <p:cNvPr id="19469" name="Text Box 18"/>
          <p:cNvSpPr txBox="1">
            <a:spLocks noChangeArrowheads="1"/>
          </p:cNvSpPr>
          <p:nvPr/>
        </p:nvSpPr>
        <p:spPr bwMode="auto">
          <a:xfrm>
            <a:off x="2133600" y="2376487"/>
            <a:ext cx="26035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sp>
        <p:nvSpPr>
          <p:cNvPr id="19470" name="AutoShape 22"/>
          <p:cNvSpPr>
            <a:spLocks noChangeArrowheads="1"/>
          </p:cNvSpPr>
          <p:nvPr/>
        </p:nvSpPr>
        <p:spPr bwMode="auto">
          <a:xfrm rot="1701298">
            <a:off x="4876800" y="2681287"/>
            <a:ext cx="228600" cy="228600"/>
          </a:xfrm>
          <a:prstGeom prst="flowChartCollate">
            <a:avLst/>
          </a:prstGeom>
          <a:noFill/>
          <a:ln w="9525">
            <a:solidFill>
              <a:schemeClr val="tx1"/>
            </a:solidFill>
            <a:miter lim="800000"/>
            <a:headEnd/>
            <a:tailEnd/>
          </a:ln>
        </p:spPr>
        <p:txBody>
          <a:bodyPr wrap="none" anchor="ctr"/>
          <a:lstStyle/>
          <a:p>
            <a:pPr algn="ctr" eaLnBrk="1" hangingPunct="1"/>
            <a:endParaRPr lang="en-US" sz="1800">
              <a:solidFill>
                <a:prstClr val="black"/>
              </a:solidFill>
              <a:latin typeface="Arial" pitchFamily="34" charset="0"/>
            </a:endParaRPr>
          </a:p>
        </p:txBody>
      </p:sp>
      <p:sp>
        <p:nvSpPr>
          <p:cNvPr id="19471" name="AutoShape 23"/>
          <p:cNvSpPr>
            <a:spLocks noChangeArrowheads="1"/>
          </p:cNvSpPr>
          <p:nvPr/>
        </p:nvSpPr>
        <p:spPr bwMode="auto">
          <a:xfrm rot="19155161">
            <a:off x="1981200" y="2757487"/>
            <a:ext cx="228600" cy="228600"/>
          </a:xfrm>
          <a:prstGeom prst="flowChartCollate">
            <a:avLst/>
          </a:prstGeom>
          <a:noFill/>
          <a:ln w="9525">
            <a:solidFill>
              <a:schemeClr val="tx1"/>
            </a:solidFill>
            <a:miter lim="800000"/>
            <a:headEnd/>
            <a:tailEnd/>
          </a:ln>
        </p:spPr>
        <p:txBody>
          <a:bodyPr wrap="none" anchor="ctr"/>
          <a:lstStyle/>
          <a:p>
            <a:pPr eaLnBrk="1" hangingPunct="1"/>
            <a:endParaRPr lang="en-US" sz="1800">
              <a:solidFill>
                <a:prstClr val="black"/>
              </a:solidFill>
              <a:latin typeface="Arial" pitchFamily="34" charset="0"/>
            </a:endParaRPr>
          </a:p>
        </p:txBody>
      </p:sp>
      <p:sp>
        <p:nvSpPr>
          <p:cNvPr id="19472" name="Text Box 24"/>
          <p:cNvSpPr txBox="1">
            <a:spLocks noChangeArrowheads="1"/>
          </p:cNvSpPr>
          <p:nvPr/>
        </p:nvSpPr>
        <p:spPr bwMode="auto">
          <a:xfrm>
            <a:off x="5097463" y="2605087"/>
            <a:ext cx="312737" cy="304800"/>
          </a:xfrm>
          <a:prstGeom prst="rect">
            <a:avLst/>
          </a:prstGeom>
          <a:noFill/>
          <a:ln w="9525">
            <a:noFill/>
            <a:miter lim="800000"/>
            <a:headEnd/>
            <a:tailEnd/>
          </a:ln>
        </p:spPr>
        <p:txBody>
          <a:bodyPr wrap="none">
            <a:spAutoFit/>
          </a:bodyPr>
          <a:lstStyle/>
          <a:p>
            <a:pPr eaLnBrk="1" hangingPunct="1"/>
            <a:r>
              <a:rPr lang="en-US" sz="1400" b="1">
                <a:solidFill>
                  <a:prstClr val="black"/>
                </a:solidFill>
                <a:latin typeface="Arial" pitchFamily="34" charset="0"/>
              </a:rPr>
              <a:t>A</a:t>
            </a:r>
          </a:p>
        </p:txBody>
      </p:sp>
      <p:sp>
        <p:nvSpPr>
          <p:cNvPr id="19473" name="Text Box 25"/>
          <p:cNvSpPr txBox="1">
            <a:spLocks noChangeArrowheads="1"/>
          </p:cNvSpPr>
          <p:nvPr/>
        </p:nvSpPr>
        <p:spPr bwMode="auto">
          <a:xfrm>
            <a:off x="1752600" y="2605087"/>
            <a:ext cx="312738" cy="304800"/>
          </a:xfrm>
          <a:prstGeom prst="rect">
            <a:avLst/>
          </a:prstGeom>
          <a:noFill/>
          <a:ln w="9525">
            <a:noFill/>
            <a:miter lim="800000"/>
            <a:headEnd/>
            <a:tailEnd/>
          </a:ln>
        </p:spPr>
        <p:txBody>
          <a:bodyPr wrap="none">
            <a:spAutoFit/>
          </a:bodyPr>
          <a:lstStyle/>
          <a:p>
            <a:pPr eaLnBrk="1" hangingPunct="1"/>
            <a:r>
              <a:rPr lang="en-US" sz="1400" b="1">
                <a:solidFill>
                  <a:prstClr val="black"/>
                </a:solidFill>
                <a:latin typeface="Arial" pitchFamily="34" charset="0"/>
              </a:rPr>
              <a:t>B</a:t>
            </a:r>
          </a:p>
        </p:txBody>
      </p:sp>
      <p:sp>
        <p:nvSpPr>
          <p:cNvPr id="19474" name="Text Box 26"/>
          <p:cNvSpPr txBox="1">
            <a:spLocks noChangeArrowheads="1"/>
          </p:cNvSpPr>
          <p:nvPr/>
        </p:nvSpPr>
        <p:spPr bwMode="auto">
          <a:xfrm>
            <a:off x="3505200" y="5881687"/>
            <a:ext cx="1365250" cy="366713"/>
          </a:xfrm>
          <a:prstGeom prst="rect">
            <a:avLst/>
          </a:prstGeom>
          <a:noFill/>
          <a:ln w="12700">
            <a:solidFill>
              <a:schemeClr val="tx1"/>
            </a:solidFill>
            <a:miter lim="800000"/>
            <a:headEnd/>
            <a:tailEnd/>
          </a:ln>
        </p:spPr>
        <p:txBody>
          <a:bodyPr wrap="none">
            <a:spAutoFit/>
          </a:bodyPr>
          <a:lstStyle/>
          <a:p>
            <a:pPr algn="ctr" eaLnBrk="1" hangingPunct="1"/>
            <a:r>
              <a:rPr lang="en-US" sz="1800">
                <a:solidFill>
                  <a:prstClr val="black"/>
                </a:solidFill>
                <a:latin typeface="Arial" pitchFamily="34" charset="0"/>
              </a:rPr>
              <a:t>Plant Roots</a:t>
            </a:r>
          </a:p>
        </p:txBody>
      </p:sp>
      <p:sp>
        <p:nvSpPr>
          <p:cNvPr id="120871" name="AutoShape 39"/>
          <p:cNvSpPr>
            <a:spLocks noChangeArrowheads="1"/>
          </p:cNvSpPr>
          <p:nvPr/>
        </p:nvSpPr>
        <p:spPr bwMode="auto">
          <a:xfrm rot="20730096">
            <a:off x="3124200" y="2935287"/>
            <a:ext cx="228600" cy="228600"/>
          </a:xfrm>
          <a:prstGeom prst="flowChartCollate">
            <a:avLst/>
          </a:prstGeom>
          <a:noFill/>
          <a:ln w="9525">
            <a:solidFill>
              <a:schemeClr val="tx1"/>
            </a:solidFill>
            <a:miter lim="800000"/>
            <a:headEnd/>
            <a:tailEnd/>
          </a:ln>
        </p:spPr>
        <p:txBody>
          <a:bodyPr wrap="none" anchor="ctr"/>
          <a:lstStyle/>
          <a:p>
            <a:pPr eaLnBrk="1" hangingPunct="1"/>
            <a:endParaRPr lang="en-US" sz="1800">
              <a:solidFill>
                <a:prstClr val="black"/>
              </a:solidFill>
              <a:latin typeface="Arial" pitchFamily="34" charset="0"/>
            </a:endParaRPr>
          </a:p>
        </p:txBody>
      </p:sp>
      <p:sp>
        <p:nvSpPr>
          <p:cNvPr id="120872" name="Text Box 40"/>
          <p:cNvSpPr txBox="1">
            <a:spLocks noChangeArrowheads="1"/>
          </p:cNvSpPr>
          <p:nvPr/>
        </p:nvSpPr>
        <p:spPr bwMode="auto">
          <a:xfrm>
            <a:off x="2895600" y="2681287"/>
            <a:ext cx="312738" cy="304800"/>
          </a:xfrm>
          <a:prstGeom prst="rect">
            <a:avLst/>
          </a:prstGeom>
          <a:noFill/>
          <a:ln w="9525">
            <a:noFill/>
            <a:miter lim="800000"/>
            <a:headEnd/>
            <a:tailEnd/>
          </a:ln>
        </p:spPr>
        <p:txBody>
          <a:bodyPr wrap="none">
            <a:spAutoFit/>
          </a:bodyPr>
          <a:lstStyle/>
          <a:p>
            <a:pPr eaLnBrk="1" hangingPunct="1"/>
            <a:r>
              <a:rPr lang="en-US" sz="1400" b="1">
                <a:solidFill>
                  <a:prstClr val="black"/>
                </a:solidFill>
                <a:latin typeface="Arial" pitchFamily="34" charset="0"/>
              </a:rPr>
              <a:t>B</a:t>
            </a:r>
          </a:p>
        </p:txBody>
      </p:sp>
      <p:sp>
        <p:nvSpPr>
          <p:cNvPr id="120873" name="Text Box 41"/>
          <p:cNvSpPr txBox="1">
            <a:spLocks noChangeArrowheads="1"/>
          </p:cNvSpPr>
          <p:nvPr/>
        </p:nvSpPr>
        <p:spPr bwMode="auto">
          <a:xfrm>
            <a:off x="3429000" y="2619375"/>
            <a:ext cx="260350" cy="366712"/>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sp>
        <p:nvSpPr>
          <p:cNvPr id="19478" name="Rectangle 2"/>
          <p:cNvSpPr>
            <a:spLocks noGrp="1"/>
          </p:cNvSpPr>
          <p:nvPr>
            <p:ph type="title" idx="4294967295"/>
          </p:nvPr>
        </p:nvSpPr>
        <p:spPr>
          <a:xfrm>
            <a:off x="457200" y="-76200"/>
            <a:ext cx="8229600" cy="1143000"/>
          </a:xfrm>
        </p:spPr>
        <p:txBody>
          <a:bodyPr/>
          <a:lstStyle/>
          <a:p>
            <a:pPr eaLnBrk="1" hangingPunct="1"/>
            <a:r>
              <a:rPr lang="en-US" sz="2800" dirty="0" smtClean="0"/>
              <a:t>Trophic cascades: amplifiable and target prey          </a:t>
            </a:r>
            <a:br>
              <a:rPr lang="en-US" sz="2800" dirty="0" smtClean="0"/>
            </a:br>
            <a:r>
              <a:rPr lang="en-US" sz="2800" dirty="0" smtClean="0"/>
              <a:t>                         </a:t>
            </a:r>
          </a:p>
        </p:txBody>
      </p:sp>
      <p:grpSp>
        <p:nvGrpSpPr>
          <p:cNvPr id="2" name="Group 118"/>
          <p:cNvGrpSpPr>
            <a:grpSpLocks/>
          </p:cNvGrpSpPr>
          <p:nvPr/>
        </p:nvGrpSpPr>
        <p:grpSpPr bwMode="auto">
          <a:xfrm>
            <a:off x="2057400" y="3290887"/>
            <a:ext cx="3733800" cy="990600"/>
            <a:chOff x="2057400" y="3581400"/>
            <a:chExt cx="3733800" cy="990600"/>
          </a:xfrm>
        </p:grpSpPr>
        <p:sp>
          <p:nvSpPr>
            <p:cNvPr id="19549" name="Text Box 20"/>
            <p:cNvSpPr txBox="1">
              <a:spLocks noChangeArrowheads="1"/>
            </p:cNvSpPr>
            <p:nvPr/>
          </p:nvSpPr>
          <p:spPr bwMode="auto">
            <a:xfrm>
              <a:off x="3048000" y="3810059"/>
              <a:ext cx="260350" cy="366808"/>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nvGrpSpPr>
            <p:cNvPr id="3" name="Group 116"/>
            <p:cNvGrpSpPr>
              <a:grpSpLocks/>
            </p:cNvGrpSpPr>
            <p:nvPr/>
          </p:nvGrpSpPr>
          <p:grpSpPr bwMode="auto">
            <a:xfrm>
              <a:off x="2057400" y="3581400"/>
              <a:ext cx="3733800" cy="990600"/>
              <a:chOff x="2057400" y="3581400"/>
              <a:chExt cx="3733800" cy="990600"/>
            </a:xfrm>
          </p:grpSpPr>
          <p:sp>
            <p:nvSpPr>
              <p:cNvPr id="19551" name="Text Box 44"/>
              <p:cNvSpPr txBox="1">
                <a:spLocks noChangeArrowheads="1"/>
              </p:cNvSpPr>
              <p:nvPr/>
            </p:nvSpPr>
            <p:spPr bwMode="auto">
              <a:xfrm>
                <a:off x="3581400" y="3962400"/>
                <a:ext cx="1098550" cy="366713"/>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Protozoa</a:t>
                </a:r>
              </a:p>
            </p:txBody>
          </p:sp>
          <p:sp>
            <p:nvSpPr>
              <p:cNvPr id="19552" name="Line 45"/>
              <p:cNvSpPr>
                <a:spLocks noChangeShapeType="1"/>
              </p:cNvSpPr>
              <p:nvPr/>
            </p:nvSpPr>
            <p:spPr bwMode="auto">
              <a:xfrm flipH="1" flipV="1">
                <a:off x="4648200" y="4191000"/>
                <a:ext cx="1143000" cy="3048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553" name="Text Box 46"/>
              <p:cNvSpPr txBox="1">
                <a:spLocks noChangeArrowheads="1"/>
              </p:cNvSpPr>
              <p:nvPr/>
            </p:nvSpPr>
            <p:spPr bwMode="auto">
              <a:xfrm>
                <a:off x="5168900" y="4038600"/>
                <a:ext cx="31750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nvGrpSpPr>
              <p:cNvPr id="4" name="Group 78"/>
              <p:cNvGrpSpPr>
                <a:grpSpLocks/>
              </p:cNvGrpSpPr>
              <p:nvPr/>
            </p:nvGrpSpPr>
            <p:grpSpPr bwMode="auto">
              <a:xfrm>
                <a:off x="4572000" y="4267200"/>
                <a:ext cx="458788" cy="304800"/>
                <a:chOff x="2576" y="240"/>
                <a:chExt cx="289" cy="192"/>
              </a:xfrm>
            </p:grpSpPr>
            <p:sp>
              <p:nvSpPr>
                <p:cNvPr id="19560" name="Text Box 79"/>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pPr eaLnBrk="1" hangingPunct="1"/>
                  <a:r>
                    <a:rPr lang="en-US" sz="1200">
                      <a:solidFill>
                        <a:prstClr val="black"/>
                      </a:solidFill>
                      <a:latin typeface="Arial" pitchFamily="34" charset="0"/>
                    </a:rPr>
                    <a:t>  E2</a:t>
                  </a:r>
                </a:p>
              </p:txBody>
            </p:sp>
            <p:sp>
              <p:nvSpPr>
                <p:cNvPr id="19561" name="Oval 8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grpSp>
          <p:cxnSp>
            <p:nvCxnSpPr>
              <p:cNvPr id="72" name="Straight Arrow Connector 71"/>
              <p:cNvCxnSpPr>
                <a:stCxn id="19551" idx="1"/>
              </p:cNvCxnSpPr>
              <p:nvPr/>
            </p:nvCxnSpPr>
            <p:spPr bwMode="auto">
              <a:xfrm rot="10800000">
                <a:off x="2057400" y="3962400"/>
                <a:ext cx="1524000" cy="184150"/>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556" name="AutoShape 90"/>
              <p:cNvSpPr>
                <a:spLocks noChangeArrowheads="1"/>
              </p:cNvSpPr>
              <p:nvPr/>
            </p:nvSpPr>
            <p:spPr bwMode="auto">
              <a:xfrm rot="-10260000">
                <a:off x="2819400" y="3940268"/>
                <a:ext cx="228600" cy="228659"/>
              </a:xfrm>
              <a:prstGeom prst="flowChartCollate">
                <a:avLst/>
              </a:prstGeom>
              <a:noFill/>
              <a:ln w="9525">
                <a:solidFill>
                  <a:schemeClr val="tx1"/>
                </a:solidFill>
                <a:miter lim="800000"/>
                <a:headEnd/>
                <a:tailEnd/>
              </a:ln>
            </p:spPr>
            <p:txBody>
              <a:bodyPr wrap="none" anchor="ctr"/>
              <a:lstStyle/>
              <a:p>
                <a:pPr eaLnBrk="1" hangingPunct="1"/>
                <a:endParaRPr lang="en-US" sz="1800" b="1">
                  <a:solidFill>
                    <a:prstClr val="black"/>
                  </a:solidFill>
                  <a:latin typeface="Arial" pitchFamily="34" charset="0"/>
                </a:endParaRPr>
              </a:p>
            </p:txBody>
          </p:sp>
          <p:sp>
            <p:nvSpPr>
              <p:cNvPr id="19557" name="Text Box 91"/>
              <p:cNvSpPr txBox="1">
                <a:spLocks noChangeArrowheads="1"/>
              </p:cNvSpPr>
              <p:nvPr/>
            </p:nvSpPr>
            <p:spPr bwMode="auto">
              <a:xfrm>
                <a:off x="2590800" y="4038600"/>
                <a:ext cx="312738" cy="304800"/>
              </a:xfrm>
              <a:prstGeom prst="rect">
                <a:avLst/>
              </a:prstGeom>
              <a:noFill/>
              <a:ln w="9525">
                <a:noFill/>
                <a:miter lim="800000"/>
                <a:headEnd/>
                <a:tailEnd/>
              </a:ln>
            </p:spPr>
            <p:txBody>
              <a:bodyPr>
                <a:spAutoFit/>
              </a:bodyPr>
              <a:lstStyle/>
              <a:p>
                <a:pPr eaLnBrk="1" hangingPunct="1"/>
                <a:r>
                  <a:rPr lang="en-US" sz="1400" b="1">
                    <a:solidFill>
                      <a:prstClr val="black"/>
                    </a:solidFill>
                    <a:latin typeface="Arial" pitchFamily="34" charset="0"/>
                  </a:rPr>
                  <a:t>B</a:t>
                </a:r>
              </a:p>
            </p:txBody>
          </p:sp>
          <p:cxnSp>
            <p:nvCxnSpPr>
              <p:cNvPr id="77" name="Straight Arrow Connector 76"/>
              <p:cNvCxnSpPr/>
              <p:nvPr/>
            </p:nvCxnSpPr>
            <p:spPr bwMode="auto">
              <a:xfrm flipV="1">
                <a:off x="4495800" y="3733800"/>
                <a:ext cx="838200" cy="304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59" name="Text Box 46"/>
              <p:cNvSpPr txBox="1">
                <a:spLocks noChangeArrowheads="1"/>
              </p:cNvSpPr>
              <p:nvPr/>
            </p:nvSpPr>
            <p:spPr bwMode="auto">
              <a:xfrm>
                <a:off x="4692650" y="3581400"/>
                <a:ext cx="317500" cy="366808"/>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grpSp>
      <p:sp>
        <p:nvSpPr>
          <p:cNvPr id="19480" name="Line 87"/>
          <p:cNvSpPr>
            <a:spLocks noChangeShapeType="1"/>
          </p:cNvSpPr>
          <p:nvPr/>
        </p:nvSpPr>
        <p:spPr bwMode="auto">
          <a:xfrm flipH="1" flipV="1">
            <a:off x="990600" y="6064250"/>
            <a:ext cx="2514600" cy="0"/>
          </a:xfrm>
          <a:prstGeom prst="line">
            <a:avLst/>
          </a:prstGeom>
          <a:noFill/>
          <a:ln w="12700">
            <a:solidFill>
              <a:schemeClr val="tx1"/>
            </a:solidFill>
            <a:round/>
            <a:headEnd/>
            <a:tailEnd/>
          </a:ln>
        </p:spPr>
        <p:txBody>
          <a:bodyPr/>
          <a:lstStyle/>
          <a:p>
            <a:pPr eaLnBrk="1" hangingPunct="1"/>
            <a:endParaRPr lang="en-US" sz="1800">
              <a:solidFill>
                <a:prstClr val="black"/>
              </a:solidFill>
              <a:latin typeface="Arial" pitchFamily="34" charset="0"/>
            </a:endParaRPr>
          </a:p>
        </p:txBody>
      </p:sp>
      <p:cxnSp>
        <p:nvCxnSpPr>
          <p:cNvPr id="96" name="Straight Arrow Connector 95"/>
          <p:cNvCxnSpPr>
            <a:stCxn id="19480" idx="1"/>
          </p:cNvCxnSpPr>
          <p:nvPr/>
        </p:nvCxnSpPr>
        <p:spPr>
          <a:xfrm rot="5400000" flipH="1" flipV="1">
            <a:off x="-204788" y="4867275"/>
            <a:ext cx="2392363"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111"/>
          <p:cNvGrpSpPr>
            <a:grpSpLocks/>
          </p:cNvGrpSpPr>
          <p:nvPr/>
        </p:nvGrpSpPr>
        <p:grpSpPr bwMode="auto">
          <a:xfrm>
            <a:off x="1524000" y="3671887"/>
            <a:ext cx="3581400" cy="2209800"/>
            <a:chOff x="1524000" y="4038600"/>
            <a:chExt cx="3581400" cy="2209800"/>
          </a:xfrm>
        </p:grpSpPr>
        <p:sp>
          <p:nvSpPr>
            <p:cNvPr id="19537" name="Text Box 8"/>
            <p:cNvSpPr txBox="1">
              <a:spLocks noChangeArrowheads="1"/>
            </p:cNvSpPr>
            <p:nvPr/>
          </p:nvSpPr>
          <p:spPr bwMode="auto">
            <a:xfrm>
              <a:off x="2384425" y="5141913"/>
              <a:ext cx="2518638" cy="369332"/>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Nematophagous Fungi</a:t>
              </a:r>
            </a:p>
          </p:txBody>
        </p:sp>
        <p:sp>
          <p:nvSpPr>
            <p:cNvPr id="19538" name="Line 9"/>
            <p:cNvSpPr>
              <a:spLocks noChangeShapeType="1"/>
            </p:cNvSpPr>
            <p:nvPr/>
          </p:nvSpPr>
          <p:spPr bwMode="auto">
            <a:xfrm flipH="1" flipV="1">
              <a:off x="4724400" y="5486400"/>
              <a:ext cx="381000" cy="3048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539" name="Line 19"/>
            <p:cNvSpPr>
              <a:spLocks noChangeShapeType="1"/>
            </p:cNvSpPr>
            <p:nvPr/>
          </p:nvSpPr>
          <p:spPr bwMode="auto">
            <a:xfrm flipH="1" flipV="1">
              <a:off x="1524000" y="4038600"/>
              <a:ext cx="1143000" cy="1066800"/>
            </a:xfrm>
            <a:prstGeom prst="line">
              <a:avLst/>
            </a:prstGeom>
            <a:noFill/>
            <a:ln w="12700">
              <a:solidFill>
                <a:schemeClr val="tx1"/>
              </a:solidFill>
              <a:round/>
              <a:headEnd type="triangle" w="med" len="med"/>
              <a:tailEnd/>
            </a:ln>
          </p:spPr>
          <p:txBody>
            <a:bodyPr/>
            <a:lstStyle/>
            <a:p>
              <a:pPr eaLnBrk="1" hangingPunct="1"/>
              <a:endParaRPr lang="en-US" sz="1800">
                <a:solidFill>
                  <a:prstClr val="black"/>
                </a:solidFill>
                <a:latin typeface="Arial" pitchFamily="34" charset="0"/>
              </a:endParaRPr>
            </a:p>
          </p:txBody>
        </p:sp>
        <p:sp>
          <p:nvSpPr>
            <p:cNvPr id="19540" name="Text Box 20"/>
            <p:cNvSpPr txBox="1">
              <a:spLocks noChangeArrowheads="1"/>
            </p:cNvSpPr>
            <p:nvPr/>
          </p:nvSpPr>
          <p:spPr bwMode="auto">
            <a:xfrm>
              <a:off x="2254250" y="4419600"/>
              <a:ext cx="26035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nvGrpSpPr>
            <p:cNvPr id="6" name="Group 87"/>
            <p:cNvGrpSpPr>
              <a:grpSpLocks/>
            </p:cNvGrpSpPr>
            <p:nvPr/>
          </p:nvGrpSpPr>
          <p:grpSpPr bwMode="auto">
            <a:xfrm>
              <a:off x="1981200" y="4800600"/>
              <a:ext cx="458788" cy="304800"/>
              <a:chOff x="2576" y="240"/>
              <a:chExt cx="289" cy="192"/>
            </a:xfrm>
          </p:grpSpPr>
          <p:sp>
            <p:nvSpPr>
              <p:cNvPr id="19547" name="Text Box 88"/>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pPr eaLnBrk="1" hangingPunct="1"/>
                <a:r>
                  <a:rPr lang="en-US" sz="1200">
                    <a:solidFill>
                      <a:prstClr val="black"/>
                    </a:solidFill>
                    <a:latin typeface="Arial" pitchFamily="34" charset="0"/>
                  </a:rPr>
                  <a:t>  E5</a:t>
                </a:r>
              </a:p>
            </p:txBody>
          </p:sp>
          <p:sp>
            <p:nvSpPr>
              <p:cNvPr id="19548" name="Oval 89"/>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grpSp>
        <p:sp>
          <p:nvSpPr>
            <p:cNvPr id="19542" name="AutoShape 90"/>
            <p:cNvSpPr>
              <a:spLocks noChangeArrowheads="1"/>
            </p:cNvSpPr>
            <p:nvPr/>
          </p:nvSpPr>
          <p:spPr bwMode="auto">
            <a:xfrm rot="-8297800">
              <a:off x="1981200" y="4459288"/>
              <a:ext cx="228600" cy="228600"/>
            </a:xfrm>
            <a:prstGeom prst="flowChartCollate">
              <a:avLst/>
            </a:prstGeom>
            <a:noFill/>
            <a:ln w="9525">
              <a:solidFill>
                <a:schemeClr val="tx1"/>
              </a:solidFill>
              <a:miter lim="800000"/>
              <a:headEnd/>
              <a:tailEnd/>
            </a:ln>
          </p:spPr>
          <p:txBody>
            <a:bodyPr wrap="none" anchor="ctr"/>
            <a:lstStyle/>
            <a:p>
              <a:pPr eaLnBrk="1" hangingPunct="1"/>
              <a:endParaRPr lang="en-US" sz="1800">
                <a:solidFill>
                  <a:prstClr val="black"/>
                </a:solidFill>
                <a:latin typeface="Arial" pitchFamily="34" charset="0"/>
              </a:endParaRPr>
            </a:p>
          </p:txBody>
        </p:sp>
        <p:sp>
          <p:nvSpPr>
            <p:cNvPr id="19543" name="Text Box 91"/>
            <p:cNvSpPr txBox="1">
              <a:spLocks noChangeArrowheads="1"/>
            </p:cNvSpPr>
            <p:nvPr/>
          </p:nvSpPr>
          <p:spPr bwMode="auto">
            <a:xfrm>
              <a:off x="1668463" y="4419600"/>
              <a:ext cx="312737" cy="304800"/>
            </a:xfrm>
            <a:prstGeom prst="rect">
              <a:avLst/>
            </a:prstGeom>
            <a:noFill/>
            <a:ln w="9525">
              <a:noFill/>
              <a:miter lim="800000"/>
              <a:headEnd/>
              <a:tailEnd/>
            </a:ln>
          </p:spPr>
          <p:txBody>
            <a:bodyPr wrap="none">
              <a:spAutoFit/>
            </a:bodyPr>
            <a:lstStyle/>
            <a:p>
              <a:pPr eaLnBrk="1" hangingPunct="1"/>
              <a:r>
                <a:rPr lang="en-US" sz="1400" b="1">
                  <a:solidFill>
                    <a:prstClr val="black"/>
                  </a:solidFill>
                  <a:latin typeface="Arial" pitchFamily="34" charset="0"/>
                </a:rPr>
                <a:t>B</a:t>
              </a:r>
            </a:p>
          </p:txBody>
        </p:sp>
        <p:sp>
          <p:nvSpPr>
            <p:cNvPr id="19544" name="Line 81"/>
            <p:cNvSpPr>
              <a:spLocks noChangeShapeType="1"/>
            </p:cNvSpPr>
            <p:nvPr/>
          </p:nvSpPr>
          <p:spPr bwMode="auto">
            <a:xfrm flipH="1" flipV="1">
              <a:off x="3733800" y="5486400"/>
              <a:ext cx="304800" cy="7620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545" name="Text Box 21"/>
            <p:cNvSpPr txBox="1">
              <a:spLocks noChangeArrowheads="1"/>
            </p:cNvSpPr>
            <p:nvPr/>
          </p:nvSpPr>
          <p:spPr bwMode="auto">
            <a:xfrm>
              <a:off x="3810000" y="5562600"/>
              <a:ext cx="317500" cy="366713"/>
            </a:xfrm>
            <a:prstGeom prst="rect">
              <a:avLst/>
            </a:prstGeom>
            <a:noFill/>
            <a:ln w="12700">
              <a:noFill/>
              <a:miter lim="800000"/>
              <a:headEnd/>
              <a:tailEnd/>
            </a:ln>
          </p:spPr>
          <p:txBody>
            <a:bodyPr wrap="none">
              <a:spAutoFit/>
            </a:bodyPr>
            <a:lstStyle/>
            <a:p>
              <a:pPr eaLnBrk="1" hangingPunct="1"/>
              <a:r>
                <a:rPr lang="en-US" sz="1800" b="1">
                  <a:solidFill>
                    <a:prstClr val="black"/>
                  </a:solidFill>
                  <a:latin typeface="Arial" pitchFamily="34" charset="0"/>
                </a:rPr>
                <a:t>+</a:t>
              </a:r>
            </a:p>
          </p:txBody>
        </p:sp>
        <p:sp>
          <p:nvSpPr>
            <p:cNvPr id="19546" name="Text Box 21"/>
            <p:cNvSpPr txBox="1">
              <a:spLocks noChangeArrowheads="1"/>
            </p:cNvSpPr>
            <p:nvPr/>
          </p:nvSpPr>
          <p:spPr bwMode="auto">
            <a:xfrm>
              <a:off x="4724400" y="5576887"/>
              <a:ext cx="317500" cy="366713"/>
            </a:xfrm>
            <a:prstGeom prst="rect">
              <a:avLst/>
            </a:prstGeom>
            <a:noFill/>
            <a:ln w="12700">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sp>
        <p:nvSpPr>
          <p:cNvPr id="19483" name="Text Box 21"/>
          <p:cNvSpPr txBox="1">
            <a:spLocks noChangeArrowheads="1"/>
          </p:cNvSpPr>
          <p:nvPr/>
        </p:nvSpPr>
        <p:spPr bwMode="auto">
          <a:xfrm>
            <a:off x="5943600" y="3519487"/>
            <a:ext cx="317500" cy="366713"/>
          </a:xfrm>
          <a:prstGeom prst="rect">
            <a:avLst/>
          </a:prstGeom>
          <a:noFill/>
          <a:ln w="12700">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nvGrpSpPr>
          <p:cNvPr id="7" name="Group 117"/>
          <p:cNvGrpSpPr>
            <a:grpSpLocks/>
          </p:cNvGrpSpPr>
          <p:nvPr/>
        </p:nvGrpSpPr>
        <p:grpSpPr bwMode="auto">
          <a:xfrm>
            <a:off x="2100263" y="2014537"/>
            <a:ext cx="5500687" cy="990600"/>
            <a:chOff x="2100262" y="2381250"/>
            <a:chExt cx="5500688" cy="990600"/>
          </a:xfrm>
        </p:grpSpPr>
        <p:sp>
          <p:nvSpPr>
            <p:cNvPr id="19528" name="Text Box 33"/>
            <p:cNvSpPr txBox="1">
              <a:spLocks noChangeArrowheads="1"/>
            </p:cNvSpPr>
            <p:nvPr/>
          </p:nvSpPr>
          <p:spPr bwMode="auto">
            <a:xfrm>
              <a:off x="5791200" y="2381250"/>
              <a:ext cx="1809750" cy="366713"/>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Other Predators</a:t>
              </a:r>
            </a:p>
          </p:txBody>
        </p:sp>
        <p:sp>
          <p:nvSpPr>
            <p:cNvPr id="19529" name="Line 35"/>
            <p:cNvSpPr>
              <a:spLocks noChangeShapeType="1"/>
            </p:cNvSpPr>
            <p:nvPr/>
          </p:nvSpPr>
          <p:spPr bwMode="auto">
            <a:xfrm flipV="1">
              <a:off x="6019800" y="2743200"/>
              <a:ext cx="609600" cy="6096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grpSp>
          <p:nvGrpSpPr>
            <p:cNvPr id="8" name="Group 36"/>
            <p:cNvGrpSpPr>
              <a:grpSpLocks/>
            </p:cNvGrpSpPr>
            <p:nvPr/>
          </p:nvGrpSpPr>
          <p:grpSpPr bwMode="auto">
            <a:xfrm>
              <a:off x="2100262" y="2849563"/>
              <a:ext cx="4044950" cy="522287"/>
              <a:chOff x="1323" y="1795"/>
              <a:chExt cx="2548" cy="329"/>
            </a:xfrm>
          </p:grpSpPr>
          <p:sp>
            <p:nvSpPr>
              <p:cNvPr id="19535" name="Line 37"/>
              <p:cNvSpPr>
                <a:spLocks noChangeShapeType="1"/>
              </p:cNvSpPr>
              <p:nvPr/>
            </p:nvSpPr>
            <p:spPr bwMode="auto">
              <a:xfrm rot="20819120" flipH="1">
                <a:off x="3222" y="1795"/>
                <a:ext cx="649" cy="0"/>
              </a:xfrm>
              <a:prstGeom prst="line">
                <a:avLst/>
              </a:prstGeom>
              <a:noFill/>
              <a:ln w="12700">
                <a:solidFill>
                  <a:schemeClr val="tx1"/>
                </a:solidFill>
                <a:round/>
                <a:headEnd type="triangle" w="med" len="med"/>
                <a:tailEnd/>
              </a:ln>
            </p:spPr>
            <p:txBody>
              <a:bodyPr/>
              <a:lstStyle/>
              <a:p>
                <a:pPr eaLnBrk="1" hangingPunct="1"/>
                <a:endParaRPr lang="en-US" sz="1800">
                  <a:solidFill>
                    <a:prstClr val="black"/>
                  </a:solidFill>
                  <a:latin typeface="Arial" pitchFamily="34" charset="0"/>
                </a:endParaRPr>
              </a:p>
            </p:txBody>
          </p:sp>
          <p:sp>
            <p:nvSpPr>
              <p:cNvPr id="19536" name="Line 38"/>
              <p:cNvSpPr>
                <a:spLocks noChangeShapeType="1"/>
              </p:cNvSpPr>
              <p:nvPr/>
            </p:nvSpPr>
            <p:spPr bwMode="auto">
              <a:xfrm rot="20819120" flipH="1">
                <a:off x="1323" y="2123"/>
                <a:ext cx="1600" cy="1"/>
              </a:xfrm>
              <a:prstGeom prst="line">
                <a:avLst/>
              </a:prstGeom>
              <a:noFill/>
              <a:ln w="12700">
                <a:solidFill>
                  <a:schemeClr val="tx1"/>
                </a:solidFill>
                <a:round/>
                <a:headEnd/>
                <a:tailEnd/>
              </a:ln>
            </p:spPr>
            <p:txBody>
              <a:bodyPr/>
              <a:lstStyle/>
              <a:p>
                <a:pPr eaLnBrk="1" hangingPunct="1"/>
                <a:endParaRPr lang="en-US" sz="1800">
                  <a:solidFill>
                    <a:prstClr val="black"/>
                  </a:solidFill>
                  <a:latin typeface="Arial" pitchFamily="34" charset="0"/>
                </a:endParaRPr>
              </a:p>
            </p:txBody>
          </p:sp>
        </p:grpSp>
        <p:grpSp>
          <p:nvGrpSpPr>
            <p:cNvPr id="9" name="Group 75"/>
            <p:cNvGrpSpPr>
              <a:grpSpLocks/>
            </p:cNvGrpSpPr>
            <p:nvPr/>
          </p:nvGrpSpPr>
          <p:grpSpPr bwMode="auto">
            <a:xfrm>
              <a:off x="6172200" y="3048000"/>
              <a:ext cx="458788" cy="304800"/>
              <a:chOff x="2576" y="240"/>
              <a:chExt cx="289" cy="192"/>
            </a:xfrm>
          </p:grpSpPr>
          <p:sp>
            <p:nvSpPr>
              <p:cNvPr id="19533" name="Text Box 76"/>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pPr eaLnBrk="1" hangingPunct="1"/>
                <a:r>
                  <a:rPr lang="en-US" sz="1200">
                    <a:solidFill>
                      <a:prstClr val="black"/>
                    </a:solidFill>
                    <a:latin typeface="Arial" pitchFamily="34" charset="0"/>
                  </a:rPr>
                  <a:t>  E1</a:t>
                </a:r>
              </a:p>
            </p:txBody>
          </p:sp>
          <p:sp>
            <p:nvSpPr>
              <p:cNvPr id="19534" name="Oval 77"/>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grpSp>
        <p:sp>
          <p:nvSpPr>
            <p:cNvPr id="19532" name="Text Box 21"/>
            <p:cNvSpPr txBox="1">
              <a:spLocks noChangeArrowheads="1"/>
            </p:cNvSpPr>
            <p:nvPr/>
          </p:nvSpPr>
          <p:spPr bwMode="auto">
            <a:xfrm>
              <a:off x="6096000" y="2743200"/>
              <a:ext cx="317500" cy="366713"/>
            </a:xfrm>
            <a:prstGeom prst="rect">
              <a:avLst/>
            </a:prstGeom>
            <a:noFill/>
            <a:ln w="12700">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sp>
        <p:nvSpPr>
          <p:cNvPr id="19485" name="Text Box 28"/>
          <p:cNvSpPr txBox="1">
            <a:spLocks noChangeArrowheads="1"/>
          </p:cNvSpPr>
          <p:nvPr/>
        </p:nvSpPr>
        <p:spPr bwMode="auto">
          <a:xfrm>
            <a:off x="673100" y="5576887"/>
            <a:ext cx="31750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cxnSp>
        <p:nvCxnSpPr>
          <p:cNvPr id="107" name="Straight Arrow Connector 106"/>
          <p:cNvCxnSpPr/>
          <p:nvPr/>
        </p:nvCxnSpPr>
        <p:spPr>
          <a:xfrm flipV="1">
            <a:off x="4572000" y="5653087"/>
            <a:ext cx="11430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87" name="Text Box 21"/>
          <p:cNvSpPr txBox="1">
            <a:spLocks noChangeArrowheads="1"/>
          </p:cNvSpPr>
          <p:nvPr/>
        </p:nvSpPr>
        <p:spPr bwMode="auto">
          <a:xfrm>
            <a:off x="5092700" y="5667375"/>
            <a:ext cx="317500" cy="366712"/>
          </a:xfrm>
          <a:prstGeom prst="rect">
            <a:avLst/>
          </a:prstGeom>
          <a:noFill/>
          <a:ln w="12700">
            <a:noFill/>
            <a:miter lim="800000"/>
            <a:headEnd/>
            <a:tailEnd/>
          </a:ln>
        </p:spPr>
        <p:txBody>
          <a:bodyPr wrap="none">
            <a:spAutoFit/>
          </a:bodyPr>
          <a:lstStyle/>
          <a:p>
            <a:pPr eaLnBrk="1" hangingPunct="1"/>
            <a:r>
              <a:rPr lang="en-US" sz="1800" b="1">
                <a:solidFill>
                  <a:prstClr val="black"/>
                </a:solidFill>
                <a:latin typeface="Arial" pitchFamily="34" charset="0"/>
              </a:rPr>
              <a:t>+</a:t>
            </a:r>
          </a:p>
        </p:txBody>
      </p:sp>
      <p:sp>
        <p:nvSpPr>
          <p:cNvPr id="19488" name="AutoShape 90"/>
          <p:cNvSpPr>
            <a:spLocks noChangeArrowheads="1"/>
          </p:cNvSpPr>
          <p:nvPr/>
        </p:nvSpPr>
        <p:spPr bwMode="auto">
          <a:xfrm rot="16200000">
            <a:off x="885825" y="5424487"/>
            <a:ext cx="228600" cy="228600"/>
          </a:xfrm>
          <a:prstGeom prst="flowChartCollate">
            <a:avLst/>
          </a:prstGeom>
          <a:noFill/>
          <a:ln w="9525">
            <a:solidFill>
              <a:schemeClr val="tx1"/>
            </a:solidFill>
            <a:miter lim="800000"/>
            <a:headEnd/>
            <a:tailEnd/>
          </a:ln>
        </p:spPr>
        <p:txBody>
          <a:bodyPr wrap="none" anchor="ctr"/>
          <a:lstStyle/>
          <a:p>
            <a:pPr eaLnBrk="1" hangingPunct="1"/>
            <a:endParaRPr lang="en-US" sz="1800">
              <a:solidFill>
                <a:prstClr val="black"/>
              </a:solidFill>
              <a:latin typeface="Arial" pitchFamily="34" charset="0"/>
            </a:endParaRPr>
          </a:p>
        </p:txBody>
      </p:sp>
      <p:grpSp>
        <p:nvGrpSpPr>
          <p:cNvPr id="10" name="Group 112"/>
          <p:cNvGrpSpPr>
            <a:grpSpLocks/>
          </p:cNvGrpSpPr>
          <p:nvPr/>
        </p:nvGrpSpPr>
        <p:grpSpPr bwMode="auto">
          <a:xfrm>
            <a:off x="1219200" y="3748087"/>
            <a:ext cx="2514600" cy="2195513"/>
            <a:chOff x="1219200" y="4114800"/>
            <a:chExt cx="2514600" cy="2195513"/>
          </a:xfrm>
        </p:grpSpPr>
        <p:sp>
          <p:nvSpPr>
            <p:cNvPr id="19519" name="Text Box 8"/>
            <p:cNvSpPr txBox="1">
              <a:spLocks noChangeArrowheads="1"/>
            </p:cNvSpPr>
            <p:nvPr/>
          </p:nvSpPr>
          <p:spPr bwMode="auto">
            <a:xfrm>
              <a:off x="1219200" y="5410200"/>
              <a:ext cx="2390398" cy="369332"/>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Rhizosphere Bacteria</a:t>
              </a:r>
            </a:p>
          </p:txBody>
        </p:sp>
        <p:sp>
          <p:nvSpPr>
            <p:cNvPr id="19520" name="Line 88"/>
            <p:cNvSpPr>
              <a:spLocks noChangeShapeType="1"/>
            </p:cNvSpPr>
            <p:nvPr/>
          </p:nvSpPr>
          <p:spPr bwMode="auto">
            <a:xfrm flipH="1" flipV="1">
              <a:off x="1295400" y="4114800"/>
              <a:ext cx="609600" cy="1295400"/>
            </a:xfrm>
            <a:prstGeom prst="line">
              <a:avLst/>
            </a:prstGeom>
            <a:noFill/>
            <a:ln w="12700">
              <a:solidFill>
                <a:schemeClr val="tx1"/>
              </a:solidFill>
              <a:round/>
              <a:headEnd type="triangle" w="med" len="med"/>
              <a:tailEnd/>
            </a:ln>
          </p:spPr>
          <p:txBody>
            <a:bodyPr/>
            <a:lstStyle/>
            <a:p>
              <a:pPr eaLnBrk="1" hangingPunct="1"/>
              <a:endParaRPr lang="en-US" sz="1800">
                <a:solidFill>
                  <a:prstClr val="black"/>
                </a:solidFill>
                <a:latin typeface="Arial" pitchFamily="34" charset="0"/>
              </a:endParaRPr>
            </a:p>
          </p:txBody>
        </p:sp>
        <p:grpSp>
          <p:nvGrpSpPr>
            <p:cNvPr id="11" name="Group 74"/>
            <p:cNvGrpSpPr>
              <a:grpSpLocks/>
            </p:cNvGrpSpPr>
            <p:nvPr/>
          </p:nvGrpSpPr>
          <p:grpSpPr bwMode="auto">
            <a:xfrm>
              <a:off x="1295400" y="5105400"/>
              <a:ext cx="455613" cy="304800"/>
              <a:chOff x="2576" y="240"/>
              <a:chExt cx="287" cy="192"/>
            </a:xfrm>
          </p:grpSpPr>
          <p:sp>
            <p:nvSpPr>
              <p:cNvPr id="19526" name="Text Box 59"/>
              <p:cNvSpPr txBox="1">
                <a:spLocks noChangeArrowheads="1"/>
              </p:cNvSpPr>
              <p:nvPr/>
            </p:nvSpPr>
            <p:spPr bwMode="auto">
              <a:xfrm>
                <a:off x="2576" y="250"/>
                <a:ext cx="287" cy="173"/>
              </a:xfrm>
              <a:prstGeom prst="rect">
                <a:avLst/>
              </a:prstGeom>
              <a:noFill/>
              <a:ln w="9525">
                <a:noFill/>
                <a:miter lim="800000"/>
                <a:headEnd/>
                <a:tailEnd/>
              </a:ln>
            </p:spPr>
            <p:txBody>
              <a:bodyPr wrap="none">
                <a:spAutoFit/>
              </a:bodyPr>
              <a:lstStyle/>
              <a:p>
                <a:pPr eaLnBrk="1" hangingPunct="1"/>
                <a:r>
                  <a:rPr lang="en-US" sz="1200">
                    <a:solidFill>
                      <a:prstClr val="black"/>
                    </a:solidFill>
                    <a:latin typeface="Arial" pitchFamily="34" charset="0"/>
                  </a:rPr>
                  <a:t>  E6</a:t>
                </a:r>
              </a:p>
            </p:txBody>
          </p:sp>
          <p:sp>
            <p:nvSpPr>
              <p:cNvPr id="19527" name="Oval 6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grpSp>
        <p:sp>
          <p:nvSpPr>
            <p:cNvPr id="19522" name="Text Box 20"/>
            <p:cNvSpPr txBox="1">
              <a:spLocks noChangeArrowheads="1"/>
            </p:cNvSpPr>
            <p:nvPr/>
          </p:nvSpPr>
          <p:spPr bwMode="auto">
            <a:xfrm>
              <a:off x="1371600" y="4724400"/>
              <a:ext cx="26035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cxnSp>
          <p:nvCxnSpPr>
            <p:cNvPr id="105" name="Straight Arrow Connector 104"/>
            <p:cNvCxnSpPr/>
            <p:nvPr/>
          </p:nvCxnSpPr>
          <p:spPr>
            <a:xfrm rot="10800000">
              <a:off x="2667000" y="5791200"/>
              <a:ext cx="1066800" cy="457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24" name="Text Box 21"/>
            <p:cNvSpPr txBox="1">
              <a:spLocks noChangeArrowheads="1"/>
            </p:cNvSpPr>
            <p:nvPr/>
          </p:nvSpPr>
          <p:spPr bwMode="auto">
            <a:xfrm>
              <a:off x="2971800" y="5943600"/>
              <a:ext cx="317500" cy="366713"/>
            </a:xfrm>
            <a:prstGeom prst="rect">
              <a:avLst/>
            </a:prstGeom>
            <a:noFill/>
            <a:ln w="12700">
              <a:noFill/>
              <a:miter lim="800000"/>
              <a:headEnd/>
              <a:tailEnd/>
            </a:ln>
          </p:spPr>
          <p:txBody>
            <a:bodyPr wrap="none">
              <a:spAutoFit/>
            </a:bodyPr>
            <a:lstStyle/>
            <a:p>
              <a:pPr eaLnBrk="1" hangingPunct="1"/>
              <a:r>
                <a:rPr lang="en-US" sz="1800" b="1">
                  <a:solidFill>
                    <a:prstClr val="black"/>
                  </a:solidFill>
                  <a:latin typeface="Arial" pitchFamily="34" charset="0"/>
                </a:rPr>
                <a:t>+</a:t>
              </a:r>
            </a:p>
          </p:txBody>
        </p:sp>
        <p:sp>
          <p:nvSpPr>
            <p:cNvPr id="19525" name="AutoShape 90"/>
            <p:cNvSpPr>
              <a:spLocks noChangeArrowheads="1"/>
            </p:cNvSpPr>
            <p:nvPr/>
          </p:nvSpPr>
          <p:spPr bwMode="auto">
            <a:xfrm rot="-6780000">
              <a:off x="1418678" y="4531375"/>
              <a:ext cx="228600" cy="228600"/>
            </a:xfrm>
            <a:prstGeom prst="flowChartCollate">
              <a:avLst/>
            </a:prstGeom>
            <a:noFill/>
            <a:ln w="9525">
              <a:solidFill>
                <a:schemeClr val="tx1"/>
              </a:solidFill>
              <a:miter lim="800000"/>
              <a:headEnd/>
              <a:tailEnd/>
            </a:ln>
          </p:spPr>
          <p:txBody>
            <a:bodyPr wrap="none" anchor="ctr"/>
            <a:lstStyle/>
            <a:p>
              <a:pPr eaLnBrk="1" hangingPunct="1"/>
              <a:endParaRPr lang="en-US" sz="1800">
                <a:solidFill>
                  <a:prstClr val="black"/>
                </a:solidFill>
                <a:latin typeface="Arial" pitchFamily="34" charset="0"/>
              </a:endParaRPr>
            </a:p>
          </p:txBody>
        </p:sp>
      </p:grpSp>
      <p:grpSp>
        <p:nvGrpSpPr>
          <p:cNvPr id="12" name="Group 129"/>
          <p:cNvGrpSpPr>
            <a:grpSpLocks/>
          </p:cNvGrpSpPr>
          <p:nvPr/>
        </p:nvGrpSpPr>
        <p:grpSpPr bwMode="auto">
          <a:xfrm>
            <a:off x="3810000" y="1385887"/>
            <a:ext cx="2279650" cy="609600"/>
            <a:chOff x="3810000" y="1752600"/>
            <a:chExt cx="2279650" cy="609600"/>
          </a:xfrm>
        </p:grpSpPr>
        <p:sp>
          <p:nvSpPr>
            <p:cNvPr id="19511" name="Text Box 47"/>
            <p:cNvSpPr txBox="1">
              <a:spLocks noChangeArrowheads="1"/>
            </p:cNvSpPr>
            <p:nvPr/>
          </p:nvSpPr>
          <p:spPr bwMode="auto">
            <a:xfrm>
              <a:off x="4800600" y="1752600"/>
              <a:ext cx="1289050" cy="366713"/>
            </a:xfrm>
            <a:prstGeom prst="rect">
              <a:avLst/>
            </a:prstGeom>
            <a:noFill/>
            <a:ln w="9525">
              <a:noFill/>
              <a:miter lim="800000"/>
              <a:headEnd/>
              <a:tailEnd/>
            </a:ln>
          </p:spPr>
          <p:txBody>
            <a:bodyPr wrap="none">
              <a:spAutoFit/>
            </a:bodyPr>
            <a:lstStyle/>
            <a:p>
              <a:pPr eaLnBrk="1" hangingPunct="1"/>
              <a:r>
                <a:rPr lang="en-US" sz="1800">
                  <a:solidFill>
                    <a:prstClr val="black"/>
                  </a:solidFill>
                  <a:latin typeface="Arial" pitchFamily="34" charset="0"/>
                </a:rPr>
                <a:t>Other Prey</a:t>
              </a:r>
            </a:p>
          </p:txBody>
        </p:sp>
        <p:sp>
          <p:nvSpPr>
            <p:cNvPr id="19512" name="Line 48"/>
            <p:cNvSpPr>
              <a:spLocks noChangeShapeType="1"/>
            </p:cNvSpPr>
            <p:nvPr/>
          </p:nvSpPr>
          <p:spPr bwMode="auto">
            <a:xfrm flipH="1">
              <a:off x="3962400" y="1981200"/>
              <a:ext cx="914400" cy="3810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513" name="AutoShape 50"/>
            <p:cNvSpPr>
              <a:spLocks noChangeArrowheads="1"/>
            </p:cNvSpPr>
            <p:nvPr/>
          </p:nvSpPr>
          <p:spPr bwMode="auto">
            <a:xfrm rot="-1438766">
              <a:off x="4343400" y="2057400"/>
              <a:ext cx="228600" cy="228600"/>
            </a:xfrm>
            <a:prstGeom prst="flowChartCollate">
              <a:avLst/>
            </a:prstGeom>
            <a:noFill/>
            <a:ln w="9525">
              <a:solidFill>
                <a:schemeClr val="tx1"/>
              </a:solidFill>
              <a:miter lim="800000"/>
              <a:headEnd/>
              <a:tailEnd/>
            </a:ln>
          </p:spPr>
          <p:txBody>
            <a:bodyPr wrap="none" anchor="ctr"/>
            <a:lstStyle/>
            <a:p>
              <a:pPr algn="ctr" eaLnBrk="1" hangingPunct="1"/>
              <a:endParaRPr lang="en-US" sz="1800">
                <a:solidFill>
                  <a:prstClr val="black"/>
                </a:solidFill>
                <a:latin typeface="Arial" pitchFamily="34" charset="0"/>
              </a:endParaRPr>
            </a:p>
          </p:txBody>
        </p:sp>
        <p:sp>
          <p:nvSpPr>
            <p:cNvPr id="19514" name="Text Box 51"/>
            <p:cNvSpPr txBox="1">
              <a:spLocks noChangeArrowheads="1"/>
            </p:cNvSpPr>
            <p:nvPr/>
          </p:nvSpPr>
          <p:spPr bwMode="auto">
            <a:xfrm>
              <a:off x="4572000" y="2057400"/>
              <a:ext cx="312738" cy="304800"/>
            </a:xfrm>
            <a:prstGeom prst="rect">
              <a:avLst/>
            </a:prstGeom>
            <a:noFill/>
            <a:ln w="9525">
              <a:noFill/>
              <a:miter lim="800000"/>
              <a:headEnd/>
              <a:tailEnd/>
            </a:ln>
          </p:spPr>
          <p:txBody>
            <a:bodyPr wrap="none">
              <a:spAutoFit/>
            </a:bodyPr>
            <a:lstStyle/>
            <a:p>
              <a:pPr eaLnBrk="1" hangingPunct="1"/>
              <a:r>
                <a:rPr lang="en-US" sz="1400" b="1">
                  <a:solidFill>
                    <a:prstClr val="black"/>
                  </a:solidFill>
                  <a:latin typeface="Arial" pitchFamily="34" charset="0"/>
                </a:rPr>
                <a:t>A</a:t>
              </a:r>
            </a:p>
          </p:txBody>
        </p:sp>
        <p:grpSp>
          <p:nvGrpSpPr>
            <p:cNvPr id="13" name="Group 81"/>
            <p:cNvGrpSpPr>
              <a:grpSpLocks/>
            </p:cNvGrpSpPr>
            <p:nvPr/>
          </p:nvGrpSpPr>
          <p:grpSpPr bwMode="auto">
            <a:xfrm>
              <a:off x="3810000" y="1981200"/>
              <a:ext cx="458788" cy="304800"/>
              <a:chOff x="2576" y="240"/>
              <a:chExt cx="289" cy="192"/>
            </a:xfrm>
          </p:grpSpPr>
          <p:sp>
            <p:nvSpPr>
              <p:cNvPr id="19517" name="Text Box 82"/>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pPr eaLnBrk="1" hangingPunct="1"/>
                <a:r>
                  <a:rPr lang="en-US" sz="1200">
                    <a:solidFill>
                      <a:prstClr val="black"/>
                    </a:solidFill>
                    <a:latin typeface="Arial" pitchFamily="34" charset="0"/>
                  </a:rPr>
                  <a:t>  E4</a:t>
                </a:r>
              </a:p>
            </p:txBody>
          </p:sp>
          <p:sp>
            <p:nvSpPr>
              <p:cNvPr id="19518" name="Oval 83"/>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grpSp>
        <p:sp>
          <p:nvSpPr>
            <p:cNvPr id="19516" name="Text Box 16"/>
            <p:cNvSpPr txBox="1">
              <a:spLocks noChangeArrowheads="1"/>
            </p:cNvSpPr>
            <p:nvPr/>
          </p:nvSpPr>
          <p:spPr bwMode="auto">
            <a:xfrm>
              <a:off x="4419600" y="1752600"/>
              <a:ext cx="31750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sp>
        <p:nvSpPr>
          <p:cNvPr id="19491" name="Text Box 33"/>
          <p:cNvSpPr txBox="1">
            <a:spLocks noChangeArrowheads="1"/>
          </p:cNvSpPr>
          <p:nvPr/>
        </p:nvSpPr>
        <p:spPr bwMode="auto">
          <a:xfrm>
            <a:off x="228600" y="838200"/>
            <a:ext cx="3073400" cy="307975"/>
          </a:xfrm>
          <a:prstGeom prst="rect">
            <a:avLst/>
          </a:prstGeom>
          <a:noFill/>
          <a:ln w="9525">
            <a:noFill/>
            <a:miter lim="800000"/>
            <a:headEnd/>
            <a:tailEnd/>
          </a:ln>
        </p:spPr>
        <p:txBody>
          <a:bodyPr wrap="none">
            <a:spAutoFit/>
          </a:bodyPr>
          <a:lstStyle/>
          <a:p>
            <a:pPr eaLnBrk="1" hangingPunct="1"/>
            <a:r>
              <a:rPr lang="en-US" sz="1400" b="1" dirty="0">
                <a:solidFill>
                  <a:prstClr val="black"/>
                </a:solidFill>
                <a:latin typeface="Arial" pitchFamily="34" charset="0"/>
              </a:rPr>
              <a:t>A</a:t>
            </a:r>
            <a:r>
              <a:rPr lang="en-US" sz="1400" dirty="0">
                <a:solidFill>
                  <a:prstClr val="black"/>
                </a:solidFill>
                <a:latin typeface="Arial" pitchFamily="34" charset="0"/>
              </a:rPr>
              <a:t>=favorable conditions for predators</a:t>
            </a:r>
          </a:p>
        </p:txBody>
      </p:sp>
      <p:sp>
        <p:nvSpPr>
          <p:cNvPr id="19492" name="Text Box 34"/>
          <p:cNvSpPr txBox="1">
            <a:spLocks noChangeArrowheads="1"/>
          </p:cNvSpPr>
          <p:nvPr/>
        </p:nvSpPr>
        <p:spPr bwMode="auto">
          <a:xfrm>
            <a:off x="244475" y="1120775"/>
            <a:ext cx="3033713" cy="307975"/>
          </a:xfrm>
          <a:prstGeom prst="rect">
            <a:avLst/>
          </a:prstGeom>
          <a:noFill/>
          <a:ln w="9525">
            <a:noFill/>
            <a:miter lim="800000"/>
            <a:headEnd/>
            <a:tailEnd/>
          </a:ln>
        </p:spPr>
        <p:txBody>
          <a:bodyPr wrap="none">
            <a:spAutoFit/>
          </a:bodyPr>
          <a:lstStyle/>
          <a:p>
            <a:pPr eaLnBrk="1" hangingPunct="1"/>
            <a:r>
              <a:rPr lang="en-US" sz="1400" b="1" dirty="0">
                <a:solidFill>
                  <a:prstClr val="black"/>
                </a:solidFill>
                <a:latin typeface="Arial" pitchFamily="34" charset="0"/>
              </a:rPr>
              <a:t>B</a:t>
            </a:r>
            <a:r>
              <a:rPr lang="en-US" sz="1400" dirty="0">
                <a:solidFill>
                  <a:prstClr val="black"/>
                </a:solidFill>
                <a:latin typeface="Arial" pitchFamily="34" charset="0"/>
              </a:rPr>
              <a:t>=co-location of predators and prey</a:t>
            </a:r>
          </a:p>
        </p:txBody>
      </p:sp>
      <p:sp>
        <p:nvSpPr>
          <p:cNvPr id="132" name="Text Box 26"/>
          <p:cNvSpPr txBox="1">
            <a:spLocks noChangeArrowheads="1"/>
          </p:cNvSpPr>
          <p:nvPr/>
        </p:nvSpPr>
        <p:spPr bwMode="auto">
          <a:xfrm>
            <a:off x="5293163" y="6017181"/>
            <a:ext cx="697627" cy="369332"/>
          </a:xfrm>
          <a:prstGeom prst="rect">
            <a:avLst/>
          </a:prstGeom>
          <a:noFill/>
          <a:ln w="12700">
            <a:solidFill>
              <a:schemeClr val="tx1"/>
            </a:solidFill>
            <a:miter lim="800000"/>
            <a:headEnd/>
            <a:tailEnd/>
          </a:ln>
        </p:spPr>
        <p:txBody>
          <a:bodyPr wrap="none">
            <a:spAutoFit/>
          </a:bodyPr>
          <a:lstStyle/>
          <a:p>
            <a:pPr algn="ctr" eaLnBrk="1" hangingPunct="1"/>
            <a:r>
              <a:rPr lang="en-US" sz="1800" dirty="0" smtClean="0">
                <a:solidFill>
                  <a:prstClr val="black"/>
                </a:solidFill>
                <a:latin typeface="Arial" pitchFamily="34" charset="0"/>
              </a:rPr>
              <a:t>Litter</a:t>
            </a:r>
            <a:endParaRPr lang="en-US" sz="1800" dirty="0">
              <a:solidFill>
                <a:prstClr val="black"/>
              </a:solidFill>
              <a:latin typeface="Arial" pitchFamily="34" charset="0"/>
            </a:endParaRPr>
          </a:p>
        </p:txBody>
      </p:sp>
      <p:sp>
        <p:nvSpPr>
          <p:cNvPr id="133" name="Text Box 26"/>
          <p:cNvSpPr txBox="1">
            <a:spLocks noChangeArrowheads="1"/>
          </p:cNvSpPr>
          <p:nvPr/>
        </p:nvSpPr>
        <p:spPr bwMode="auto">
          <a:xfrm>
            <a:off x="5890400" y="6412468"/>
            <a:ext cx="1941557" cy="369332"/>
          </a:xfrm>
          <a:prstGeom prst="rect">
            <a:avLst/>
          </a:prstGeom>
          <a:noFill/>
          <a:ln w="12700">
            <a:solidFill>
              <a:schemeClr val="tx1"/>
            </a:solidFill>
            <a:miter lim="800000"/>
            <a:headEnd/>
            <a:tailEnd/>
          </a:ln>
        </p:spPr>
        <p:txBody>
          <a:bodyPr wrap="none">
            <a:spAutoFit/>
          </a:bodyPr>
          <a:lstStyle/>
          <a:p>
            <a:pPr algn="ctr" eaLnBrk="1" hangingPunct="1"/>
            <a:r>
              <a:rPr lang="en-US" sz="1800" dirty="0" smtClean="0">
                <a:solidFill>
                  <a:prstClr val="black"/>
                </a:solidFill>
                <a:latin typeface="Arial" pitchFamily="34" charset="0"/>
              </a:rPr>
              <a:t>External Sources</a:t>
            </a:r>
            <a:endParaRPr lang="en-US" sz="1800" dirty="0">
              <a:solidFill>
                <a:prstClr val="black"/>
              </a:solidFill>
              <a:latin typeface="Arial" pitchFamily="34" charset="0"/>
            </a:endParaRPr>
          </a:p>
        </p:txBody>
      </p:sp>
      <p:cxnSp>
        <p:nvCxnSpPr>
          <p:cNvPr id="134" name="Straight Arrow Connector 133"/>
          <p:cNvCxnSpPr>
            <a:stCxn id="132" idx="0"/>
          </p:cNvCxnSpPr>
          <p:nvPr/>
        </p:nvCxnSpPr>
        <p:spPr>
          <a:xfrm rot="5400000" flipH="1" flipV="1">
            <a:off x="5643564" y="5669520"/>
            <a:ext cx="346075" cy="349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 Box 21"/>
          <p:cNvSpPr txBox="1">
            <a:spLocks noChangeArrowheads="1"/>
          </p:cNvSpPr>
          <p:nvPr/>
        </p:nvSpPr>
        <p:spPr bwMode="auto">
          <a:xfrm>
            <a:off x="5854700" y="5636181"/>
            <a:ext cx="317500" cy="366712"/>
          </a:xfrm>
          <a:prstGeom prst="rect">
            <a:avLst/>
          </a:prstGeom>
          <a:noFill/>
          <a:ln w="12700">
            <a:noFill/>
            <a:miter lim="800000"/>
            <a:headEnd/>
            <a:tailEnd/>
          </a:ln>
        </p:spPr>
        <p:txBody>
          <a:bodyPr wrap="none">
            <a:spAutoFit/>
          </a:bodyPr>
          <a:lstStyle/>
          <a:p>
            <a:pPr eaLnBrk="1" hangingPunct="1"/>
            <a:r>
              <a:rPr lang="en-US" sz="1800" b="1" dirty="0">
                <a:solidFill>
                  <a:prstClr val="black"/>
                </a:solidFill>
                <a:latin typeface="Arial" pitchFamily="34" charset="0"/>
              </a:rPr>
              <a:t>+</a:t>
            </a:r>
          </a:p>
        </p:txBody>
      </p:sp>
      <p:cxnSp>
        <p:nvCxnSpPr>
          <p:cNvPr id="136" name="Straight Arrow Connector 135"/>
          <p:cNvCxnSpPr/>
          <p:nvPr/>
        </p:nvCxnSpPr>
        <p:spPr>
          <a:xfrm rot="16200000" flipV="1">
            <a:off x="6096000" y="5712382"/>
            <a:ext cx="762000" cy="609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40"/>
          <p:cNvGrpSpPr/>
          <p:nvPr/>
        </p:nvGrpSpPr>
        <p:grpSpPr>
          <a:xfrm>
            <a:off x="4800600" y="2009775"/>
            <a:ext cx="4114800" cy="3933825"/>
            <a:chOff x="4800600" y="2009775"/>
            <a:chExt cx="4114800" cy="3933825"/>
          </a:xfrm>
        </p:grpSpPr>
        <p:grpSp>
          <p:nvGrpSpPr>
            <p:cNvPr id="15" name="Group 128"/>
            <p:cNvGrpSpPr>
              <a:grpSpLocks/>
            </p:cNvGrpSpPr>
            <p:nvPr/>
          </p:nvGrpSpPr>
          <p:grpSpPr bwMode="auto">
            <a:xfrm>
              <a:off x="4800600" y="2009775"/>
              <a:ext cx="4114800" cy="3933825"/>
              <a:chOff x="4800600" y="2286000"/>
              <a:chExt cx="4114800" cy="3933825"/>
            </a:xfrm>
          </p:grpSpPr>
          <p:sp>
            <p:nvSpPr>
              <p:cNvPr id="19494" name="Text Box 27"/>
              <p:cNvSpPr txBox="1">
                <a:spLocks noChangeArrowheads="1"/>
              </p:cNvSpPr>
              <p:nvPr/>
            </p:nvSpPr>
            <p:spPr bwMode="auto">
              <a:xfrm>
                <a:off x="7194550" y="4343400"/>
                <a:ext cx="1720850" cy="641350"/>
              </a:xfrm>
              <a:prstGeom prst="rect">
                <a:avLst/>
              </a:prstGeom>
              <a:noFill/>
              <a:ln w="9525">
                <a:noFill/>
                <a:miter lim="800000"/>
                <a:headEnd/>
                <a:tailEnd/>
              </a:ln>
            </p:spPr>
            <p:txBody>
              <a:bodyPr wrap="none">
                <a:spAutoFit/>
              </a:bodyPr>
              <a:lstStyle/>
              <a:p>
                <a:pPr algn="ctr" eaLnBrk="1" hangingPunct="1"/>
                <a:r>
                  <a:rPr lang="en-US" sz="1800">
                    <a:solidFill>
                      <a:prstClr val="black"/>
                    </a:solidFill>
                    <a:latin typeface="Arial" pitchFamily="34" charset="0"/>
                  </a:rPr>
                  <a:t>Root Associate</a:t>
                </a:r>
              </a:p>
              <a:p>
                <a:pPr algn="ctr" eaLnBrk="1" hangingPunct="1"/>
                <a:r>
                  <a:rPr lang="en-US" sz="1800">
                    <a:solidFill>
                      <a:prstClr val="black"/>
                    </a:solidFill>
                    <a:latin typeface="Arial" pitchFamily="34" charset="0"/>
                  </a:rPr>
                  <a:t>Nematodes</a:t>
                </a:r>
              </a:p>
            </p:txBody>
          </p:sp>
          <p:sp>
            <p:nvSpPr>
              <p:cNvPr id="19495" name="Text Box 28"/>
              <p:cNvSpPr txBox="1">
                <a:spLocks noChangeArrowheads="1"/>
              </p:cNvSpPr>
              <p:nvPr/>
            </p:nvSpPr>
            <p:spPr bwMode="auto">
              <a:xfrm>
                <a:off x="7988300" y="5838825"/>
                <a:ext cx="317500" cy="366712"/>
              </a:xfrm>
              <a:prstGeom prst="rect">
                <a:avLst/>
              </a:prstGeom>
              <a:noFill/>
              <a:ln w="9525">
                <a:noFill/>
                <a:miter lim="800000"/>
                <a:headEnd/>
                <a:tailEnd/>
              </a:ln>
            </p:spPr>
            <p:txBody>
              <a:bodyPr wrap="none">
                <a:spAutoFit/>
              </a:bodyPr>
              <a:lstStyle/>
              <a:p>
                <a:pPr eaLnBrk="1" hangingPunct="1"/>
                <a:r>
                  <a:rPr lang="en-US" sz="1800" b="1" dirty="0">
                    <a:solidFill>
                      <a:prstClr val="black"/>
                    </a:solidFill>
                    <a:latin typeface="Arial" pitchFamily="34" charset="0"/>
                  </a:rPr>
                  <a:t>+</a:t>
                </a:r>
              </a:p>
            </p:txBody>
          </p:sp>
          <p:sp>
            <p:nvSpPr>
              <p:cNvPr id="19496" name="Line 30"/>
              <p:cNvSpPr>
                <a:spLocks noChangeShapeType="1"/>
              </p:cNvSpPr>
              <p:nvPr/>
            </p:nvSpPr>
            <p:spPr bwMode="auto">
              <a:xfrm flipV="1">
                <a:off x="6400800" y="4953000"/>
                <a:ext cx="1524000" cy="595312"/>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497" name="Text Box 31"/>
              <p:cNvSpPr txBox="1">
                <a:spLocks noChangeArrowheads="1"/>
              </p:cNvSpPr>
              <p:nvPr/>
            </p:nvSpPr>
            <p:spPr bwMode="auto">
              <a:xfrm>
                <a:off x="7302500" y="5086350"/>
                <a:ext cx="31750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sp>
            <p:nvSpPr>
              <p:cNvPr id="19498" name="Line 32"/>
              <p:cNvSpPr>
                <a:spLocks noChangeShapeType="1"/>
              </p:cNvSpPr>
              <p:nvPr/>
            </p:nvSpPr>
            <p:spPr bwMode="auto">
              <a:xfrm flipH="1" flipV="1">
                <a:off x="6400800" y="3733800"/>
                <a:ext cx="1600200" cy="6858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499" name="Line 34"/>
              <p:cNvSpPr>
                <a:spLocks noChangeShapeType="1"/>
              </p:cNvSpPr>
              <p:nvPr/>
            </p:nvSpPr>
            <p:spPr bwMode="auto">
              <a:xfrm flipH="1" flipV="1">
                <a:off x="6781800" y="2743200"/>
                <a:ext cx="1371600" cy="1676400"/>
              </a:xfrm>
              <a:prstGeom prst="line">
                <a:avLst/>
              </a:prstGeom>
              <a:noFill/>
              <a:ln w="12700">
                <a:solidFill>
                  <a:schemeClr val="tx1"/>
                </a:solidFill>
                <a:round/>
                <a:headEnd/>
                <a:tailEnd type="triangle" w="med" len="med"/>
              </a:ln>
            </p:spPr>
            <p:txBody>
              <a:bodyPr/>
              <a:lstStyle/>
              <a:p>
                <a:pPr eaLnBrk="1" hangingPunct="1"/>
                <a:endParaRPr lang="en-US" sz="1800">
                  <a:solidFill>
                    <a:prstClr val="black"/>
                  </a:solidFill>
                  <a:latin typeface="Arial" pitchFamily="34" charset="0"/>
                </a:endParaRPr>
              </a:p>
            </p:txBody>
          </p:sp>
          <p:sp>
            <p:nvSpPr>
              <p:cNvPr id="19500" name="Text Box 43"/>
              <p:cNvSpPr txBox="1">
                <a:spLocks noChangeArrowheads="1"/>
              </p:cNvSpPr>
              <p:nvPr/>
            </p:nvSpPr>
            <p:spPr bwMode="auto">
              <a:xfrm>
                <a:off x="7391400" y="3276600"/>
                <a:ext cx="31750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nvGrpSpPr>
              <p:cNvPr id="16" name="Group 74"/>
              <p:cNvGrpSpPr>
                <a:grpSpLocks/>
              </p:cNvGrpSpPr>
              <p:nvPr/>
            </p:nvGrpSpPr>
            <p:grpSpPr bwMode="auto">
              <a:xfrm>
                <a:off x="7542213" y="5915025"/>
                <a:ext cx="458788" cy="304800"/>
                <a:chOff x="2432" y="798"/>
                <a:chExt cx="289" cy="192"/>
              </a:xfrm>
            </p:grpSpPr>
            <p:sp>
              <p:nvSpPr>
                <p:cNvPr id="19509" name="Text Box 59"/>
                <p:cNvSpPr txBox="1">
                  <a:spLocks noChangeArrowheads="1"/>
                </p:cNvSpPr>
                <p:nvPr/>
              </p:nvSpPr>
              <p:spPr bwMode="auto">
                <a:xfrm>
                  <a:off x="2432" y="798"/>
                  <a:ext cx="289" cy="174"/>
                </a:xfrm>
                <a:prstGeom prst="rect">
                  <a:avLst/>
                </a:prstGeom>
                <a:noFill/>
                <a:ln w="9525">
                  <a:noFill/>
                  <a:miter lim="800000"/>
                  <a:headEnd/>
                  <a:tailEnd/>
                </a:ln>
              </p:spPr>
              <p:txBody>
                <a:bodyPr wrap="none">
                  <a:spAutoFit/>
                </a:bodyPr>
                <a:lstStyle/>
                <a:p>
                  <a:pPr eaLnBrk="1" hangingPunct="1"/>
                  <a:r>
                    <a:rPr lang="en-US" sz="1200" dirty="0">
                      <a:solidFill>
                        <a:prstClr val="black"/>
                      </a:solidFill>
                      <a:latin typeface="Arial" pitchFamily="34" charset="0"/>
                    </a:rPr>
                    <a:t>  E3</a:t>
                  </a:r>
                </a:p>
              </p:txBody>
            </p:sp>
            <p:sp>
              <p:nvSpPr>
                <p:cNvPr id="19510" name="Oval 60"/>
                <p:cNvSpPr>
                  <a:spLocks noChangeArrowheads="1"/>
                </p:cNvSpPr>
                <p:nvPr/>
              </p:nvSpPr>
              <p:spPr bwMode="auto">
                <a:xfrm>
                  <a:off x="2481" y="798"/>
                  <a:ext cx="240" cy="192"/>
                </a:xfrm>
                <a:prstGeom prst="ellips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grpSp>
          <p:cxnSp>
            <p:nvCxnSpPr>
              <p:cNvPr id="99" name="Straight Arrow Connector 98"/>
              <p:cNvCxnSpPr>
                <a:stCxn id="130" idx="0"/>
              </p:cNvCxnSpPr>
              <p:nvPr/>
            </p:nvCxnSpPr>
            <p:spPr>
              <a:xfrm rot="5400000" flipH="1" flipV="1">
                <a:off x="7354095" y="5571332"/>
                <a:ext cx="1295399"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4" name="Text Box 43"/>
              <p:cNvSpPr txBox="1">
                <a:spLocks noChangeArrowheads="1"/>
              </p:cNvSpPr>
              <p:nvPr/>
            </p:nvSpPr>
            <p:spPr bwMode="auto">
              <a:xfrm>
                <a:off x="6858000" y="3657600"/>
                <a:ext cx="31750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cxnSp>
            <p:nvCxnSpPr>
              <p:cNvPr id="123" name="Straight Connector 122"/>
              <p:cNvCxnSpPr/>
              <p:nvPr/>
            </p:nvCxnSpPr>
            <p:spPr>
              <a:xfrm>
                <a:off x="5562600" y="2286000"/>
                <a:ext cx="2667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7200900" y="3314700"/>
                <a:ext cx="205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0800000" flipV="1">
                <a:off x="4800600" y="2286000"/>
                <a:ext cx="762000" cy="228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8" name="Text Box 43"/>
              <p:cNvSpPr txBox="1">
                <a:spLocks noChangeArrowheads="1"/>
              </p:cNvSpPr>
              <p:nvPr/>
            </p:nvSpPr>
            <p:spPr bwMode="auto">
              <a:xfrm>
                <a:off x="5029200" y="2376487"/>
                <a:ext cx="317500" cy="366713"/>
              </a:xfrm>
              <a:prstGeom prst="rect">
                <a:avLst/>
              </a:prstGeom>
              <a:noFill/>
              <a:ln w="9525">
                <a:noFill/>
                <a:miter lim="800000"/>
                <a:headEnd/>
                <a:tailEnd/>
              </a:ln>
            </p:spPr>
            <p:txBody>
              <a:bodyPr wrap="none">
                <a:spAutoFit/>
              </a:bodyPr>
              <a:lstStyle/>
              <a:p>
                <a:pPr eaLnBrk="1" hangingPunct="1"/>
                <a:r>
                  <a:rPr lang="en-US" sz="1800" b="1">
                    <a:solidFill>
                      <a:prstClr val="black"/>
                    </a:solidFill>
                    <a:latin typeface="Arial" pitchFamily="34" charset="0"/>
                  </a:rPr>
                  <a:t>+</a:t>
                </a:r>
              </a:p>
            </p:txBody>
          </p:sp>
        </p:grpSp>
        <p:sp>
          <p:nvSpPr>
            <p:cNvPr id="130" name="Line 87"/>
            <p:cNvSpPr>
              <a:spLocks noChangeShapeType="1"/>
            </p:cNvSpPr>
            <p:nvPr/>
          </p:nvSpPr>
          <p:spPr bwMode="auto">
            <a:xfrm flipH="1" flipV="1">
              <a:off x="6477000" y="5943600"/>
              <a:ext cx="1524000" cy="0"/>
            </a:xfrm>
            <a:prstGeom prst="line">
              <a:avLst/>
            </a:prstGeom>
            <a:noFill/>
            <a:ln w="12700">
              <a:solidFill>
                <a:schemeClr val="tx1"/>
              </a:solidFill>
              <a:round/>
              <a:headEnd/>
              <a:tailEnd/>
            </a:ln>
          </p:spPr>
          <p:txBody>
            <a:bodyPr/>
            <a:lstStyle/>
            <a:p>
              <a:pPr eaLnBrk="1" hangingPunct="1"/>
              <a:endParaRPr lang="en-US" sz="1800">
                <a:solidFill>
                  <a:prstClr val="black"/>
                </a:solidFill>
                <a:latin typeface="Arial" pitchFamily="34" charset="0"/>
              </a:endParaRPr>
            </a:p>
          </p:txBody>
        </p:sp>
        <p:sp>
          <p:nvSpPr>
            <p:cNvPr id="137" name="Line 87"/>
            <p:cNvSpPr>
              <a:spLocks noChangeShapeType="1"/>
            </p:cNvSpPr>
            <p:nvPr/>
          </p:nvSpPr>
          <p:spPr bwMode="auto">
            <a:xfrm flipH="1" flipV="1">
              <a:off x="4876800" y="5943600"/>
              <a:ext cx="762000" cy="0"/>
            </a:xfrm>
            <a:prstGeom prst="line">
              <a:avLst/>
            </a:prstGeom>
            <a:noFill/>
            <a:ln w="12700">
              <a:solidFill>
                <a:schemeClr val="tx1"/>
              </a:solidFill>
              <a:round/>
              <a:headEnd/>
              <a:tailEnd/>
            </a:ln>
          </p:spPr>
          <p:txBody>
            <a:bodyPr/>
            <a:lstStyle/>
            <a:p>
              <a:pPr eaLnBrk="1" hangingPunct="1"/>
              <a:endParaRPr lang="en-US" sz="1800">
                <a:solidFill>
                  <a:prstClr val="black"/>
                </a:solidFill>
                <a:latin typeface="Arial" pitchFamily="34" charset="0"/>
              </a:endParaRPr>
            </a:p>
          </p:txBody>
        </p:sp>
        <p:sp>
          <p:nvSpPr>
            <p:cNvPr id="138" name="Line 87"/>
            <p:cNvSpPr>
              <a:spLocks noChangeShapeType="1"/>
            </p:cNvSpPr>
            <p:nvPr/>
          </p:nvSpPr>
          <p:spPr bwMode="auto">
            <a:xfrm flipH="1" flipV="1">
              <a:off x="5791200" y="5943600"/>
              <a:ext cx="533400" cy="0"/>
            </a:xfrm>
            <a:prstGeom prst="line">
              <a:avLst/>
            </a:prstGeom>
            <a:noFill/>
            <a:ln w="12700">
              <a:solidFill>
                <a:schemeClr val="tx1"/>
              </a:solidFill>
              <a:round/>
              <a:headEnd/>
              <a:tailEnd/>
            </a:ln>
          </p:spPr>
          <p:txBody>
            <a:bodyPr/>
            <a:lstStyle/>
            <a:p>
              <a:pPr eaLnBrk="1" hangingPunct="1"/>
              <a:endParaRPr lang="en-US" sz="1800">
                <a:solidFill>
                  <a:prstClr val="black"/>
                </a:solidFill>
                <a:latin typeface="Arial" pitchFamily="34" charset="0"/>
              </a:endParaRPr>
            </a:p>
          </p:txBody>
        </p:sp>
      </p:grpSp>
      <p:sp>
        <p:nvSpPr>
          <p:cNvPr id="139" name="Text Box 21"/>
          <p:cNvSpPr txBox="1">
            <a:spLocks noChangeArrowheads="1"/>
          </p:cNvSpPr>
          <p:nvPr/>
        </p:nvSpPr>
        <p:spPr bwMode="auto">
          <a:xfrm>
            <a:off x="6616700" y="6031469"/>
            <a:ext cx="317500" cy="366712"/>
          </a:xfrm>
          <a:prstGeom prst="rect">
            <a:avLst/>
          </a:prstGeom>
          <a:noFill/>
          <a:ln w="12700">
            <a:noFill/>
            <a:miter lim="800000"/>
            <a:headEnd/>
            <a:tailEnd/>
          </a:ln>
        </p:spPr>
        <p:txBody>
          <a:bodyPr wrap="none">
            <a:spAutoFit/>
          </a:bodyPr>
          <a:lstStyle/>
          <a:p>
            <a:pPr eaLnBrk="1" hangingPunct="1"/>
            <a:r>
              <a:rPr lang="en-US" sz="1800" b="1" dirty="0">
                <a:solidFill>
                  <a:prstClr val="black"/>
                </a:solidFill>
                <a:latin typeface="Arial" pitchFamily="34" charset="0"/>
              </a:rPr>
              <a:t>+</a:t>
            </a:r>
          </a:p>
        </p:txBody>
      </p:sp>
      <p:sp>
        <p:nvSpPr>
          <p:cNvPr id="142" name="Rectangle 141"/>
          <p:cNvSpPr/>
          <p:nvPr/>
        </p:nvSpPr>
        <p:spPr>
          <a:xfrm>
            <a:off x="304800" y="1447800"/>
            <a:ext cx="85344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16" name="TextBox 115"/>
          <p:cNvSpPr txBox="1"/>
          <p:nvPr/>
        </p:nvSpPr>
        <p:spPr>
          <a:xfrm>
            <a:off x="5833249" y="914400"/>
            <a:ext cx="3005951" cy="369332"/>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Functional </a:t>
            </a:r>
            <a:r>
              <a:rPr lang="en-US" sz="1800" dirty="0" err="1" smtClean="0">
                <a:solidFill>
                  <a:prstClr val="black"/>
                </a:solidFill>
                <a:latin typeface="Arial" pitchFamily="34" charset="0"/>
              </a:rPr>
              <a:t>complementarity</a:t>
            </a:r>
            <a:endParaRPr lang="en-US" sz="1800" dirty="0">
              <a:solidFill>
                <a:prstClr val="black"/>
              </a:solidFill>
              <a:latin typeface="Arial" pitchFamily="34" charset="0"/>
            </a:endParaRPr>
          </a:p>
        </p:txBody>
      </p:sp>
      <p:sp>
        <p:nvSpPr>
          <p:cNvPr id="117" name="Rectangle 2"/>
          <p:cNvSpPr txBox="1">
            <a:spLocks/>
          </p:cNvSpPr>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1" hangingPunct="1">
              <a:defRPr/>
            </a:pPr>
            <a:r>
              <a:rPr lang="en-US" sz="2800" dirty="0" smtClean="0">
                <a:solidFill>
                  <a:prstClr val="black"/>
                </a:solidFill>
                <a:latin typeface="Calibri"/>
              </a:rPr>
              <a:t>Trophic cascades: amplifiable and target prey – the expanded model</a:t>
            </a:r>
          </a:p>
        </p:txBody>
      </p:sp>
    </p:spTree>
    <p:extLst>
      <p:ext uri="{BB962C8B-B14F-4D97-AF65-F5344CB8AC3E}">
        <p14:creationId xmlns:p14="http://schemas.microsoft.com/office/powerpoint/2010/main" xmlns="" val="4448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8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8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947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71" grpId="0" animBg="1"/>
      <p:bldP spid="120872" grpId="0"/>
      <p:bldP spid="120873" grpId="0"/>
      <p:bldP spid="19478" grpId="0"/>
      <p:bldP spid="116" grpId="0"/>
      <p:bldP spid="1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SLIDE614"/>
          <p:cNvPicPr>
            <a:picLocks noChangeAspect="1" noChangeArrowheads="1"/>
          </p:cNvPicPr>
          <p:nvPr/>
        </p:nvPicPr>
        <p:blipFill>
          <a:blip r:embed="rId2" cstate="print"/>
          <a:srcRect/>
          <a:stretch>
            <a:fillRect/>
          </a:stretch>
        </p:blipFill>
        <p:spPr bwMode="auto">
          <a:xfrm>
            <a:off x="4510088" y="0"/>
            <a:ext cx="4633912" cy="6858000"/>
          </a:xfrm>
          <a:prstGeom prst="rect">
            <a:avLst/>
          </a:prstGeom>
          <a:noFill/>
          <a:ln w="9525">
            <a:noFill/>
            <a:miter lim="800000"/>
            <a:headEnd/>
            <a:tailEnd/>
          </a:ln>
        </p:spPr>
      </p:pic>
      <p:pic>
        <p:nvPicPr>
          <p:cNvPr id="22531" name="Picture 10" descr="SLIDE618"/>
          <p:cNvPicPr>
            <a:picLocks noChangeAspect="1" noChangeArrowheads="1"/>
          </p:cNvPicPr>
          <p:nvPr/>
        </p:nvPicPr>
        <p:blipFill>
          <a:blip r:embed="rId3" cstate="print"/>
          <a:srcRect/>
          <a:stretch>
            <a:fillRect/>
          </a:stretch>
        </p:blipFill>
        <p:spPr bwMode="auto">
          <a:xfrm>
            <a:off x="0" y="3889375"/>
            <a:ext cx="4570413" cy="2968625"/>
          </a:xfrm>
          <a:prstGeom prst="rect">
            <a:avLst/>
          </a:prstGeom>
          <a:noFill/>
          <a:ln w="9525">
            <a:noFill/>
            <a:miter lim="800000"/>
            <a:headEnd/>
            <a:tailEnd/>
          </a:ln>
        </p:spPr>
      </p:pic>
      <p:pic>
        <p:nvPicPr>
          <p:cNvPr id="22532" name="Picture 10" descr="SLIDE_2"/>
          <p:cNvPicPr>
            <a:picLocks noChangeAspect="1" noChangeArrowheads="1"/>
          </p:cNvPicPr>
          <p:nvPr/>
        </p:nvPicPr>
        <p:blipFill>
          <a:blip r:embed="rId4" cstate="print"/>
          <a:srcRect/>
          <a:stretch>
            <a:fillRect/>
          </a:stretch>
        </p:blipFill>
        <p:spPr bwMode="auto">
          <a:xfrm>
            <a:off x="0" y="0"/>
            <a:ext cx="4570413" cy="3886200"/>
          </a:xfrm>
          <a:prstGeom prst="rect">
            <a:avLst/>
          </a:prstGeom>
          <a:noFill/>
          <a:ln w="9525">
            <a:noFill/>
            <a:miter lim="800000"/>
            <a:headEnd/>
            <a:tailEnd/>
          </a:ln>
        </p:spPr>
      </p:pic>
      <p:sp>
        <p:nvSpPr>
          <p:cNvPr id="22533" name="TextBox 4"/>
          <p:cNvSpPr txBox="1">
            <a:spLocks noChangeArrowheads="1"/>
          </p:cNvSpPr>
          <p:nvPr/>
        </p:nvSpPr>
        <p:spPr bwMode="auto">
          <a:xfrm>
            <a:off x="5181600" y="6019800"/>
            <a:ext cx="3057525" cy="369888"/>
          </a:xfrm>
          <a:prstGeom prst="rect">
            <a:avLst/>
          </a:prstGeom>
          <a:solidFill>
            <a:srgbClr val="FFFF00"/>
          </a:solidFill>
          <a:ln w="9525">
            <a:solidFill>
              <a:srgbClr val="0070C0"/>
            </a:solidFill>
            <a:miter lim="800000"/>
            <a:headEnd/>
            <a:tailEnd/>
          </a:ln>
        </p:spPr>
        <p:txBody>
          <a:bodyPr wrap="none">
            <a:spAutoFit/>
          </a:bodyPr>
          <a:lstStyle/>
          <a:p>
            <a:pPr eaLnBrk="1" hangingPunct="1"/>
            <a:r>
              <a:rPr lang="en-US" sz="1800">
                <a:solidFill>
                  <a:prstClr val="black"/>
                </a:solidFill>
                <a:latin typeface="Arial" pitchFamily="34" charset="0"/>
              </a:rPr>
              <a:t>Enhancing Amplifiable Prey</a:t>
            </a:r>
          </a:p>
        </p:txBody>
      </p:sp>
      <p:sp>
        <p:nvSpPr>
          <p:cNvPr id="22534" name="TextBox 5"/>
          <p:cNvSpPr txBox="1">
            <a:spLocks noChangeArrowheads="1"/>
          </p:cNvSpPr>
          <p:nvPr/>
        </p:nvSpPr>
        <p:spPr bwMode="auto">
          <a:xfrm>
            <a:off x="152400" y="457200"/>
            <a:ext cx="2120900" cy="646113"/>
          </a:xfrm>
          <a:prstGeom prst="rect">
            <a:avLst/>
          </a:prstGeom>
          <a:solidFill>
            <a:srgbClr val="FFFF00"/>
          </a:solidFill>
          <a:ln w="9525">
            <a:solidFill>
              <a:schemeClr val="accent1"/>
            </a:solidFill>
            <a:miter lim="800000"/>
            <a:headEnd/>
            <a:tailEnd/>
          </a:ln>
        </p:spPr>
        <p:txBody>
          <a:bodyPr wrap="none">
            <a:spAutoFit/>
          </a:bodyPr>
          <a:lstStyle/>
          <a:p>
            <a:pPr eaLnBrk="1" hangingPunct="1"/>
            <a:r>
              <a:rPr lang="en-US" sz="1800">
                <a:solidFill>
                  <a:prstClr val="black"/>
                </a:solidFill>
                <a:latin typeface="Arial" pitchFamily="34" charset="0"/>
              </a:rPr>
              <a:t>Target Prey:</a:t>
            </a:r>
          </a:p>
          <a:p>
            <a:pPr eaLnBrk="1" hangingPunct="1"/>
            <a:r>
              <a:rPr lang="en-US" sz="1800">
                <a:solidFill>
                  <a:prstClr val="black"/>
                </a:solidFill>
                <a:latin typeface="Arial" pitchFamily="34" charset="0"/>
              </a:rPr>
              <a:t>the ring nematode</a:t>
            </a:r>
          </a:p>
        </p:txBody>
      </p:sp>
      <p:sp>
        <p:nvSpPr>
          <p:cNvPr id="7" name="TextBox 8"/>
          <p:cNvSpPr txBox="1">
            <a:spLocks noChangeArrowheads="1"/>
          </p:cNvSpPr>
          <p:nvPr/>
        </p:nvSpPr>
        <p:spPr bwMode="auto">
          <a:xfrm>
            <a:off x="7544922" y="6553200"/>
            <a:ext cx="1446678" cy="276999"/>
          </a:xfrm>
          <a:prstGeom prst="rect">
            <a:avLst/>
          </a:prstGeom>
          <a:solidFill>
            <a:schemeClr val="bg1"/>
          </a:solidFill>
          <a:ln w="9525">
            <a:solidFill>
              <a:schemeClr val="tx1"/>
            </a:solidFill>
            <a:miter lim="800000"/>
            <a:headEnd/>
            <a:tailEnd/>
          </a:ln>
        </p:spPr>
        <p:txBody>
          <a:bodyPr wrap="none">
            <a:spAutoFit/>
          </a:bodyPr>
          <a:lstStyle/>
          <a:p>
            <a:pPr eaLnBrk="1" hangingPunct="1"/>
            <a:r>
              <a:rPr lang="en-US" sz="1200" dirty="0" smtClean="0">
                <a:solidFill>
                  <a:srgbClr val="002060"/>
                </a:solidFill>
                <a:latin typeface="Arial" pitchFamily="34" charset="0"/>
              </a:rPr>
              <a:t>Jaffee et al., 1994</a:t>
            </a:r>
            <a:endParaRPr lang="en-US" sz="1200" dirty="0">
              <a:solidFill>
                <a:srgbClr val="002060"/>
              </a:solidFill>
              <a:latin typeface="Arial" pitchFamily="34" charset="0"/>
            </a:endParaRPr>
          </a:p>
        </p:txBody>
      </p:sp>
      <p:grpSp>
        <p:nvGrpSpPr>
          <p:cNvPr id="2" name="Group 12"/>
          <p:cNvGrpSpPr/>
          <p:nvPr/>
        </p:nvGrpSpPr>
        <p:grpSpPr>
          <a:xfrm>
            <a:off x="-76200" y="3733800"/>
            <a:ext cx="4877082" cy="3124200"/>
            <a:chOff x="-76200" y="3733800"/>
            <a:chExt cx="4877082" cy="3124200"/>
          </a:xfrm>
        </p:grpSpPr>
        <p:pic>
          <p:nvPicPr>
            <p:cNvPr id="10" name="Picture 8" descr="femaleaphelenchanterior100X"/>
            <p:cNvPicPr>
              <a:picLocks noChangeAspect="1" noChangeArrowheads="1"/>
            </p:cNvPicPr>
            <p:nvPr/>
          </p:nvPicPr>
          <p:blipFill>
            <a:blip r:embed="rId5" cstate="print"/>
            <a:srcRect/>
            <a:stretch>
              <a:fillRect/>
            </a:stretch>
          </p:blipFill>
          <p:spPr bwMode="auto">
            <a:xfrm>
              <a:off x="0" y="3733800"/>
              <a:ext cx="2438682" cy="1828800"/>
            </a:xfrm>
            <a:prstGeom prst="rect">
              <a:avLst/>
            </a:prstGeom>
            <a:noFill/>
            <a:ln w="9525">
              <a:noFill/>
              <a:miter lim="800000"/>
              <a:headEnd/>
              <a:tailEnd/>
            </a:ln>
          </p:spPr>
        </p:pic>
        <p:pic>
          <p:nvPicPr>
            <p:cNvPr id="9" name="Picture 5" descr="femalerhabditis2stoma100X"/>
            <p:cNvPicPr>
              <a:picLocks noChangeAspect="1" noChangeArrowheads="1"/>
            </p:cNvPicPr>
            <p:nvPr/>
          </p:nvPicPr>
          <p:blipFill>
            <a:blip r:embed="rId6" cstate="print"/>
            <a:srcRect/>
            <a:stretch>
              <a:fillRect/>
            </a:stretch>
          </p:blipFill>
          <p:spPr bwMode="auto">
            <a:xfrm>
              <a:off x="-76200" y="5029200"/>
              <a:ext cx="2438683" cy="1828800"/>
            </a:xfrm>
            <a:prstGeom prst="rect">
              <a:avLst/>
            </a:prstGeom>
            <a:noFill/>
            <a:ln w="9525">
              <a:noFill/>
              <a:miter lim="800000"/>
              <a:headEnd/>
              <a:tailEnd/>
            </a:ln>
          </p:spPr>
        </p:pic>
        <p:pic>
          <p:nvPicPr>
            <p:cNvPr id="11" name="Picture 7" descr="malepanaganterior100X"/>
            <p:cNvPicPr>
              <a:picLocks noChangeAspect="1" noChangeArrowheads="1"/>
            </p:cNvPicPr>
            <p:nvPr/>
          </p:nvPicPr>
          <p:blipFill>
            <a:blip r:embed="rId7" cstate="print"/>
            <a:srcRect/>
            <a:stretch>
              <a:fillRect/>
            </a:stretch>
          </p:blipFill>
          <p:spPr bwMode="auto">
            <a:xfrm>
              <a:off x="2362200" y="5029200"/>
              <a:ext cx="2438682" cy="1828800"/>
            </a:xfrm>
            <a:prstGeom prst="rect">
              <a:avLst/>
            </a:prstGeom>
            <a:noFill/>
            <a:ln w="9525">
              <a:noFill/>
              <a:miter lim="800000"/>
              <a:headEnd/>
              <a:tailEnd/>
            </a:ln>
          </p:spPr>
        </p:pic>
        <p:sp>
          <p:nvSpPr>
            <p:cNvPr id="12" name="TextBox 5"/>
            <p:cNvSpPr txBox="1">
              <a:spLocks noChangeArrowheads="1"/>
            </p:cNvSpPr>
            <p:nvPr/>
          </p:nvSpPr>
          <p:spPr bwMode="auto">
            <a:xfrm>
              <a:off x="2362200" y="3886200"/>
              <a:ext cx="2044149" cy="1200329"/>
            </a:xfrm>
            <a:prstGeom prst="rect">
              <a:avLst/>
            </a:prstGeom>
            <a:solidFill>
              <a:srgbClr val="FFFF00"/>
            </a:solidFill>
            <a:ln w="9525">
              <a:solidFill>
                <a:schemeClr val="accent1"/>
              </a:solidFill>
              <a:miter lim="800000"/>
              <a:headEnd/>
              <a:tailEnd/>
            </a:ln>
          </p:spPr>
          <p:txBody>
            <a:bodyPr wrap="none">
              <a:spAutoFit/>
            </a:bodyPr>
            <a:lstStyle/>
            <a:p>
              <a:pPr eaLnBrk="1" hangingPunct="1"/>
              <a:r>
                <a:rPr lang="en-US" sz="1800" dirty="0" smtClean="0">
                  <a:solidFill>
                    <a:prstClr val="black"/>
                  </a:solidFill>
                  <a:latin typeface="Arial" pitchFamily="34" charset="0"/>
                </a:rPr>
                <a:t>Amplifiable </a:t>
              </a:r>
              <a:r>
                <a:rPr lang="en-US" sz="1800" dirty="0">
                  <a:solidFill>
                    <a:prstClr val="black"/>
                  </a:solidFill>
                  <a:latin typeface="Arial" pitchFamily="34" charset="0"/>
                </a:rPr>
                <a:t>Prey</a:t>
              </a:r>
              <a:r>
                <a:rPr lang="en-US" sz="1800" dirty="0" smtClean="0">
                  <a:solidFill>
                    <a:prstClr val="black"/>
                  </a:solidFill>
                  <a:latin typeface="Arial" pitchFamily="34" charset="0"/>
                </a:rPr>
                <a:t>:  </a:t>
              </a:r>
            </a:p>
            <a:p>
              <a:pPr eaLnBrk="1" hangingPunct="1"/>
              <a:r>
                <a:rPr lang="en-US" sz="1800" dirty="0" smtClean="0">
                  <a:solidFill>
                    <a:prstClr val="black"/>
                  </a:solidFill>
                  <a:latin typeface="Arial" pitchFamily="34" charset="0"/>
                </a:rPr>
                <a:t>bacterial- and </a:t>
              </a:r>
            </a:p>
            <a:p>
              <a:pPr eaLnBrk="1" hangingPunct="1"/>
              <a:r>
                <a:rPr lang="en-US" sz="1800" dirty="0" smtClean="0">
                  <a:solidFill>
                    <a:prstClr val="black"/>
                  </a:solidFill>
                  <a:latin typeface="Arial" pitchFamily="34" charset="0"/>
                </a:rPr>
                <a:t>fungal-feeding</a:t>
              </a:r>
            </a:p>
            <a:p>
              <a:pPr eaLnBrk="1" hangingPunct="1"/>
              <a:r>
                <a:rPr lang="en-US" sz="1800" dirty="0" smtClean="0">
                  <a:solidFill>
                    <a:prstClr val="black"/>
                  </a:solidFill>
                  <a:latin typeface="Arial" pitchFamily="34" charset="0"/>
                </a:rPr>
                <a:t>nematodes</a:t>
              </a:r>
              <a:endParaRPr lang="en-US" sz="1800" dirty="0">
                <a:solidFill>
                  <a:prstClr val="black"/>
                </a:solidFill>
                <a:latin typeface="Arial" pitchFamily="34" charset="0"/>
              </a:endParaRPr>
            </a:p>
          </p:txBody>
        </p:sp>
      </p:grpSp>
      <p:grpSp>
        <p:nvGrpSpPr>
          <p:cNvPr id="3" name="Group 19"/>
          <p:cNvGrpSpPr/>
          <p:nvPr/>
        </p:nvGrpSpPr>
        <p:grpSpPr>
          <a:xfrm>
            <a:off x="5181600" y="685800"/>
            <a:ext cx="3305616" cy="5257800"/>
            <a:chOff x="5181600" y="1600200"/>
            <a:chExt cx="3305616" cy="5257800"/>
          </a:xfrm>
        </p:grpSpPr>
        <p:pic>
          <p:nvPicPr>
            <p:cNvPr id="15" name="Picture 8" descr="http://plpnemweb.ucdavis.edu/nemaplex/images/antago29.jpg"/>
            <p:cNvPicPr>
              <a:picLocks noChangeAspect="1" noChangeArrowheads="1"/>
            </p:cNvPicPr>
            <p:nvPr/>
          </p:nvPicPr>
          <p:blipFill>
            <a:blip r:embed="rId8" cstate="print"/>
            <a:srcRect/>
            <a:stretch>
              <a:fillRect/>
            </a:stretch>
          </p:blipFill>
          <p:spPr bwMode="auto">
            <a:xfrm>
              <a:off x="5181600" y="3548278"/>
              <a:ext cx="3291840" cy="3309722"/>
            </a:xfrm>
            <a:prstGeom prst="rect">
              <a:avLst/>
            </a:prstGeom>
            <a:noFill/>
            <a:ln w="9525">
              <a:noFill/>
              <a:miter lim="800000"/>
              <a:headEnd/>
              <a:tailEnd/>
            </a:ln>
          </p:spPr>
        </p:pic>
        <p:pic>
          <p:nvPicPr>
            <p:cNvPr id="18" name="Picture 6" descr="http://plpnemweb.ucdavis.edu/nemaplex/images/antago7.jpg"/>
            <p:cNvPicPr>
              <a:picLocks noChangeAspect="1" noChangeArrowheads="1"/>
            </p:cNvPicPr>
            <p:nvPr/>
          </p:nvPicPr>
          <p:blipFill>
            <a:blip r:embed="rId9" cstate="print"/>
            <a:srcRect/>
            <a:stretch>
              <a:fillRect/>
            </a:stretch>
          </p:blipFill>
          <p:spPr bwMode="auto">
            <a:xfrm>
              <a:off x="5181600" y="1600200"/>
              <a:ext cx="3305616" cy="1920240"/>
            </a:xfrm>
            <a:prstGeom prst="rect">
              <a:avLst/>
            </a:prstGeom>
            <a:noFill/>
            <a:ln w="9525">
              <a:noFill/>
              <a:miter lim="800000"/>
              <a:headEnd/>
              <a:tailEnd/>
            </a:ln>
          </p:spPr>
        </p:pic>
        <p:sp>
          <p:nvSpPr>
            <p:cNvPr id="19" name="TextBox 5"/>
            <p:cNvSpPr txBox="1">
              <a:spLocks noChangeArrowheads="1"/>
            </p:cNvSpPr>
            <p:nvPr/>
          </p:nvSpPr>
          <p:spPr bwMode="auto">
            <a:xfrm>
              <a:off x="5334000" y="3276600"/>
              <a:ext cx="2467342" cy="646331"/>
            </a:xfrm>
            <a:prstGeom prst="rect">
              <a:avLst/>
            </a:prstGeom>
            <a:solidFill>
              <a:srgbClr val="FFFF00"/>
            </a:solidFill>
            <a:ln w="9525">
              <a:solidFill>
                <a:schemeClr val="accent1"/>
              </a:solidFill>
              <a:miter lim="800000"/>
              <a:headEnd/>
              <a:tailEnd/>
            </a:ln>
          </p:spPr>
          <p:txBody>
            <a:bodyPr wrap="none">
              <a:spAutoFit/>
            </a:bodyPr>
            <a:lstStyle/>
            <a:p>
              <a:pPr eaLnBrk="1" hangingPunct="1"/>
              <a:r>
                <a:rPr lang="en-US" sz="1800" dirty="0" smtClean="0">
                  <a:solidFill>
                    <a:prstClr val="black"/>
                  </a:solidFill>
                  <a:latin typeface="Arial" pitchFamily="34" charset="0"/>
                </a:rPr>
                <a:t>Shared Predator:</a:t>
              </a:r>
              <a:endParaRPr lang="en-US" sz="1800" dirty="0">
                <a:solidFill>
                  <a:prstClr val="black"/>
                </a:solidFill>
                <a:latin typeface="Arial" pitchFamily="34" charset="0"/>
              </a:endParaRPr>
            </a:p>
            <a:p>
              <a:pPr eaLnBrk="1" hangingPunct="1"/>
              <a:r>
                <a:rPr lang="en-US" sz="1800" i="1" dirty="0" err="1" smtClean="0">
                  <a:solidFill>
                    <a:prstClr val="black"/>
                  </a:solidFill>
                  <a:latin typeface="Arial" pitchFamily="34" charset="0"/>
                </a:rPr>
                <a:t>Hirsutella</a:t>
              </a:r>
              <a:r>
                <a:rPr lang="en-US" sz="1800" i="1" dirty="0" smtClean="0">
                  <a:solidFill>
                    <a:prstClr val="black"/>
                  </a:solidFill>
                  <a:latin typeface="Arial" pitchFamily="34" charset="0"/>
                </a:rPr>
                <a:t> </a:t>
              </a:r>
              <a:r>
                <a:rPr lang="en-US" sz="1800" i="1" dirty="0" err="1" smtClean="0">
                  <a:solidFill>
                    <a:prstClr val="black"/>
                  </a:solidFill>
                  <a:latin typeface="Arial" pitchFamily="34" charset="0"/>
                </a:rPr>
                <a:t>rhossiliensis</a:t>
              </a:r>
              <a:endParaRPr lang="en-US" sz="1800" i="1" dirty="0">
                <a:solidFill>
                  <a:prstClr val="black"/>
                </a:solidFill>
                <a:latin typeface="Arial" pitchFamily="34" charset="0"/>
              </a:endParaRPr>
            </a:p>
          </p:txBody>
        </p:sp>
      </p:grpSp>
      <p:sp>
        <p:nvSpPr>
          <p:cNvPr id="8" name="TextBox 7"/>
          <p:cNvSpPr txBox="1"/>
          <p:nvPr/>
        </p:nvSpPr>
        <p:spPr>
          <a:xfrm>
            <a:off x="914400" y="3352800"/>
            <a:ext cx="7199407" cy="2308324"/>
          </a:xfrm>
          <a:prstGeom prst="rect">
            <a:avLst/>
          </a:prstGeom>
          <a:solidFill>
            <a:srgbClr val="FFCC66"/>
          </a:solidFill>
          <a:ln w="25400">
            <a:solidFill>
              <a:srgbClr val="0070C0"/>
            </a:solidFill>
          </a:ln>
        </p:spPr>
        <p:txBody>
          <a:bodyPr wrap="none" rtlCol="0">
            <a:spAutoFit/>
          </a:bodyPr>
          <a:lstStyle/>
          <a:p>
            <a:pPr eaLnBrk="1" hangingPunct="1"/>
            <a:endParaRPr lang="en-US" sz="1800" b="1" dirty="0" smtClean="0">
              <a:solidFill>
                <a:prstClr val="black"/>
              </a:solidFill>
              <a:latin typeface="Arial" pitchFamily="34" charset="0"/>
            </a:endParaRPr>
          </a:p>
          <a:p>
            <a:pPr eaLnBrk="1" hangingPunct="1"/>
            <a:endParaRPr lang="en-US" sz="1800" b="1" dirty="0" smtClean="0">
              <a:solidFill>
                <a:prstClr val="black"/>
              </a:solidFill>
              <a:latin typeface="Arial" pitchFamily="34" charset="0"/>
            </a:endParaRPr>
          </a:p>
          <a:p>
            <a:pPr eaLnBrk="1" hangingPunct="1"/>
            <a:endParaRPr lang="en-US" sz="1800" b="1" dirty="0" smtClean="0">
              <a:solidFill>
                <a:prstClr val="black"/>
              </a:solidFill>
              <a:latin typeface="Arial" pitchFamily="34" charset="0"/>
            </a:endParaRPr>
          </a:p>
          <a:p>
            <a:pPr eaLnBrk="1" hangingPunct="1"/>
            <a:r>
              <a:rPr lang="en-US" sz="1800" b="1" dirty="0" smtClean="0">
                <a:solidFill>
                  <a:prstClr val="black"/>
                </a:solidFill>
                <a:latin typeface="Arial" pitchFamily="34" charset="0"/>
              </a:rPr>
              <a:t>Connectance: the proportion of the potential links in a food web</a:t>
            </a:r>
          </a:p>
          <a:p>
            <a:pPr eaLnBrk="1" hangingPunct="1"/>
            <a:r>
              <a:rPr lang="en-US" sz="1800" b="1" dirty="0" smtClean="0">
                <a:solidFill>
                  <a:prstClr val="black"/>
                </a:solidFill>
                <a:latin typeface="Arial" pitchFamily="34" charset="0"/>
              </a:rPr>
              <a:t>		 that are (or can be) realized</a:t>
            </a:r>
          </a:p>
          <a:p>
            <a:pPr eaLnBrk="1" hangingPunct="1"/>
            <a:endParaRPr lang="en-US" sz="1800" b="1" dirty="0" smtClean="0">
              <a:solidFill>
                <a:prstClr val="black"/>
              </a:solidFill>
              <a:latin typeface="Arial" pitchFamily="34" charset="0"/>
            </a:endParaRPr>
          </a:p>
          <a:p>
            <a:pPr eaLnBrk="1" hangingPunct="1"/>
            <a:endParaRPr lang="en-US" sz="1800" b="1" dirty="0" smtClean="0">
              <a:solidFill>
                <a:prstClr val="black"/>
              </a:solidFill>
              <a:latin typeface="Arial" pitchFamily="34" charset="0"/>
            </a:endParaRPr>
          </a:p>
          <a:p>
            <a:pPr eaLnBrk="1" hangingPunct="1"/>
            <a:endParaRPr lang="en-US" sz="1800" b="1" dirty="0">
              <a:solidFill>
                <a:prstClr val="black"/>
              </a:solidFill>
              <a:latin typeface="Arial" pitchFamily="34" charset="0"/>
            </a:endParaRPr>
          </a:p>
        </p:txBody>
      </p:sp>
    </p:spTree>
    <p:extLst>
      <p:ext uri="{BB962C8B-B14F-4D97-AF65-F5344CB8AC3E}">
        <p14:creationId xmlns:p14="http://schemas.microsoft.com/office/powerpoint/2010/main" xmlns="" val="39956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2"/>
          <p:cNvSpPr txBox="1">
            <a:spLocks noChangeArrowheads="1"/>
          </p:cNvSpPr>
          <p:nvPr/>
        </p:nvSpPr>
        <p:spPr bwMode="auto">
          <a:xfrm>
            <a:off x="0" y="1676400"/>
            <a:ext cx="3275013" cy="1917700"/>
          </a:xfrm>
          <a:prstGeom prst="rect">
            <a:avLst/>
          </a:prstGeom>
          <a:noFill/>
          <a:ln w="12700">
            <a:noFill/>
            <a:miter lim="800000"/>
            <a:headEnd/>
            <a:tailEnd/>
          </a:ln>
          <a:effectLst/>
        </p:spPr>
        <p:txBody>
          <a:bodyPr anchor="ctr">
            <a:spAutoFit/>
          </a:bodyPr>
          <a:lstStyle/>
          <a:p>
            <a:pPr eaLnBrk="1" hangingPunct="1">
              <a:buFontTx/>
              <a:buChar char="•"/>
            </a:pPr>
            <a:r>
              <a:rPr lang="en-US" i="1">
                <a:solidFill>
                  <a:prstClr val="black"/>
                </a:solidFill>
                <a:latin typeface="Arial" pitchFamily="34" charset="0"/>
              </a:rPr>
              <a:t>Resource distribution</a:t>
            </a:r>
          </a:p>
          <a:p>
            <a:pPr eaLnBrk="1" hangingPunct="1">
              <a:buFontTx/>
              <a:buChar char="•"/>
            </a:pPr>
            <a:r>
              <a:rPr lang="en-US" i="1">
                <a:solidFill>
                  <a:prstClr val="black"/>
                </a:solidFill>
                <a:latin typeface="Arial" pitchFamily="34" charset="0"/>
              </a:rPr>
              <a:t>Organism motility</a:t>
            </a:r>
          </a:p>
          <a:p>
            <a:pPr eaLnBrk="1" hangingPunct="1">
              <a:buFontTx/>
              <a:buChar char="•"/>
            </a:pPr>
            <a:r>
              <a:rPr lang="en-US" i="1">
                <a:solidFill>
                  <a:prstClr val="black"/>
                </a:solidFill>
                <a:latin typeface="Arial" pitchFamily="34" charset="0"/>
              </a:rPr>
              <a:t>Omnivory</a:t>
            </a:r>
          </a:p>
          <a:p>
            <a:pPr eaLnBrk="1" hangingPunct="1">
              <a:buFontTx/>
              <a:buChar char="•"/>
            </a:pPr>
            <a:r>
              <a:rPr lang="en-US" i="1">
                <a:solidFill>
                  <a:prstClr val="black"/>
                </a:solidFill>
                <a:latin typeface="Arial" pitchFamily="34" charset="0"/>
              </a:rPr>
              <a:t>Strong and weak links</a:t>
            </a:r>
          </a:p>
          <a:p>
            <a:pPr eaLnBrk="1" hangingPunct="1">
              <a:buFontTx/>
              <a:buChar char="•"/>
            </a:pPr>
            <a:r>
              <a:rPr lang="en-US" i="1">
                <a:solidFill>
                  <a:prstClr val="black"/>
                </a:solidFill>
                <a:latin typeface="Arial" pitchFamily="34" charset="0"/>
              </a:rPr>
              <a:t>Microsite asynchrony</a:t>
            </a:r>
          </a:p>
        </p:txBody>
      </p:sp>
      <p:grpSp>
        <p:nvGrpSpPr>
          <p:cNvPr id="2" name="Group 3"/>
          <p:cNvGrpSpPr>
            <a:grpSpLocks/>
          </p:cNvGrpSpPr>
          <p:nvPr/>
        </p:nvGrpSpPr>
        <p:grpSpPr bwMode="auto">
          <a:xfrm>
            <a:off x="2743200" y="1316038"/>
            <a:ext cx="6400800" cy="5257800"/>
            <a:chOff x="1296" y="612"/>
            <a:chExt cx="4032" cy="3312"/>
          </a:xfrm>
        </p:grpSpPr>
        <p:pic>
          <p:nvPicPr>
            <p:cNvPr id="402436" name="Picture 4" descr="acrobeles"/>
            <p:cNvPicPr>
              <a:picLocks noChangeAspect="1" noChangeArrowheads="1"/>
            </p:cNvPicPr>
            <p:nvPr/>
          </p:nvPicPr>
          <p:blipFill>
            <a:blip r:embed="rId3" cstate="print"/>
            <a:srcRect/>
            <a:stretch>
              <a:fillRect/>
            </a:stretch>
          </p:blipFill>
          <p:spPr bwMode="auto">
            <a:xfrm>
              <a:off x="3665" y="1452"/>
              <a:ext cx="535" cy="323"/>
            </a:xfrm>
            <a:prstGeom prst="rect">
              <a:avLst/>
            </a:prstGeom>
            <a:noFill/>
          </p:spPr>
        </p:pic>
        <p:pic>
          <p:nvPicPr>
            <p:cNvPr id="402437" name="Picture 5" descr="795"/>
            <p:cNvPicPr>
              <a:picLocks noChangeAspect="1" noChangeArrowheads="1"/>
            </p:cNvPicPr>
            <p:nvPr/>
          </p:nvPicPr>
          <p:blipFill>
            <a:blip r:embed="rId4" cstate="print"/>
            <a:srcRect/>
            <a:stretch>
              <a:fillRect/>
            </a:stretch>
          </p:blipFill>
          <p:spPr bwMode="auto">
            <a:xfrm>
              <a:off x="1452" y="2321"/>
              <a:ext cx="540" cy="477"/>
            </a:xfrm>
            <a:prstGeom prst="rect">
              <a:avLst/>
            </a:prstGeom>
            <a:noFill/>
          </p:spPr>
        </p:pic>
        <p:pic>
          <p:nvPicPr>
            <p:cNvPr id="402438" name="Picture 6" descr="831"/>
            <p:cNvPicPr>
              <a:picLocks noChangeAspect="1" noChangeArrowheads="1"/>
            </p:cNvPicPr>
            <p:nvPr/>
          </p:nvPicPr>
          <p:blipFill>
            <a:blip r:embed="rId5" cstate="print"/>
            <a:srcRect/>
            <a:stretch>
              <a:fillRect/>
            </a:stretch>
          </p:blipFill>
          <p:spPr bwMode="auto">
            <a:xfrm>
              <a:off x="2868" y="1013"/>
              <a:ext cx="702" cy="479"/>
            </a:xfrm>
            <a:prstGeom prst="rect">
              <a:avLst/>
            </a:prstGeom>
            <a:noFill/>
          </p:spPr>
        </p:pic>
        <p:pic>
          <p:nvPicPr>
            <p:cNvPr id="402439" name="Picture 7" descr="spring4"/>
            <p:cNvPicPr>
              <a:picLocks noChangeAspect="1" noChangeArrowheads="1"/>
            </p:cNvPicPr>
            <p:nvPr/>
          </p:nvPicPr>
          <p:blipFill>
            <a:blip r:embed="rId6" cstate="print"/>
            <a:srcRect/>
            <a:stretch>
              <a:fillRect/>
            </a:stretch>
          </p:blipFill>
          <p:spPr bwMode="auto">
            <a:xfrm>
              <a:off x="3732" y="2854"/>
              <a:ext cx="531" cy="383"/>
            </a:xfrm>
            <a:prstGeom prst="rect">
              <a:avLst/>
            </a:prstGeom>
            <a:noFill/>
          </p:spPr>
        </p:pic>
        <p:pic>
          <p:nvPicPr>
            <p:cNvPr id="402440" name="Picture 8" descr="cruznema"/>
            <p:cNvPicPr>
              <a:picLocks noChangeAspect="1" noChangeArrowheads="1"/>
            </p:cNvPicPr>
            <p:nvPr/>
          </p:nvPicPr>
          <p:blipFill>
            <a:blip r:embed="rId7" cstate="print"/>
            <a:srcRect/>
            <a:stretch>
              <a:fillRect/>
            </a:stretch>
          </p:blipFill>
          <p:spPr bwMode="auto">
            <a:xfrm>
              <a:off x="4068" y="924"/>
              <a:ext cx="280" cy="467"/>
            </a:xfrm>
            <a:prstGeom prst="rect">
              <a:avLst/>
            </a:prstGeom>
            <a:noFill/>
          </p:spPr>
        </p:pic>
        <p:sp>
          <p:nvSpPr>
            <p:cNvPr id="402441" name="Oval 9"/>
            <p:cNvSpPr>
              <a:spLocks noChangeArrowheads="1"/>
            </p:cNvSpPr>
            <p:nvPr/>
          </p:nvSpPr>
          <p:spPr bwMode="auto">
            <a:xfrm>
              <a:off x="3624" y="804"/>
              <a:ext cx="1584" cy="1584"/>
            </a:xfrm>
            <a:prstGeom prst="ellipse">
              <a:avLst/>
            </a:prstGeom>
            <a:noFill/>
            <a:ln w="12700">
              <a:solidFill>
                <a:srgbClr val="FF00FF"/>
              </a:solidFill>
              <a:round/>
              <a:headEnd/>
              <a:tailEnd/>
            </a:ln>
            <a:effectLst/>
          </p:spPr>
          <p:txBody>
            <a:bodyPr wrap="none" anchor="ctr"/>
            <a:lstStyle/>
            <a:p>
              <a:pPr eaLnBrk="1" hangingPunct="1"/>
              <a:endParaRPr lang="en-US" sz="1800">
                <a:solidFill>
                  <a:prstClr val="black"/>
                </a:solidFill>
                <a:latin typeface="Arial" pitchFamily="34" charset="0"/>
              </a:endParaRPr>
            </a:p>
          </p:txBody>
        </p:sp>
        <p:grpSp>
          <p:nvGrpSpPr>
            <p:cNvPr id="3" name="Group 10"/>
            <p:cNvGrpSpPr>
              <a:grpSpLocks/>
            </p:cNvGrpSpPr>
            <p:nvPr/>
          </p:nvGrpSpPr>
          <p:grpSpPr bwMode="auto">
            <a:xfrm>
              <a:off x="4445" y="2580"/>
              <a:ext cx="588" cy="588"/>
              <a:chOff x="4500" y="2112"/>
              <a:chExt cx="588" cy="588"/>
            </a:xfrm>
          </p:grpSpPr>
          <p:sp>
            <p:nvSpPr>
              <p:cNvPr id="402443" name="Oval 11"/>
              <p:cNvSpPr>
                <a:spLocks noChangeArrowheads="1"/>
              </p:cNvSpPr>
              <p:nvPr/>
            </p:nvSpPr>
            <p:spPr bwMode="auto">
              <a:xfrm>
                <a:off x="4887" y="2272"/>
                <a:ext cx="173" cy="161"/>
              </a:xfrm>
              <a:prstGeom prst="ellipse">
                <a:avLst/>
              </a:prstGeom>
              <a:solidFill>
                <a:srgbClr val="808080"/>
              </a:solidFill>
              <a:ln w="9525">
                <a:solidFill>
                  <a:schemeClr val="tx1"/>
                </a:solidFill>
                <a:round/>
                <a:headEnd/>
                <a:tailEnd/>
              </a:ln>
              <a:effectLst/>
            </p:spPr>
            <p:txBody>
              <a:bodyPr wrap="none" anchor="ctr"/>
              <a:lstStyle/>
              <a:p>
                <a:pPr eaLnBrk="1" hangingPunct="1"/>
                <a:endParaRPr lang="en-US" sz="1800">
                  <a:solidFill>
                    <a:prstClr val="black"/>
                  </a:solidFill>
                  <a:latin typeface="Arial" pitchFamily="34" charset="0"/>
                </a:endParaRPr>
              </a:p>
            </p:txBody>
          </p:sp>
          <p:sp>
            <p:nvSpPr>
              <p:cNvPr id="402444" name="Oval 12"/>
              <p:cNvSpPr>
                <a:spLocks noChangeArrowheads="1"/>
              </p:cNvSpPr>
              <p:nvPr/>
            </p:nvSpPr>
            <p:spPr bwMode="auto">
              <a:xfrm>
                <a:off x="4500" y="2112"/>
                <a:ext cx="588" cy="588"/>
              </a:xfrm>
              <a:prstGeom prst="ellipse">
                <a:avLst/>
              </a:prstGeom>
              <a:noFill/>
              <a:ln w="25400">
                <a:solidFill>
                  <a:schemeClr val="tx1"/>
                </a:solidFill>
                <a:round/>
                <a:headEnd/>
                <a:tailEnd/>
              </a:ln>
              <a:effectLst/>
            </p:spPr>
            <p:txBody>
              <a:bodyPr wrap="none" anchor="ctr"/>
              <a:lstStyle/>
              <a:p>
                <a:pPr eaLnBrk="1" hangingPunct="1"/>
                <a:endParaRPr lang="en-US" sz="1800">
                  <a:solidFill>
                    <a:prstClr val="black"/>
                  </a:solidFill>
                  <a:latin typeface="Arial" pitchFamily="34" charset="0"/>
                </a:endParaRPr>
              </a:p>
            </p:txBody>
          </p:sp>
          <p:pic>
            <p:nvPicPr>
              <p:cNvPr id="402445" name="Picture 13" descr="785"/>
              <p:cNvPicPr>
                <a:picLocks noChangeAspect="1" noChangeArrowheads="1"/>
              </p:cNvPicPr>
              <p:nvPr/>
            </p:nvPicPr>
            <p:blipFill>
              <a:blip r:embed="rId8" cstate="print"/>
              <a:srcRect/>
              <a:stretch>
                <a:fillRect/>
              </a:stretch>
            </p:blipFill>
            <p:spPr bwMode="auto">
              <a:xfrm>
                <a:off x="4558" y="2358"/>
                <a:ext cx="323" cy="227"/>
              </a:xfrm>
              <a:prstGeom prst="rect">
                <a:avLst/>
              </a:prstGeom>
              <a:noFill/>
            </p:spPr>
          </p:pic>
        </p:grpSp>
        <p:grpSp>
          <p:nvGrpSpPr>
            <p:cNvPr id="4" name="Group 14"/>
            <p:cNvGrpSpPr>
              <a:grpSpLocks/>
            </p:cNvGrpSpPr>
            <p:nvPr/>
          </p:nvGrpSpPr>
          <p:grpSpPr bwMode="auto">
            <a:xfrm>
              <a:off x="4416" y="3336"/>
              <a:ext cx="588" cy="588"/>
              <a:chOff x="4416" y="2868"/>
              <a:chExt cx="588" cy="588"/>
            </a:xfrm>
          </p:grpSpPr>
          <p:pic>
            <p:nvPicPr>
              <p:cNvPr id="402447" name="Picture 15" descr="782"/>
              <p:cNvPicPr>
                <a:picLocks noChangeAspect="1" noChangeArrowheads="1"/>
              </p:cNvPicPr>
              <p:nvPr/>
            </p:nvPicPr>
            <p:blipFill>
              <a:blip r:embed="rId9" cstate="print"/>
              <a:srcRect/>
              <a:stretch>
                <a:fillRect/>
              </a:stretch>
            </p:blipFill>
            <p:spPr bwMode="auto">
              <a:xfrm>
                <a:off x="4543" y="2987"/>
                <a:ext cx="208" cy="331"/>
              </a:xfrm>
              <a:prstGeom prst="rect">
                <a:avLst/>
              </a:prstGeom>
              <a:noFill/>
            </p:spPr>
          </p:pic>
          <p:sp>
            <p:nvSpPr>
              <p:cNvPr id="402448" name="Oval 16"/>
              <p:cNvSpPr>
                <a:spLocks noChangeArrowheads="1"/>
              </p:cNvSpPr>
              <p:nvPr/>
            </p:nvSpPr>
            <p:spPr bwMode="auto">
              <a:xfrm>
                <a:off x="4821" y="3028"/>
                <a:ext cx="173" cy="161"/>
              </a:xfrm>
              <a:prstGeom prst="ellipse">
                <a:avLst/>
              </a:prstGeom>
              <a:solidFill>
                <a:srgbClr val="808080"/>
              </a:solidFill>
              <a:ln w="9525">
                <a:solidFill>
                  <a:schemeClr val="tx1"/>
                </a:solidFill>
                <a:round/>
                <a:headEnd/>
                <a:tailEnd/>
              </a:ln>
              <a:effectLst/>
            </p:spPr>
            <p:txBody>
              <a:bodyPr wrap="none" anchor="ctr"/>
              <a:lstStyle/>
              <a:p>
                <a:pPr eaLnBrk="1" hangingPunct="1"/>
                <a:endParaRPr lang="en-US" sz="1800">
                  <a:solidFill>
                    <a:prstClr val="black"/>
                  </a:solidFill>
                  <a:latin typeface="Arial" pitchFamily="34" charset="0"/>
                </a:endParaRPr>
              </a:p>
            </p:txBody>
          </p:sp>
          <p:sp>
            <p:nvSpPr>
              <p:cNvPr id="402449" name="Oval 17"/>
              <p:cNvSpPr>
                <a:spLocks noChangeArrowheads="1"/>
              </p:cNvSpPr>
              <p:nvPr/>
            </p:nvSpPr>
            <p:spPr bwMode="auto">
              <a:xfrm>
                <a:off x="4416" y="2868"/>
                <a:ext cx="588" cy="588"/>
              </a:xfrm>
              <a:prstGeom prst="ellipse">
                <a:avLst/>
              </a:prstGeom>
              <a:noFill/>
              <a:ln w="25400">
                <a:solidFill>
                  <a:schemeClr val="tx1"/>
                </a:solidFill>
                <a:round/>
                <a:headEnd/>
                <a:tailEnd/>
              </a:ln>
              <a:effectLst/>
            </p:spPr>
            <p:txBody>
              <a:bodyPr wrap="none" anchor="ctr"/>
              <a:lstStyle/>
              <a:p>
                <a:pPr eaLnBrk="1" hangingPunct="1"/>
                <a:endParaRPr lang="en-US" sz="1800">
                  <a:solidFill>
                    <a:prstClr val="black"/>
                  </a:solidFill>
                  <a:latin typeface="Arial" pitchFamily="34" charset="0"/>
                </a:endParaRPr>
              </a:p>
            </p:txBody>
          </p:sp>
        </p:grpSp>
        <p:pic>
          <p:nvPicPr>
            <p:cNvPr id="402450" name="Picture 18" descr="aphelenchus"/>
            <p:cNvPicPr>
              <a:picLocks noChangeAspect="1" noChangeArrowheads="1"/>
            </p:cNvPicPr>
            <p:nvPr/>
          </p:nvPicPr>
          <p:blipFill>
            <a:blip r:embed="rId10" cstate="print"/>
            <a:srcRect/>
            <a:stretch>
              <a:fillRect/>
            </a:stretch>
          </p:blipFill>
          <p:spPr bwMode="auto">
            <a:xfrm>
              <a:off x="3728" y="2496"/>
              <a:ext cx="568" cy="337"/>
            </a:xfrm>
            <a:prstGeom prst="rect">
              <a:avLst/>
            </a:prstGeom>
            <a:noFill/>
          </p:spPr>
        </p:pic>
        <p:sp>
          <p:nvSpPr>
            <p:cNvPr id="402451" name="Oval 19"/>
            <p:cNvSpPr>
              <a:spLocks noChangeArrowheads="1"/>
            </p:cNvSpPr>
            <p:nvPr/>
          </p:nvSpPr>
          <p:spPr bwMode="auto">
            <a:xfrm>
              <a:off x="3312" y="2412"/>
              <a:ext cx="2016" cy="924"/>
            </a:xfrm>
            <a:prstGeom prst="ellipse">
              <a:avLst/>
            </a:prstGeom>
            <a:noFill/>
            <a:ln w="12700">
              <a:solidFill>
                <a:schemeClr val="tx1"/>
              </a:solidFill>
              <a:round/>
              <a:headEnd/>
              <a:tailEnd/>
            </a:ln>
            <a:effectLst/>
          </p:spPr>
          <p:txBody>
            <a:bodyPr wrap="none" anchor="ctr"/>
            <a:lstStyle/>
            <a:p>
              <a:pPr eaLnBrk="1" hangingPunct="1"/>
              <a:endParaRPr lang="en-US" sz="1800">
                <a:solidFill>
                  <a:prstClr val="black"/>
                </a:solidFill>
                <a:latin typeface="Arial" pitchFamily="34" charset="0"/>
              </a:endParaRPr>
            </a:p>
          </p:txBody>
        </p:sp>
        <p:sp>
          <p:nvSpPr>
            <p:cNvPr id="402452" name="Oval 20"/>
            <p:cNvSpPr>
              <a:spLocks noChangeArrowheads="1"/>
            </p:cNvSpPr>
            <p:nvPr/>
          </p:nvSpPr>
          <p:spPr bwMode="auto">
            <a:xfrm>
              <a:off x="2736" y="612"/>
              <a:ext cx="1764" cy="1356"/>
            </a:xfrm>
            <a:prstGeom prst="ellipse">
              <a:avLst/>
            </a:prstGeom>
            <a:noFill/>
            <a:ln w="12700">
              <a:solidFill>
                <a:srgbClr val="993300"/>
              </a:solidFill>
              <a:round/>
              <a:headEnd/>
              <a:tailEnd/>
            </a:ln>
            <a:effectLst/>
          </p:spPr>
          <p:txBody>
            <a:bodyPr wrap="none" anchor="ctr"/>
            <a:lstStyle/>
            <a:p>
              <a:pPr eaLnBrk="1" hangingPunct="1"/>
              <a:endParaRPr lang="en-US" sz="1800">
                <a:solidFill>
                  <a:prstClr val="black"/>
                </a:solidFill>
                <a:latin typeface="Arial" pitchFamily="34" charset="0"/>
              </a:endParaRPr>
            </a:p>
          </p:txBody>
        </p:sp>
        <p:pic>
          <p:nvPicPr>
            <p:cNvPr id="402453" name="Picture 21" descr="mononchus"/>
            <p:cNvPicPr>
              <a:picLocks noChangeAspect="1" noChangeArrowheads="1"/>
            </p:cNvPicPr>
            <p:nvPr/>
          </p:nvPicPr>
          <p:blipFill>
            <a:blip r:embed="rId11" cstate="print"/>
            <a:srcRect/>
            <a:stretch>
              <a:fillRect/>
            </a:stretch>
          </p:blipFill>
          <p:spPr bwMode="auto">
            <a:xfrm>
              <a:off x="2828" y="2064"/>
              <a:ext cx="393" cy="595"/>
            </a:xfrm>
            <a:prstGeom prst="rect">
              <a:avLst/>
            </a:prstGeom>
            <a:noFill/>
          </p:spPr>
        </p:pic>
        <p:sp>
          <p:nvSpPr>
            <p:cNvPr id="402454" name="Oval 22"/>
            <p:cNvSpPr>
              <a:spLocks noChangeArrowheads="1"/>
            </p:cNvSpPr>
            <p:nvPr/>
          </p:nvSpPr>
          <p:spPr bwMode="auto">
            <a:xfrm>
              <a:off x="2592" y="1296"/>
              <a:ext cx="2088" cy="1704"/>
            </a:xfrm>
            <a:prstGeom prst="ellipse">
              <a:avLst/>
            </a:prstGeom>
            <a:noFill/>
            <a:ln w="12700">
              <a:solidFill>
                <a:schemeClr val="accent2"/>
              </a:solidFill>
              <a:round/>
              <a:headEnd/>
              <a:tailEnd/>
            </a:ln>
            <a:effectLst/>
          </p:spPr>
          <p:txBody>
            <a:bodyPr wrap="none" anchor="ctr"/>
            <a:lstStyle/>
            <a:p>
              <a:pPr eaLnBrk="1" hangingPunct="1"/>
              <a:endParaRPr lang="en-US" sz="1800">
                <a:solidFill>
                  <a:prstClr val="black"/>
                </a:solidFill>
                <a:latin typeface="Arial" pitchFamily="34" charset="0"/>
              </a:endParaRPr>
            </a:p>
          </p:txBody>
        </p:sp>
        <p:pic>
          <p:nvPicPr>
            <p:cNvPr id="402455" name="Picture 23" descr="eudorylaimus"/>
            <p:cNvPicPr>
              <a:picLocks noChangeAspect="1" noChangeArrowheads="1"/>
            </p:cNvPicPr>
            <p:nvPr/>
          </p:nvPicPr>
          <p:blipFill>
            <a:blip r:embed="rId12" cstate="print"/>
            <a:srcRect/>
            <a:stretch>
              <a:fillRect/>
            </a:stretch>
          </p:blipFill>
          <p:spPr bwMode="auto">
            <a:xfrm>
              <a:off x="2500" y="2964"/>
              <a:ext cx="671" cy="442"/>
            </a:xfrm>
            <a:prstGeom prst="rect">
              <a:avLst/>
            </a:prstGeom>
            <a:noFill/>
          </p:spPr>
        </p:pic>
        <p:sp>
          <p:nvSpPr>
            <p:cNvPr id="402456" name="Oval 24"/>
            <p:cNvSpPr>
              <a:spLocks noChangeArrowheads="1"/>
            </p:cNvSpPr>
            <p:nvPr/>
          </p:nvSpPr>
          <p:spPr bwMode="auto">
            <a:xfrm>
              <a:off x="2220" y="1944"/>
              <a:ext cx="2172" cy="1776"/>
            </a:xfrm>
            <a:prstGeom prst="ellipse">
              <a:avLst/>
            </a:prstGeom>
            <a:noFill/>
            <a:ln w="12700">
              <a:solidFill>
                <a:schemeClr val="accent1"/>
              </a:solidFill>
              <a:round/>
              <a:headEnd/>
              <a:tailEnd/>
            </a:ln>
            <a:effectLst/>
          </p:spPr>
          <p:txBody>
            <a:bodyPr wrap="none" anchor="ctr"/>
            <a:lstStyle/>
            <a:p>
              <a:pPr eaLnBrk="1" hangingPunct="1"/>
              <a:endParaRPr lang="en-US" sz="1800">
                <a:solidFill>
                  <a:prstClr val="black"/>
                </a:solidFill>
                <a:latin typeface="Arial" pitchFamily="34" charset="0"/>
              </a:endParaRPr>
            </a:p>
          </p:txBody>
        </p:sp>
        <p:sp>
          <p:nvSpPr>
            <p:cNvPr id="402457" name="Oval 25"/>
            <p:cNvSpPr>
              <a:spLocks noChangeArrowheads="1"/>
            </p:cNvSpPr>
            <p:nvPr/>
          </p:nvSpPr>
          <p:spPr bwMode="auto">
            <a:xfrm>
              <a:off x="1296" y="1728"/>
              <a:ext cx="2184" cy="1932"/>
            </a:xfrm>
            <a:prstGeom prst="ellipse">
              <a:avLst/>
            </a:prstGeom>
            <a:noFill/>
            <a:ln w="12700">
              <a:solidFill>
                <a:schemeClr val="hlink"/>
              </a:solidFill>
              <a:round/>
              <a:headEnd/>
              <a:tailEnd/>
            </a:ln>
            <a:effectLst/>
          </p:spPr>
          <p:txBody>
            <a:bodyPr wrap="none" anchor="ctr"/>
            <a:lstStyle/>
            <a:p>
              <a:pPr eaLnBrk="1" hangingPunct="1"/>
              <a:endParaRPr lang="en-US" sz="1800">
                <a:solidFill>
                  <a:prstClr val="black"/>
                </a:solidFill>
                <a:latin typeface="Arial" pitchFamily="34" charset="0"/>
              </a:endParaRPr>
            </a:p>
          </p:txBody>
        </p:sp>
        <p:grpSp>
          <p:nvGrpSpPr>
            <p:cNvPr id="5" name="Group 26"/>
            <p:cNvGrpSpPr>
              <a:grpSpLocks/>
            </p:cNvGrpSpPr>
            <p:nvPr/>
          </p:nvGrpSpPr>
          <p:grpSpPr bwMode="auto">
            <a:xfrm>
              <a:off x="4398" y="912"/>
              <a:ext cx="588" cy="588"/>
              <a:chOff x="4398" y="912"/>
              <a:chExt cx="588" cy="588"/>
            </a:xfrm>
          </p:grpSpPr>
          <p:grpSp>
            <p:nvGrpSpPr>
              <p:cNvPr id="6" name="Group 27"/>
              <p:cNvGrpSpPr>
                <a:grpSpLocks/>
              </p:cNvGrpSpPr>
              <p:nvPr/>
            </p:nvGrpSpPr>
            <p:grpSpPr bwMode="auto">
              <a:xfrm>
                <a:off x="4398" y="912"/>
                <a:ext cx="588" cy="588"/>
                <a:chOff x="4398" y="912"/>
                <a:chExt cx="588" cy="588"/>
              </a:xfrm>
            </p:grpSpPr>
            <p:pic>
              <p:nvPicPr>
                <p:cNvPr id="402460" name="Picture 28" descr="782"/>
                <p:cNvPicPr>
                  <a:picLocks noChangeAspect="1" noChangeArrowheads="1"/>
                </p:cNvPicPr>
                <p:nvPr/>
              </p:nvPicPr>
              <p:blipFill>
                <a:blip r:embed="rId9" cstate="print"/>
                <a:srcRect/>
                <a:stretch>
                  <a:fillRect/>
                </a:stretch>
              </p:blipFill>
              <p:spPr bwMode="auto">
                <a:xfrm>
                  <a:off x="4525" y="1031"/>
                  <a:ext cx="208" cy="331"/>
                </a:xfrm>
                <a:prstGeom prst="rect">
                  <a:avLst/>
                </a:prstGeom>
                <a:noFill/>
              </p:spPr>
            </p:pic>
            <p:sp>
              <p:nvSpPr>
                <p:cNvPr id="402461" name="Oval 29"/>
                <p:cNvSpPr>
                  <a:spLocks noChangeArrowheads="1"/>
                </p:cNvSpPr>
                <p:nvPr/>
              </p:nvSpPr>
              <p:spPr bwMode="auto">
                <a:xfrm>
                  <a:off x="4398" y="912"/>
                  <a:ext cx="588" cy="588"/>
                </a:xfrm>
                <a:prstGeom prst="ellipse">
                  <a:avLst/>
                </a:prstGeom>
                <a:noFill/>
                <a:ln w="25400">
                  <a:solidFill>
                    <a:schemeClr val="tx1"/>
                  </a:solidFill>
                  <a:round/>
                  <a:headEnd/>
                  <a:tailEnd/>
                </a:ln>
                <a:effectLst/>
              </p:spPr>
              <p:txBody>
                <a:bodyPr wrap="none" anchor="ctr"/>
                <a:lstStyle/>
                <a:p>
                  <a:pPr eaLnBrk="1" hangingPunct="1"/>
                  <a:endParaRPr lang="en-US" sz="1800">
                    <a:solidFill>
                      <a:prstClr val="black"/>
                    </a:solidFill>
                    <a:latin typeface="Arial" pitchFamily="34" charset="0"/>
                  </a:endParaRPr>
                </a:p>
              </p:txBody>
            </p:sp>
          </p:grpSp>
          <p:sp>
            <p:nvSpPr>
              <p:cNvPr id="402462" name="AutoShape 30"/>
              <p:cNvSpPr>
                <a:spLocks noChangeArrowheads="1"/>
              </p:cNvSpPr>
              <p:nvPr/>
            </p:nvSpPr>
            <p:spPr bwMode="auto">
              <a:xfrm rot="2074250">
                <a:off x="4800" y="1044"/>
                <a:ext cx="72" cy="276"/>
              </a:xfrm>
              <a:prstGeom prst="can">
                <a:avLst>
                  <a:gd name="adj" fmla="val 95833"/>
                </a:avLst>
              </a:prstGeom>
              <a:solidFill>
                <a:srgbClr val="996633"/>
              </a:solidFill>
              <a:ln w="12700">
                <a:solidFill>
                  <a:schemeClr val="tx1"/>
                </a:solidFill>
                <a:round/>
                <a:headEnd/>
                <a:tailEnd/>
              </a:ln>
              <a:effectLst/>
            </p:spPr>
            <p:txBody>
              <a:bodyPr wrap="none" anchor="ctr">
                <a:spAutoFit/>
              </a:bodyPr>
              <a:lstStyle/>
              <a:p>
                <a:pPr eaLnBrk="1" hangingPunct="1"/>
                <a:endParaRPr lang="en-US" sz="1800">
                  <a:solidFill>
                    <a:prstClr val="black"/>
                  </a:solidFill>
                  <a:latin typeface="Arial" pitchFamily="34" charset="0"/>
                </a:endParaRPr>
              </a:p>
            </p:txBody>
          </p:sp>
        </p:grpSp>
        <p:grpSp>
          <p:nvGrpSpPr>
            <p:cNvPr id="7" name="Group 31"/>
            <p:cNvGrpSpPr>
              <a:grpSpLocks/>
            </p:cNvGrpSpPr>
            <p:nvPr/>
          </p:nvGrpSpPr>
          <p:grpSpPr bwMode="auto">
            <a:xfrm>
              <a:off x="4026" y="1674"/>
              <a:ext cx="1014" cy="690"/>
              <a:chOff x="4026" y="1674"/>
              <a:chExt cx="1014" cy="690"/>
            </a:xfrm>
          </p:grpSpPr>
          <p:sp>
            <p:nvSpPr>
              <p:cNvPr id="402464" name="Oval 32"/>
              <p:cNvSpPr>
                <a:spLocks noChangeArrowheads="1"/>
              </p:cNvSpPr>
              <p:nvPr/>
            </p:nvSpPr>
            <p:spPr bwMode="auto">
              <a:xfrm>
                <a:off x="4026" y="1680"/>
                <a:ext cx="960" cy="684"/>
              </a:xfrm>
              <a:prstGeom prst="ellipse">
                <a:avLst/>
              </a:prstGeom>
              <a:noFill/>
              <a:ln w="12700">
                <a:solidFill>
                  <a:srgbClr val="969696"/>
                </a:solidFill>
                <a:round/>
                <a:headEnd/>
                <a:tailEnd/>
              </a:ln>
              <a:effectLst/>
            </p:spPr>
            <p:txBody>
              <a:bodyPr wrap="none" anchor="ctr"/>
              <a:lstStyle/>
              <a:p>
                <a:pPr eaLnBrk="1" hangingPunct="1"/>
                <a:endParaRPr lang="en-US" sz="1800">
                  <a:solidFill>
                    <a:prstClr val="black"/>
                  </a:solidFill>
                  <a:latin typeface="Arial" pitchFamily="34" charset="0"/>
                </a:endParaRPr>
              </a:p>
            </p:txBody>
          </p:sp>
          <p:pic>
            <p:nvPicPr>
              <p:cNvPr id="402465" name="Picture 33" descr="787"/>
              <p:cNvPicPr>
                <a:picLocks noChangeAspect="1" noChangeArrowheads="1"/>
              </p:cNvPicPr>
              <p:nvPr/>
            </p:nvPicPr>
            <p:blipFill>
              <a:blip r:embed="rId13" cstate="print"/>
              <a:srcRect/>
              <a:stretch>
                <a:fillRect/>
              </a:stretch>
            </p:blipFill>
            <p:spPr bwMode="auto">
              <a:xfrm>
                <a:off x="4104" y="1965"/>
                <a:ext cx="456" cy="234"/>
              </a:xfrm>
              <a:prstGeom prst="rect">
                <a:avLst/>
              </a:prstGeom>
              <a:noFill/>
              <a:ln w="9525">
                <a:noFill/>
                <a:miter lim="800000"/>
                <a:headEnd/>
                <a:tailEnd/>
              </a:ln>
            </p:spPr>
          </p:pic>
          <p:grpSp>
            <p:nvGrpSpPr>
              <p:cNvPr id="8" name="Group 34"/>
              <p:cNvGrpSpPr>
                <a:grpSpLocks/>
              </p:cNvGrpSpPr>
              <p:nvPr/>
            </p:nvGrpSpPr>
            <p:grpSpPr bwMode="auto">
              <a:xfrm>
                <a:off x="4452" y="1674"/>
                <a:ext cx="588" cy="588"/>
                <a:chOff x="4398" y="912"/>
                <a:chExt cx="588" cy="588"/>
              </a:xfrm>
            </p:grpSpPr>
            <p:grpSp>
              <p:nvGrpSpPr>
                <p:cNvPr id="9" name="Group 35"/>
                <p:cNvGrpSpPr>
                  <a:grpSpLocks/>
                </p:cNvGrpSpPr>
                <p:nvPr/>
              </p:nvGrpSpPr>
              <p:grpSpPr bwMode="auto">
                <a:xfrm>
                  <a:off x="4398" y="912"/>
                  <a:ext cx="588" cy="588"/>
                  <a:chOff x="4398" y="912"/>
                  <a:chExt cx="588" cy="588"/>
                </a:xfrm>
              </p:grpSpPr>
              <p:pic>
                <p:nvPicPr>
                  <p:cNvPr id="402468" name="Picture 36" descr="782"/>
                  <p:cNvPicPr>
                    <a:picLocks noChangeAspect="1" noChangeArrowheads="1"/>
                  </p:cNvPicPr>
                  <p:nvPr/>
                </p:nvPicPr>
                <p:blipFill>
                  <a:blip r:embed="rId9" cstate="print"/>
                  <a:srcRect/>
                  <a:stretch>
                    <a:fillRect/>
                  </a:stretch>
                </p:blipFill>
                <p:spPr bwMode="auto">
                  <a:xfrm>
                    <a:off x="4525" y="1031"/>
                    <a:ext cx="208" cy="331"/>
                  </a:xfrm>
                  <a:prstGeom prst="rect">
                    <a:avLst/>
                  </a:prstGeom>
                  <a:noFill/>
                </p:spPr>
              </p:pic>
              <p:sp>
                <p:nvSpPr>
                  <p:cNvPr id="402469" name="Oval 37"/>
                  <p:cNvSpPr>
                    <a:spLocks noChangeArrowheads="1"/>
                  </p:cNvSpPr>
                  <p:nvPr/>
                </p:nvSpPr>
                <p:spPr bwMode="auto">
                  <a:xfrm>
                    <a:off x="4398" y="912"/>
                    <a:ext cx="588" cy="588"/>
                  </a:xfrm>
                  <a:prstGeom prst="ellipse">
                    <a:avLst/>
                  </a:prstGeom>
                  <a:noFill/>
                  <a:ln w="25400">
                    <a:solidFill>
                      <a:schemeClr val="tx1"/>
                    </a:solidFill>
                    <a:round/>
                    <a:headEnd/>
                    <a:tailEnd/>
                  </a:ln>
                  <a:effectLst/>
                </p:spPr>
                <p:txBody>
                  <a:bodyPr wrap="none" anchor="ctr"/>
                  <a:lstStyle/>
                  <a:p>
                    <a:pPr eaLnBrk="1" hangingPunct="1"/>
                    <a:endParaRPr lang="en-US" sz="1800">
                      <a:solidFill>
                        <a:prstClr val="black"/>
                      </a:solidFill>
                      <a:latin typeface="Arial" pitchFamily="34" charset="0"/>
                    </a:endParaRPr>
                  </a:p>
                </p:txBody>
              </p:sp>
            </p:grpSp>
            <p:sp>
              <p:nvSpPr>
                <p:cNvPr id="402470" name="AutoShape 38"/>
                <p:cNvSpPr>
                  <a:spLocks noChangeArrowheads="1"/>
                </p:cNvSpPr>
                <p:nvPr/>
              </p:nvSpPr>
              <p:spPr bwMode="auto">
                <a:xfrm rot="2074250">
                  <a:off x="4800" y="1044"/>
                  <a:ext cx="72" cy="276"/>
                </a:xfrm>
                <a:prstGeom prst="can">
                  <a:avLst>
                    <a:gd name="adj" fmla="val 95833"/>
                  </a:avLst>
                </a:prstGeom>
                <a:solidFill>
                  <a:srgbClr val="996633"/>
                </a:solidFill>
                <a:ln w="12700">
                  <a:solidFill>
                    <a:schemeClr val="tx1"/>
                  </a:solidFill>
                  <a:round/>
                  <a:headEnd/>
                  <a:tailEnd/>
                </a:ln>
                <a:effectLst/>
              </p:spPr>
              <p:txBody>
                <a:bodyPr wrap="none" anchor="ctr">
                  <a:spAutoFit/>
                </a:bodyPr>
                <a:lstStyle/>
                <a:p>
                  <a:pPr eaLnBrk="1" hangingPunct="1"/>
                  <a:endParaRPr lang="en-US" sz="1800">
                    <a:solidFill>
                      <a:prstClr val="black"/>
                    </a:solidFill>
                    <a:latin typeface="Arial" pitchFamily="34" charset="0"/>
                  </a:endParaRPr>
                </a:p>
              </p:txBody>
            </p:sp>
          </p:grpSp>
        </p:grpSp>
      </p:grpSp>
      <p:sp>
        <p:nvSpPr>
          <p:cNvPr id="402471" name="Rectangle 39"/>
          <p:cNvSpPr>
            <a:spLocks noChangeArrowheads="1"/>
          </p:cNvSpPr>
          <p:nvPr/>
        </p:nvSpPr>
        <p:spPr bwMode="auto">
          <a:xfrm>
            <a:off x="0" y="0"/>
            <a:ext cx="9144000" cy="1143000"/>
          </a:xfrm>
          <a:prstGeom prst="rect">
            <a:avLst/>
          </a:prstGeom>
          <a:noFill/>
          <a:ln w="9525">
            <a:noFill/>
            <a:miter lim="800000"/>
            <a:headEnd/>
            <a:tailEnd/>
          </a:ln>
          <a:effectLst/>
        </p:spPr>
        <p:txBody>
          <a:bodyPr anchor="ctr"/>
          <a:lstStyle/>
          <a:p>
            <a:pPr algn="ctr" eaLnBrk="1" hangingPunct="1"/>
            <a:r>
              <a:rPr lang="en-US" sz="2800" dirty="0" smtClean="0">
                <a:solidFill>
                  <a:srgbClr val="1F497D"/>
                </a:solidFill>
                <a:latin typeface="Arial" pitchFamily="34" charset="0"/>
              </a:rPr>
              <a:t>Patch Heterogeneity </a:t>
            </a:r>
            <a:r>
              <a:rPr lang="en-US" sz="2800" dirty="0">
                <a:solidFill>
                  <a:srgbClr val="1F497D"/>
                </a:solidFill>
                <a:latin typeface="Arial" pitchFamily="34" charset="0"/>
              </a:rPr>
              <a:t>and Food Web Structure/Functions</a:t>
            </a:r>
          </a:p>
        </p:txBody>
      </p:sp>
    </p:spTree>
    <p:extLst>
      <p:ext uri="{BB962C8B-B14F-4D97-AF65-F5344CB8AC3E}">
        <p14:creationId xmlns:p14="http://schemas.microsoft.com/office/powerpoint/2010/main" xmlns="" val="17334001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38200"/>
            <a:ext cx="3506088" cy="923330"/>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Are the patches interconnected?</a:t>
            </a:r>
          </a:p>
          <a:p>
            <a:pPr eaLnBrk="1" hangingPunct="1"/>
            <a:endParaRPr lang="en-US" sz="1800" dirty="0" smtClean="0">
              <a:solidFill>
                <a:prstClr val="black"/>
              </a:solidFill>
              <a:latin typeface="Arial" pitchFamily="34" charset="0"/>
            </a:endParaRPr>
          </a:p>
          <a:p>
            <a:pPr eaLnBrk="1" hangingPunct="1"/>
            <a:r>
              <a:rPr lang="en-US" sz="1800" dirty="0" smtClean="0">
                <a:solidFill>
                  <a:prstClr val="black"/>
                </a:solidFill>
                <a:latin typeface="Arial" pitchFamily="34" charset="0"/>
              </a:rPr>
              <a:t>Are all the links possible?</a:t>
            </a:r>
          </a:p>
        </p:txBody>
      </p:sp>
      <p:pic>
        <p:nvPicPr>
          <p:cNvPr id="27652" name="Picture 4" descr="http://t2.gstatic.com/images?q=tbn:ANd9GcS7XcDdwdvqyjk0LDxu10FVUkJkYxsspULo6t87tHzSY2vjicgx"/>
          <p:cNvPicPr>
            <a:picLocks noChangeAspect="1" noChangeArrowheads="1"/>
          </p:cNvPicPr>
          <p:nvPr/>
        </p:nvPicPr>
        <p:blipFill>
          <a:blip r:embed="rId2" cstate="print"/>
          <a:srcRect/>
          <a:stretch>
            <a:fillRect/>
          </a:stretch>
        </p:blipFill>
        <p:spPr bwMode="auto">
          <a:xfrm>
            <a:off x="5029200" y="381000"/>
            <a:ext cx="2238375" cy="2038350"/>
          </a:xfrm>
          <a:prstGeom prst="rect">
            <a:avLst/>
          </a:prstGeom>
          <a:noFill/>
        </p:spPr>
      </p:pic>
      <p:sp>
        <p:nvSpPr>
          <p:cNvPr id="27654" name="AutoShape 6" descr="data:image/jpeg;base64,/9j/4AAQSkZJRgABAQAAAQABAAD/2wBDAAkGBwgHBgkIBwgKCgkLDRYPDQwMDRsUFRAWIB0iIiAdHx8kKDQsJCYxJx8fLT0tMTU3Ojo6Iys/RD84QzQ5Ojf/2wBDAQoKCg0MDRoPDxo3JR8lNzc3Nzc3Nzc3Nzc3Nzc3Nzc3Nzc3Nzc3Nzc3Nzc3Nzc3Nzc3Nzc3Nzc3Nzc3Nzc3Nzf/wAARCACMAIsDASIAAhEBAxEB/8QAHAAAAgMAAwEAAAAAAAAAAAAABQYABAcBAgMI/8QAOxAAAQMCBQIFAgYBAgQHAAAAAQIDBAURAAYSITETQQciUWFxFDIVI0KBkaHBYnIkUrHwFjNTY4LR4f/EABoBAAMBAQEBAAAAAAAAAAAAAAMEBQACAQb/xAAuEQABBAEDAgQGAgMBAAAAAAABAAIDEQQSITFBUQUTYXEUIiOBkcGhsTLR4fH/2gAMAwEAAhEDEQA/ANxxMcYl8ZZc4mOCbYGvVhlP/kDq72uk7D98L5GVDjt1SuoLInjycdbZQVOqCUjuTYYH0ysomp/NjvRl9RSAh5IBVYkAi3Y2uPY4SfF+ux4EOG3GmpM1t7UqOysKd0lKrEpHAuLXO2PBkskjLojdLiVxawlosp0VmOkIkIZcnNIW4vQ3rNgtVibA9zscdswTHItAqE2GUqdYiuOt7XGpKSRt34xjkavT3KbFkIiCQ67ICFI2SoDSTffa+xHbnDXCmUmr0F+mVWqyYD0lt1pEWSro2uLEp46nN7alD44wrjZcsri2RoHO4Kn42ZJMS17a56pUj5xNYVJTKkSA8y0paltOEFIA3tbcHGgeG2YUV1mWWpwlttpbKbqBWi976u44HOM/p2T00h+QpDzT7SmlJBbbI1gje4/rk4c8rUOkPxW3pqUKldFBSsoLTjAA30rFlA2NjYjAcZoGRbSa9/T+VOw3R/GUxx/O3H8p7kzY0VOqQ6lsf6jvjrDqcGdr+klNPaFaFhCwdKrXsfQ2Ix8+zs3yomYZkWPJVJaTKdQkuK6g0hRAurk7D1w1UyurZzF0XIL6I7L6NUlhvWkqUATqA83B53xQ886qLU6/PyGTaPL2PrvyAtjBvjnAuNXaVJi/UxqjFdYB0laHQd/Tnn2xTk5sgRgtbiZCmkcrQ3qv8Ab/ANYbDS7gKhJkxRENe4AlMGJirDmsTElUd1KwObcj5GLOOapFa4OFtNhc4mJiYy6VKRPbac6X67XsTiqJ8kSkJU0j6coJUvVZQVcWAHcWv/HvgRm5M1M6EuE2ypClJD6nVEEI3vpAG53HOKEpmqvz4j9PnIaabYV1I7zepDqri1yDcWGrceox8ln52XFllokDRvX/AHZNMjBZdJpfrkBhXSU8FvhIV9OyC45Y8HQkE4ymFUagnNDyPpXY8b6hQBWsalHWRYpBNu1saFRaq8AtupU0wnwR+alxLjLx/wBKxvt/qSDjpWaZHmJ+qZhtKlBQKVJXo1bjcng7b4azsqKSBrH0X1/Y/CWdE53CVIUuuoflmfATUoapTiENsLSl4NBWkDSqyVXG/wBwOGGSjLtYpqIKYioyG16ksFsxltrAI3SQD/RB59MWWlU+huPPVGWylt10fTJXuoHTulI5USQTYb4R851WbMrbL1Np0lDKko1OTGyyVI3BKUHzD9wL2OPYWPbiF8RaNXbjj16oT2kNohGGsrtRZLEZjqCKPzXH1qSSSCBpA9xc3ttYeuLmaqjQ4GWJ9OjupdlJjqWiO2C84knhRAuU/JsB64DLXXpCqSabKaS2lh1bzcgXQ6oaQlJIBUnlRuPTjBpNXX+FSIFRpDsCVJZcSh8t9aK6spNtTiRt2+8C9uDjzwolznaqOx9+a3SrIYWhzmtAsLPMsVOa9LU26l1lvcJQo/cOx9sHMuvynCg5loZqDWnqKERHW0WNwpTRsTb0GrfBmi5OjMNpkPyUuulJH/D7IFx2vfBPLTAobcuXV5iEMqSFDrJSgsJSVXuobbjT/GHYceQSB2kBv9KNjQ1lB2kBt/ce3ulWoZVytVZTkuiVNxiQ85rcjqTskk3IKVAKQd+O3phgp8SNTao084088FG6lpUkJbKRYbd7/wCMI3iNXTMzIXqTHkOI6aEhxxtTSTYm5TqsSPQgWPrizFlVt6mUz6KQgLU+51Q+LpUgAkAmxI3txig1sZf8zd1s7zGz67AAur/O/wCFZ8canSV02nmE9G/FEytSy0R10N9NY3tuBfTz6DCVlXM9ZMOp6pK3fpo+ppLnm83bfn+8ag+KVUKGxBzll2S3HUQ4JbKVOshfAVrb8ybCwuoAWxUouQMutvPvUapOvwpKUhTXUSuwHYKG9jfv/OGo71bKnkhr8cOkALjX6ulfyFW5FPhvmsU2WFLdSlUqKjrtXsBvp8w5vcpt74a1ZwoizoiVGNJd/wDTZdSog+h32PtzjwpTjVOedhNwCxEaQhaX9YIcUb3Fubiw59fbGI+LVXYmZ1dXTng4hDDbQcRwVJ1XF/UXt+2CMYHSfPwiQmoAyIgELbjmwNPNIegvKQ4sgraUCGxYm6r227beuDUWpRZbCX2HQptV7EH0NsfONAqFVkUdDf1LqtcsJ851BKALn/GN8ylHSjLdPujdTQX/ADv/AJwbIgZGLCFjTZBkMb3A0jjrLbyNDqQpJ5BG2F7MrCafDiPREqBTUIqVgEn8tbyUKHxZRP7YYXnm2Gy46tKEDlSjYYUc3V+MaRJSy284UhKkqCDa4UCLfxiLP8K14MoF9LVmNkjtmBX819ZFK1RmUOPpv00KVpSVEGwJ7DC84as/l11uK99FUVhqyk2WGlFQ1cjcc9uPTDgmZDkxlLU430gLr6lgB83xnmZs0sxJZYy8hUppxsK+oZQVtIO++s+U724J5xG8RwnzPE8ABFj+P0jRv0/K5G49bm0ZaRX6etbKRZM6EC8n/ctFtaL97AgeuGCrUuNXIaE9TT5goPISCoDmwv64yWm5xqj7sNEhl2U0aey8+8yLrC1JNzpHIuk7J9eMOTNWdZqKGGGZKQprqB8JIbJ28pJ5Nv8APGO8eSSCMwyRitztx+OnsuHRh+4Xet5bqhWWMvvhhMdvUPqRZDurVdIWN0kWB4POAkeoxI9GmRaxMkJqzLi0NwUrWdRAHmCE/cN+TcD2OGWdXaxHrS0N0pybTWoyFuLj2LoWon7UkjVYJvYb7i3v5SqllupUCq/RLjJl6VrWy63okJkFNkEoUAoLuABtc2Fu2KGNDEfmY2tv7SkkIAOyUcs1CoKqQS8yqKguWSnqA6027gEgEfOCFPerziHfxiCalDfcXYwnelIbRqIG3l4FlXCgRjpk7LuZpbqJVQYTEjgXQqSLOq22Ogbj/wCVjgvRqJMXOfazJ0ZUVhS0gtEhknbZSf8Aad9Vxfv6Gijc07jZSIsaVsoOn5bH29khUOTNzPXpEFmM3MbaUSp2UvpuNo1EAKV92r1Fib40aBldmkQw/JW7LEYOOCOyi/UuPttyo/FvjADMVDy9lB5U2luBhyfdRYS5qvp3GgcgebgbY4ytmubIjOL1OobSwtYRJG6VD17jvihHAK1Dley48TJbLf8A32WiOVSBApyZc95mBHShJUX1BARe22+3e1sfP8qtSFVVx2Ah7QVqWt4EoKbm4twSMNefa5UWMjwai+yhia/JbPTWnXpulStwb72GEhde+rpkeUqnoD7jpbc6BIuACSdP7YYhAYTuiTF8rBbL3I5WkQJ1UmSqeHntcUQwt4rTdSlk+Wx+ASfj3w51rJeX8wIQuq01tx8JSkPouh0ADYak2NvY7YXPDKfTquw+l1yOJMZaENRydKw2G0+ZSDv9xVva22Get5to9EdSzKfU48Tbox0FxafdQHA+ccvLpH1GEbEgMILpKFpbytkylUzM06lpSuXEjRmZCA+q5Qt1bgsbWBADYtcd8aMlpKUhKUgACwFuMK+T6vBrFSrUyE8lxBfaaSTsohLaTwdxuoj5vhqvgMrnk/UO/qnI2xt3YOUJzYkqy/MIvdKNe3OxB/xjJX8wVBuk/UMtrQ7YhDT48172APzjb3G0OtqQ4kKQoWKVC4IwqVbIdMqD7agt6O0lYWttsiyrdhfjEnNw/Oe11A0qeHksiBa/gpVyjUqZVpyYeYGG0TCApEaakFK1g8ov5V25Fr29sONZFFlIDMkIUpI0pU3toHpcbD4xRpVLgScqrKozLr6EupWtSAoh1pak3F+CFp2twRhYpmZwvrMoKH+grpquLEK9L9//AMOFMl0uJAI2MB79QN121gyZC+/0vfIuXYUc0ZQC5SXobqXSsXSlTakhA224Urnn9sXc+V+m5cfjpA6zruouRmTqdCeygkXsOebDAeiZqh1VJjSS9ASCofTtLLC1JG2pBSRce6TgzWjlkUOTFo8Jt+UULebbhsEqDuk+Zwjgmw3WRfjfB4gMhjmvZTr/AD90vJGY3Ag2EuVXxJlR6jDjUullYmJupS1DqWTzpTxe1++GOgy8s1UpqWqMqupXoQp/yyWzY7BKrKG2o8W74x3MTtcpMmny5dIMN0NOFvqELFrpuduLXA39cOHhnUUu0yoVjMNMeky+teDOVFJCToI0JWAShJ4/5bnfc4axscMp1dO6DIfmWqwK+28+7HDrTy2VhDoQRqbJFxcfG+LEOtRJtTn06MhxL0JSRIOiyQVC4F/W2+ErLVdy3Jlvt0r6aLJ6gVIaCA2VK5uSNlHncG+2DMHNmWkz5kSDOZcfLylv9MXUpZA4AF1nhPlv6dsO0hrKc2Ven0LNUtuhGO4ypSUHQepqNt/Ne/JV35xdbzXHpLImOwn31uw1OBtBFuR9yuwvYXt3xnLklTdXfYLJCPqFgJWkoUi6jyCLg/OHCFE+vp8r8Qp8tuKiEhhElCbp1F1IN9r2sTawPbDjH1ESElJj6nixY6rWZ2W8v57oTTapynm0qC0uxXx+Uu1txxcXOxGEiNk7L2X64zSq3V/rI7SVvJDSFIIWSAEuFJNtifS+GbxAqGU2qVJqENxtNXWwoRZNOKku3sQAtTZHkBG4Vt7YzKgZwLMoR58FqQFq0lxA0r39exw1g4Ek7TI4munc+y9lpjdLBwtdy1T6PWaPOeegRXW0VGR0DYEtJbV00qQeU7IB2xh0LNFRhOIWoIeaUSpKHjqJHzz+5xo2TZTFZrDdNjsCHTkuOBbEZRa1WuSCUkGxPbj9ji1XfBamrUZFDmrhkWJZkXcRYeh5H947x3swZCx52dW/putQyGHU37Idkqqu1HOkOOhpLLYeClhsW1ENlW578Y2/jCL4Z5Yp8WkwK501qmzIyH9S1XDYWkGwHwbX5w92wlnzMmluPgfbqusWHymEHqoTbCvX860qlOuR0lyVKRspplJISfdXA/64ZzxjB88mRDzZVWkskNlXUSs8G6QeP3OJOVI+NlsVvwvGiyZtEp2TzkfM1OkQpMSQDGWuVId0uX0kLcU4fMRt9x5wAr4p6UOuUAyZjCFaVuIZPRR3FnTZKhfby3secItGqrgqbBqaQuImQ357ApCAoatSewt7Y3iZWaRDhtvvzoyY7iR0ilQIWO2kDkYAIviGnzfsmcmIYk7fh7N9F8/1OrSH47dKTCjBppSUKD3mVsAbhX6TvyL/ADh/ytPESlxI9RYk9EXIbecJUNyb+/sfS2OFRqQupVKpwYrJlCpwVsgp3DalNIXpF7DlV8TPS6eqsR3anIS2+hQLbRWoG/Gqw2t7ni/vgnkaG/KuWzh8lSCie/f0R+RUMvt1OK+lZcmOsrYZZcWrSUmxUNB5PlTfbsMUK/UoQaeZrdRkNxltFMeBEBQF+UbEI86977bJsdxtfCZV5NITMaVWClbaG1BpCblWtRG6bcGyeducc0GfNqX4hEpslssKSlbqp4/41DW4PTXwsCwNiDzzfBYLJQ8yAM2G6V6FmWmxnUOPR0Q3E2Kug2NKyB7b/wA/zhl8MZ1HnGcxW6cpyAy51kyuipzpLWfuKki7drfd25uLYacgZEptOH1LAjTZI5W+kLUj4B+3bBel0NWV01GTGdjwHn5C3fo2R1I60fp8lklBsP0kc76rDDzmuApIOicDXVKWe2KHDmwFF78ZjLR1EOrcQt1pH6U9W2padyQFE/OL0eflSXRuqJj7Dcdxta0JOghQUCkEEEEXA/jGV1GsprVQmSXktxES3S8WmE2QFHt3tx+5udsF6Cywumy2ZT3TjrcbBufuFwbfJtbbFOGP6WkcVyjx6DH6oj4pTxIqMd+M2GvqW1h0oVfqgaQCrsTzxhXpUF1dRi9FsrK1JVpHJ3O39Y36i5VolaoI/FGoM9t462nmiFFtJH6Vjj12OFVM3KeXaXmymUyYz+ItRn0RnVJ1L09EWSHLWJ1lRtfvg0XiDYmubC2yONr2/SnzMDnnTwi/hpTqLFY/FRU21SUtFbjCkloxwrc60q339bAHkeuPWueKmXulPhQ3pDi/p3Ety0MnpFwggAHnnva3vjw8Y4cFjw/jufTMKfYWyyw8UArbTtfSrkXCcYnGq7obWhxttwW2KxuP/vHGHisz7knedW9fZCIMWzAvrCiORDSoiIDjbjDbKEILSrpAAAA2xevjMvAgOu5dnzHjcvzTpJ9EoSMabiRkxCGZ0YN0jtJIsrnAmuUGn1tnpT2AvYhKxstHwcFsKPiFmeVluJHMKKl56SVJStw+RFgOQNyd+PY4Wfp0nVwmcZkskrWxf5dOio0+g03KtYWiBHKkuQ0nUs6lXSpWogn11Jv8DCRW5kOBmN1DDLLYfVqQ2lAT2BNre5J/nA2PnSupriajJltyToW2WnUWSEKKSQkDj7Rv/N8OEimrzKhmpNR24yXGgsJuXHHCRte1kpH7kn2wFr2SCmK22KfBl15JvVtfPYpMiZjaVU3GmY7cR10DU7pAU4ew1fzhlylHdzBSJkFLUWM2h4tyJLbRXJkG3JKtr8eZWq//ACjnCZV6NW6bOXTjT+quQCpKkjWlSbgHnYWuOfXBmPGquTaWzCRVC0moLU66mPZXT0hICQoi/fe3pt7kjaS4BEyQzK+nEQTex7dUtZ9ynVMuqaKlNSopcIbebUCsHSTpWn1sDuNtu3GGbKeUDTYcp+szUGpgBz6VbKXEoCLkEEi4XubKSQB3vjo8Kd0465lQU+2l3X0XNK+qSkpIta/Cje+DLzc/O7a22XzGZasCoEAG42KtI1rO32goHNyeMN+Vo3SGXiTRAyE2BSpU6RU4895aihlpK0hhTKjqt31f99/bBels1CXLqSpMp5xD7qm4zakj8tIGkq2F9zc7ngD5wmTImZMqrTGmU9xTZOmOtpBcacPYC26T/pOC2TqdVcywn6nPkRlvNvrRHjOrWypBFwrStBu0oGwBsdr3Bvhl0jdIPVAkmYGg3ZSdVfDfNdImpjCnLmtrVZt2N50K+T+njvYe+CuVqG9SapBffdZjVtqrJYDT6dTSEdArubWVe/luFW+cG6lnKsdV+juVWVHYjulp19bTf1BKdlJUtGxAPCkgKPf37IpsFtuFLeqQfjMuKcCF2X1FFJTsRvffB44Z3QaS6geAhswXuZrPXhLmeM2vyaxLjxoEWm2JamCK4oiUobHWfKFJ9LpB9+2BcCs0oQnESacNaRcBv7T/AJGPPNlFejSjUmIMlqlSCS284dSdV9wVDg37H+8WaLkyqTER3Hmkw2JLyWEqf2WCq/m0c6bAntxtiliyxQs8s00b+9pB7XMeWnotO8L4kTNtHnqrsJmVHafDTDDqSpLI03OkHgm/I3xKh4SUCLXaaY7skRZMkoXDWu4sEKUbK+63l98VW8yx/DSiJpTVHfVUHj1A4p9K2X1WAKwoea3AtpH+cDKJ4p1U1WJIzREYdiMFxxK4relbZKdIO6rEAKVtyb4RczLkkdPighp7bLwubdOW20unQ6XCaiU+M1GjtjytNJsB6/v74t48ob7cqIxIaJLbraVpuLGxFxt2x7YjOsnflECmEjxUoM+u0Zn8MGp2M4XC2DZSxpIsn39sO+OCL44c3UKRYZnQyCRvIXy21SJ0+sCLCYkKnovdhKdxxfUDwPm2NUhZj/8ACFDjUzMNOkNzGm7NfT6VtyRflKri2kEXCre18aYGUJWpYQgKXbUoDc29cZj41MPJbpkthgrQ2XEOKt5U30Wue17HAmxmMEgqsMtviGQ2OQaWk2a6mkBZzyZeYo8ioU/TFDLrQQ0CpSQooIJJ2P28C3OPfNFMbr7aTRUyDGbBLkkANt32OlJVuo/7Rba174QXnJIfSGUpLf603so+wxtfh4/CmZaidN1KpDKNDrS1edruAUncbEH3FsdxOJG6a8QhhxHCSGwbqj2pYpV4iWpKGZmprpkHzXSoHtjR8iu1fLECRNqlKekUx4pu8gASGUpH3qbNrp3O432+3BHNVQy/ImxGEvxlzmZjFnQkHp/mpBGvgbE7Xx75lfnU6jzuo8lUVxhbZKzYpKkkXv35wwASRfVJ5OS7Iphbp1Vfqq1Qz+9KfCKLAc6I2Mh1Niv4T6fP8YD5dTHYoMwOtymZSZj7zKktkKVqVdKQLbk9gPXCfSqzLgvLS0gltIB0rF0q+PTBGiVN+oZhiLqTrbbDc5sIurSmwUL4r/DQFgAFVe6PJhQadLel7+yWa1HqKKnJZqjL0GQ66p0trSLrJOo2VweRxi9RaVJrL8eJDbDzoWXdAUB9o5J9Nx/WPoSsw6PKpjqau3EXAbTqWZNtCAN9Vzx84SI7lKqeZqaMqSI6WmafJBEdIAT52Qm422O9v6wrFmkAkiypjMohhBFq9S81UbLOWGo9XfWzMjI/MhraIeKlEnZH6hfbUCU7c4WV51gZsqtJZqVPcp7bc1bqHVrvqR0nEjcWIVqWk2F+OcC/EWqynJrUSS31J8NKgltu9yFWNyPTbAN2q1FtluK22hLq9lOIG9t7/HzhiDFhmYXvduf9rRwMkBe47leviZS5rU1t5KJL1OBKI8twXbO4uAfk8nY9r4X6PQ6lW6sxSobbrxKgFFPDaTyo+gGPp3LEEMZYp0R9sHTGQlxKxe+24N8WKRQ6bRg6mmQmIqXVa1hpATqOOI/EjCx0QF9BukHxjVsr0dAaYbbHCEhI/bHpiYmJK6UxMTExllwceb7Db7Smnm0uIULKSoXBx64mMslKJ4eZdi1MzW4Wo8pZWsqbQb8hJ/7FtrYCeLcBhqlxprSQ3J6wZU+g6VlspUSkkcpuBsdtsaRgNmfL8TMdMMKZqACtba08oVYi/vsSLH1x7HpaeE3FlO85r5TYHfdfPLyqfFZC5Bu1cKSpskDnY7Y07ItObqrDkqWkPLjOBEdTpKwyCLnQkmyTv93PbAKR4dVtupNxEMsPRk8SLgIt7jkH23w107LU7KUFT2X5jb5TdcmnyfI04e5bVYqbUANuUnuATcNzTam6RXRVfEspj2aWEEmuOQvKu+HtPmEuw3VRHjuVAakq9yL/APTFHJTFMplPmCZEQ659XJjLfWnUFoQ4pA9gLD98Catnqs1qUE05hcGKg3sFDqOfKhx8D+8EMoVSSIX4XMhtLmS5by2es7pCi44paidN9gCTt8bc4K+LJ8kE8dkrLHl+SNZ27JO8RExBVRT40l9NIZCVNRA8pTSFKFyEgnj0HA7WwKj1CJSJLb1NdcTLDZCNCykJHvh9zN4Uz1OifBlpmu21OMOfl+b/ANocAcbKN/fArKvhpPrNR+rqjDkKAkkaXUlDrguLgJO4B9dvbBsfIjZFwP2tHLE2KwB091qAyjR6nRIkebCClJQHC4lakuFwpF1FYN1H5vfFeieH9NptQVNeUqWtJHRDqQAi3cgbE+/9Yb2kBCAkcAAAemO+JglkaCAdipnmPAIB2K6pTYWx2xMTA1wpiYmJjLKYmJiYyymJiYmMspiYmJjLLiw9MVKkyXYb6UIClltQSOLm22LmOCL410sDRtfPDK50ZyWh9CWnI7Y8i0+cKA3Cgf8AvfBHw0iVKo5tZmPlTrbDqnFLUNkosQn+b7DGt1/LtNrLZVLZs6Bp6rflXY8i/pi5SqZDpcYRoDCGWh2SOfcnucUX5xMdd79lXl8RD4uNzftur4AtxiWHpiDjHOJykKYmJiYyymJiYmMspiYmJjLL/9k="/>
          <p:cNvSpPr>
            <a:spLocks noChangeAspect="1" noChangeArrowheads="1"/>
          </p:cNvSpPr>
          <p:nvPr/>
        </p:nvSpPr>
        <p:spPr bwMode="auto">
          <a:xfrm>
            <a:off x="63500" y="-1041400"/>
            <a:ext cx="2124075" cy="2152650"/>
          </a:xfrm>
          <a:prstGeom prst="rect">
            <a:avLst/>
          </a:prstGeom>
          <a:noFill/>
        </p:spPr>
        <p:txBody>
          <a:bodyPr vert="horz" wrap="square" lIns="91440" tIns="45720" rIns="91440" bIns="45720" numCol="1" anchor="t" anchorCtr="0" compatLnSpc="1">
            <a:prstTxWarp prst="textNoShape">
              <a:avLst/>
            </a:prstTxWarp>
          </a:bodyPr>
          <a:lstStyle/>
          <a:p>
            <a:pPr eaLnBrk="1" hangingPunct="1"/>
            <a:endParaRPr lang="en-US" sz="1800">
              <a:solidFill>
                <a:prstClr val="black"/>
              </a:solidFill>
              <a:latin typeface="Arial" pitchFamily="34" charset="0"/>
            </a:endParaRPr>
          </a:p>
        </p:txBody>
      </p:sp>
      <p:pic>
        <p:nvPicPr>
          <p:cNvPr id="27656" name="Picture 8" descr="http://www.colorcube.com/puzzle/cube.jpg"/>
          <p:cNvPicPr>
            <a:picLocks noChangeAspect="1" noChangeArrowheads="1"/>
          </p:cNvPicPr>
          <p:nvPr/>
        </p:nvPicPr>
        <p:blipFill>
          <a:blip r:embed="rId3" cstate="print"/>
          <a:srcRect/>
          <a:stretch>
            <a:fillRect/>
          </a:stretch>
        </p:blipFill>
        <p:spPr bwMode="auto">
          <a:xfrm>
            <a:off x="4724400" y="2895600"/>
            <a:ext cx="3619500" cy="3667126"/>
          </a:xfrm>
          <a:prstGeom prst="rect">
            <a:avLst/>
          </a:prstGeom>
          <a:noFill/>
        </p:spPr>
      </p:pic>
      <p:pic>
        <p:nvPicPr>
          <p:cNvPr id="27658" name="Picture 10" descr="http://t2.gstatic.com/images?q=tbn:ANd9GcQXDg-Epk3cZkRbUuuuMOgKRChJKWS7Bn0OLJvoHU0LtG_fIojO"/>
          <p:cNvPicPr>
            <a:picLocks noChangeAspect="1" noChangeArrowheads="1"/>
          </p:cNvPicPr>
          <p:nvPr/>
        </p:nvPicPr>
        <p:blipFill>
          <a:blip r:embed="rId4" cstate="print"/>
          <a:srcRect/>
          <a:stretch>
            <a:fillRect/>
          </a:stretch>
        </p:blipFill>
        <p:spPr bwMode="auto">
          <a:xfrm>
            <a:off x="914400" y="2209800"/>
            <a:ext cx="2076450" cy="2200275"/>
          </a:xfrm>
          <a:prstGeom prst="rect">
            <a:avLst/>
          </a:prstGeom>
          <a:noFill/>
        </p:spPr>
      </p:pic>
      <p:sp>
        <p:nvSpPr>
          <p:cNvPr id="8" name="TextBox 7"/>
          <p:cNvSpPr txBox="1"/>
          <p:nvPr/>
        </p:nvSpPr>
        <p:spPr>
          <a:xfrm>
            <a:off x="533400" y="5181600"/>
            <a:ext cx="4019049" cy="1200329"/>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So, connectance among soil patches </a:t>
            </a:r>
          </a:p>
          <a:p>
            <a:pPr eaLnBrk="1" hangingPunct="1"/>
            <a:r>
              <a:rPr lang="en-US" sz="1800" dirty="0" smtClean="0">
                <a:solidFill>
                  <a:prstClr val="black"/>
                </a:solidFill>
                <a:latin typeface="Arial" pitchFamily="34" charset="0"/>
              </a:rPr>
              <a:t>may be difficult to measure.</a:t>
            </a:r>
          </a:p>
          <a:p>
            <a:pPr eaLnBrk="1" hangingPunct="1"/>
            <a:endParaRPr lang="en-US" sz="1800" dirty="0" smtClean="0">
              <a:solidFill>
                <a:prstClr val="black"/>
              </a:solidFill>
              <a:latin typeface="Arial" pitchFamily="34" charset="0"/>
            </a:endParaRPr>
          </a:p>
          <a:p>
            <a:pPr eaLnBrk="1" hangingPunct="1"/>
            <a:r>
              <a:rPr lang="en-US" sz="1800" dirty="0" smtClean="0">
                <a:solidFill>
                  <a:prstClr val="black"/>
                </a:solidFill>
                <a:latin typeface="Arial" pitchFamily="34" charset="0"/>
              </a:rPr>
              <a:t>Can it be engineered?</a:t>
            </a:r>
            <a:endParaRPr lang="en-US" sz="1800" dirty="0">
              <a:solidFill>
                <a:prstClr val="black"/>
              </a:solidFill>
              <a:latin typeface="Arial" pitchFamily="34" charset="0"/>
            </a:endParaRPr>
          </a:p>
        </p:txBody>
      </p:sp>
    </p:spTree>
    <p:extLst>
      <p:ext uri="{BB962C8B-B14F-4D97-AF65-F5344CB8AC3E}">
        <p14:creationId xmlns:p14="http://schemas.microsoft.com/office/powerpoint/2010/main" xmlns="" val="35240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a:xfrm>
            <a:off x="3965408" y="3048000"/>
            <a:ext cx="4873792" cy="2743200"/>
            <a:chOff x="0" y="855663"/>
            <a:chExt cx="9144000" cy="5146675"/>
          </a:xfrm>
        </p:grpSpPr>
        <p:pic>
          <p:nvPicPr>
            <p:cNvPr id="5" name="Picture 2" descr="Ppenetrans"/>
            <p:cNvPicPr>
              <a:picLocks noChangeAspect="1" noChangeArrowheads="1"/>
            </p:cNvPicPr>
            <p:nvPr/>
          </p:nvPicPr>
          <p:blipFill>
            <a:blip r:embed="rId2" cstate="print"/>
            <a:srcRect/>
            <a:stretch>
              <a:fillRect/>
            </a:stretch>
          </p:blipFill>
          <p:spPr bwMode="auto">
            <a:xfrm>
              <a:off x="0" y="855663"/>
              <a:ext cx="9144000" cy="5146675"/>
            </a:xfrm>
            <a:prstGeom prst="rect">
              <a:avLst/>
            </a:prstGeom>
            <a:noFill/>
          </p:spPr>
        </p:pic>
        <p:pic>
          <p:nvPicPr>
            <p:cNvPr id="6" name="Picture 3" descr="barcode7"/>
            <p:cNvPicPr>
              <a:picLocks noChangeAspect="1" noChangeArrowheads="1"/>
            </p:cNvPicPr>
            <p:nvPr/>
          </p:nvPicPr>
          <p:blipFill>
            <a:blip r:embed="rId3" cstate="print"/>
            <a:srcRect/>
            <a:stretch>
              <a:fillRect/>
            </a:stretch>
          </p:blipFill>
          <p:spPr bwMode="auto">
            <a:xfrm rot="19380160">
              <a:off x="4038600" y="2819400"/>
              <a:ext cx="1143000" cy="509588"/>
            </a:xfrm>
            <a:prstGeom prst="rect">
              <a:avLst/>
            </a:prstGeom>
            <a:noFill/>
          </p:spPr>
        </p:pic>
        <p:grpSp>
          <p:nvGrpSpPr>
            <p:cNvPr id="3" name="Group 10"/>
            <p:cNvGrpSpPr>
              <a:grpSpLocks/>
            </p:cNvGrpSpPr>
            <p:nvPr/>
          </p:nvGrpSpPr>
          <p:grpSpPr bwMode="auto">
            <a:xfrm>
              <a:off x="5181601" y="3886200"/>
              <a:ext cx="3424238" cy="1128713"/>
              <a:chOff x="3312" y="2448"/>
              <a:chExt cx="2157" cy="711"/>
            </a:xfrm>
          </p:grpSpPr>
          <p:sp>
            <p:nvSpPr>
              <p:cNvPr id="9" name="Line 7"/>
              <p:cNvSpPr>
                <a:spLocks noChangeShapeType="1"/>
              </p:cNvSpPr>
              <p:nvPr/>
            </p:nvSpPr>
            <p:spPr bwMode="auto">
              <a:xfrm>
                <a:off x="3312" y="2496"/>
                <a:ext cx="1776" cy="288"/>
              </a:xfrm>
              <a:prstGeom prst="line">
                <a:avLst/>
              </a:prstGeom>
              <a:noFill/>
              <a:ln w="57150">
                <a:solidFill>
                  <a:srgbClr val="FF0000"/>
                </a:solidFill>
                <a:round/>
                <a:headEnd/>
                <a:tailEnd/>
              </a:ln>
              <a:effectLst/>
            </p:spPr>
            <p:txBody>
              <a:bodyPr/>
              <a:lstStyle/>
              <a:p>
                <a:pPr eaLnBrk="1" hangingPunct="1"/>
                <a:endParaRPr lang="en-US" sz="1800">
                  <a:solidFill>
                    <a:prstClr val="black"/>
                  </a:solidFill>
                  <a:latin typeface="Arial" pitchFamily="34" charset="0"/>
                </a:endParaRPr>
              </a:p>
            </p:txBody>
          </p:sp>
          <p:sp>
            <p:nvSpPr>
              <p:cNvPr id="10" name="Line 8"/>
              <p:cNvSpPr>
                <a:spLocks noChangeShapeType="1"/>
              </p:cNvSpPr>
              <p:nvPr/>
            </p:nvSpPr>
            <p:spPr bwMode="auto">
              <a:xfrm flipV="1">
                <a:off x="3312" y="2448"/>
                <a:ext cx="1776" cy="288"/>
              </a:xfrm>
              <a:prstGeom prst="line">
                <a:avLst/>
              </a:prstGeom>
              <a:noFill/>
              <a:ln w="57150">
                <a:solidFill>
                  <a:srgbClr val="FF0000"/>
                </a:solidFill>
                <a:round/>
                <a:headEnd/>
                <a:tailEnd/>
              </a:ln>
              <a:effectLst/>
            </p:spPr>
            <p:txBody>
              <a:bodyPr/>
              <a:lstStyle/>
              <a:p>
                <a:pPr eaLnBrk="1" hangingPunct="1"/>
                <a:endParaRPr lang="en-US" sz="1800">
                  <a:solidFill>
                    <a:prstClr val="black"/>
                  </a:solidFill>
                  <a:latin typeface="Arial" pitchFamily="34" charset="0"/>
                </a:endParaRPr>
              </a:p>
            </p:txBody>
          </p:sp>
          <p:sp>
            <p:nvSpPr>
              <p:cNvPr id="11" name="Text Box 9"/>
              <p:cNvSpPr txBox="1">
                <a:spLocks noChangeArrowheads="1"/>
              </p:cNvSpPr>
              <p:nvPr/>
            </p:nvSpPr>
            <p:spPr bwMode="auto">
              <a:xfrm>
                <a:off x="3347" y="2832"/>
                <a:ext cx="2122" cy="327"/>
              </a:xfrm>
              <a:prstGeom prst="rect">
                <a:avLst/>
              </a:prstGeom>
              <a:noFill/>
              <a:ln w="9525">
                <a:noFill/>
                <a:miter lim="800000"/>
                <a:headEnd/>
                <a:tailEnd/>
              </a:ln>
              <a:effectLst/>
            </p:spPr>
            <p:txBody>
              <a:bodyPr wrap="none">
                <a:spAutoFit/>
              </a:bodyPr>
              <a:lstStyle/>
              <a:p>
                <a:pPr eaLnBrk="1" hangingPunct="1"/>
                <a:r>
                  <a:rPr lang="en-US" sz="1200" i="1" dirty="0" err="1">
                    <a:solidFill>
                      <a:prstClr val="black"/>
                    </a:solidFill>
                    <a:latin typeface="Arial" pitchFamily="34" charset="0"/>
                  </a:rPr>
                  <a:t>Pratylenchus</a:t>
                </a:r>
                <a:r>
                  <a:rPr lang="en-US" sz="1200" i="1" dirty="0">
                    <a:solidFill>
                      <a:prstClr val="black"/>
                    </a:solidFill>
                    <a:latin typeface="Arial" pitchFamily="34" charset="0"/>
                  </a:rPr>
                  <a:t> </a:t>
                </a:r>
                <a:r>
                  <a:rPr lang="en-US" sz="1200" i="1" dirty="0" err="1">
                    <a:solidFill>
                      <a:prstClr val="black"/>
                    </a:solidFill>
                    <a:latin typeface="Arial" pitchFamily="34" charset="0"/>
                  </a:rPr>
                  <a:t>penetrans</a:t>
                </a:r>
                <a:endParaRPr lang="en-US" sz="1200" i="1" dirty="0">
                  <a:solidFill>
                    <a:prstClr val="black"/>
                  </a:solidFill>
                  <a:latin typeface="Arial" pitchFamily="34" charset="0"/>
                </a:endParaRPr>
              </a:p>
            </p:txBody>
          </p:sp>
        </p:grpSp>
        <p:sp>
          <p:nvSpPr>
            <p:cNvPr id="8" name="Text Box 11"/>
            <p:cNvSpPr txBox="1">
              <a:spLocks noChangeArrowheads="1"/>
            </p:cNvSpPr>
            <p:nvPr/>
          </p:nvSpPr>
          <p:spPr bwMode="auto">
            <a:xfrm>
              <a:off x="5063266" y="3922713"/>
              <a:ext cx="3943414" cy="519694"/>
            </a:xfrm>
            <a:prstGeom prst="rect">
              <a:avLst/>
            </a:prstGeom>
            <a:noFill/>
            <a:ln w="9525">
              <a:noFill/>
              <a:miter lim="800000"/>
              <a:headEnd/>
              <a:tailEnd/>
            </a:ln>
            <a:effectLst/>
          </p:spPr>
          <p:txBody>
            <a:bodyPr wrap="none">
              <a:spAutoFit/>
            </a:bodyPr>
            <a:lstStyle/>
            <a:p>
              <a:pPr eaLnBrk="1" hangingPunct="1"/>
              <a:r>
                <a:rPr lang="en-US" sz="1200" i="1" dirty="0">
                  <a:solidFill>
                    <a:prstClr val="black"/>
                  </a:solidFill>
                  <a:latin typeface="Arial" pitchFamily="34" charset="0"/>
                </a:rPr>
                <a:t>Helicotylenchus multicinctus</a:t>
              </a:r>
            </a:p>
          </p:txBody>
        </p:sp>
      </p:grpSp>
      <p:sp>
        <p:nvSpPr>
          <p:cNvPr id="14" name="TextBox 13"/>
          <p:cNvSpPr txBox="1"/>
          <p:nvPr/>
        </p:nvSpPr>
        <p:spPr>
          <a:xfrm>
            <a:off x="304800" y="1524000"/>
            <a:ext cx="3611642" cy="2400657"/>
          </a:xfrm>
          <a:prstGeom prst="rect">
            <a:avLst/>
          </a:prstGeom>
          <a:noFill/>
        </p:spPr>
        <p:txBody>
          <a:bodyPr wrap="square" rtlCol="0">
            <a:spAutoFit/>
          </a:bodyPr>
          <a:lstStyle/>
          <a:p>
            <a:pPr eaLnBrk="1" hangingPunct="1"/>
            <a:r>
              <a:rPr lang="en-US" dirty="0" smtClean="0">
                <a:solidFill>
                  <a:prstClr val="black"/>
                </a:solidFill>
                <a:latin typeface="Arial" pitchFamily="34" charset="0"/>
              </a:rPr>
              <a:t>Emergent Technologies</a:t>
            </a:r>
          </a:p>
          <a:p>
            <a:pPr eaLnBrk="1" hangingPunct="1"/>
            <a:endParaRPr lang="en-US" sz="1800" dirty="0" smtClean="0">
              <a:solidFill>
                <a:prstClr val="black"/>
              </a:solidFill>
              <a:latin typeface="Arial" pitchFamily="34" charset="0"/>
            </a:endParaRPr>
          </a:p>
          <a:p>
            <a:pPr eaLnBrk="1" hangingPunct="1">
              <a:buFont typeface="Arial" pitchFamily="34" charset="0"/>
              <a:buChar char="•"/>
            </a:pPr>
            <a:r>
              <a:rPr lang="en-US" sz="1800" dirty="0" err="1" smtClean="0">
                <a:solidFill>
                  <a:prstClr val="black"/>
                </a:solidFill>
                <a:latin typeface="Arial" pitchFamily="34" charset="0"/>
              </a:rPr>
              <a:t>Barcoding</a:t>
            </a:r>
            <a:endParaRPr lang="en-US" sz="1800" dirty="0" smtClean="0">
              <a:solidFill>
                <a:prstClr val="black"/>
              </a:solidFill>
              <a:latin typeface="Arial" pitchFamily="34" charset="0"/>
            </a:endParaRPr>
          </a:p>
          <a:p>
            <a:pPr eaLnBrk="1" hangingPunct="1">
              <a:buFont typeface="Arial" pitchFamily="34" charset="0"/>
              <a:buChar char="•"/>
            </a:pPr>
            <a:endParaRPr lang="en-US" sz="1800" dirty="0" smtClean="0">
              <a:solidFill>
                <a:prstClr val="black"/>
              </a:solidFill>
              <a:latin typeface="Arial" pitchFamily="34" charset="0"/>
            </a:endParaRPr>
          </a:p>
          <a:p>
            <a:pPr eaLnBrk="1" hangingPunct="1">
              <a:buFont typeface="Arial" pitchFamily="34" charset="0"/>
              <a:buChar char="•"/>
            </a:pPr>
            <a:r>
              <a:rPr lang="en-US" sz="1800" dirty="0" smtClean="0">
                <a:solidFill>
                  <a:prstClr val="black"/>
                </a:solidFill>
                <a:latin typeface="Arial" pitchFamily="34" charset="0"/>
              </a:rPr>
              <a:t>DNA fingerprinting</a:t>
            </a:r>
          </a:p>
          <a:p>
            <a:pPr eaLnBrk="1" hangingPunct="1">
              <a:buFont typeface="Arial" pitchFamily="34" charset="0"/>
              <a:buChar char="•"/>
            </a:pPr>
            <a:endParaRPr lang="en-US" sz="1800" dirty="0" smtClean="0">
              <a:solidFill>
                <a:prstClr val="black"/>
              </a:solidFill>
              <a:latin typeface="Arial" pitchFamily="34" charset="0"/>
            </a:endParaRPr>
          </a:p>
          <a:p>
            <a:pPr eaLnBrk="1" hangingPunct="1">
              <a:buFont typeface="Arial" pitchFamily="34" charset="0"/>
              <a:buChar char="•"/>
            </a:pPr>
            <a:r>
              <a:rPr lang="en-US" sz="1800" dirty="0" smtClean="0">
                <a:solidFill>
                  <a:prstClr val="black"/>
                </a:solidFill>
                <a:latin typeface="Arial" pitchFamily="34" charset="0"/>
              </a:rPr>
              <a:t>Functional Genomics</a:t>
            </a:r>
          </a:p>
          <a:p>
            <a:pPr eaLnBrk="1" hangingPunct="1"/>
            <a:endParaRPr lang="en-US" sz="1800" dirty="0">
              <a:solidFill>
                <a:prstClr val="black"/>
              </a:solidFill>
              <a:latin typeface="Arial" pitchFamily="34" charset="0"/>
            </a:endParaRPr>
          </a:p>
        </p:txBody>
      </p:sp>
    </p:spTree>
    <p:extLst>
      <p:ext uri="{BB962C8B-B14F-4D97-AF65-F5344CB8AC3E}">
        <p14:creationId xmlns:p14="http://schemas.microsoft.com/office/powerpoint/2010/main" xmlns="" val="40127167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05-X-PlantRoot"/>
          <p:cNvPicPr>
            <a:picLocks noChangeAspect="1" noChangeArrowheads="1"/>
          </p:cNvPicPr>
          <p:nvPr/>
        </p:nvPicPr>
        <p:blipFill>
          <a:blip r:embed="rId2" cstate="print"/>
          <a:srcRect l="19200" r="22400"/>
          <a:stretch>
            <a:fillRect/>
          </a:stretch>
        </p:blipFill>
        <p:spPr bwMode="auto">
          <a:xfrm>
            <a:off x="1295400" y="1752600"/>
            <a:ext cx="2322513" cy="2651125"/>
          </a:xfrm>
          <a:prstGeom prst="rect">
            <a:avLst/>
          </a:prstGeom>
          <a:noFill/>
          <a:ln w="9525">
            <a:noFill/>
            <a:miter lim="800000"/>
            <a:headEnd/>
            <a:tailEnd/>
          </a:ln>
        </p:spPr>
      </p:pic>
      <p:sp>
        <p:nvSpPr>
          <p:cNvPr id="3" name="Text Box 3"/>
          <p:cNvSpPr txBox="1">
            <a:spLocks noChangeArrowheads="1"/>
          </p:cNvSpPr>
          <p:nvPr/>
        </p:nvSpPr>
        <p:spPr bwMode="auto">
          <a:xfrm>
            <a:off x="1981200" y="914400"/>
            <a:ext cx="611188" cy="369332"/>
          </a:xfrm>
          <a:prstGeom prst="rect">
            <a:avLst/>
          </a:prstGeom>
          <a:noFill/>
          <a:ln w="9525">
            <a:noFill/>
            <a:miter lim="800000"/>
            <a:headEnd/>
            <a:tailEnd/>
          </a:ln>
        </p:spPr>
        <p:txBody>
          <a:bodyPr>
            <a:spAutoFit/>
          </a:bodyPr>
          <a:lstStyle/>
          <a:p>
            <a:r>
              <a:rPr lang="en-US" sz="1800" dirty="0"/>
              <a:t>CO</a:t>
            </a:r>
            <a:r>
              <a:rPr lang="en-US" sz="1800" baseline="-25000" dirty="0"/>
              <a:t>2</a:t>
            </a:r>
          </a:p>
        </p:txBody>
      </p:sp>
      <p:sp>
        <p:nvSpPr>
          <p:cNvPr id="4" name="Line 4"/>
          <p:cNvSpPr>
            <a:spLocks noChangeShapeType="1"/>
          </p:cNvSpPr>
          <p:nvPr/>
        </p:nvSpPr>
        <p:spPr bwMode="auto">
          <a:xfrm>
            <a:off x="2286000" y="1219200"/>
            <a:ext cx="0" cy="1524000"/>
          </a:xfrm>
          <a:prstGeom prst="line">
            <a:avLst/>
          </a:prstGeom>
          <a:noFill/>
          <a:ln w="25400">
            <a:solidFill>
              <a:schemeClr val="tx1"/>
            </a:solidFill>
            <a:round/>
            <a:headEnd/>
            <a:tailEnd type="triangle" w="med" len="med"/>
          </a:ln>
        </p:spPr>
        <p:txBody>
          <a:bodyPr/>
          <a:lstStyle/>
          <a:p>
            <a:endParaRPr lang="en-US"/>
          </a:p>
        </p:txBody>
      </p:sp>
      <p:sp>
        <p:nvSpPr>
          <p:cNvPr id="5" name="Text Box 5"/>
          <p:cNvSpPr txBox="1">
            <a:spLocks noChangeArrowheads="1"/>
          </p:cNvSpPr>
          <p:nvPr/>
        </p:nvSpPr>
        <p:spPr bwMode="auto">
          <a:xfrm>
            <a:off x="-15875" y="3017838"/>
            <a:ext cx="1311275" cy="665162"/>
          </a:xfrm>
          <a:prstGeom prst="rect">
            <a:avLst/>
          </a:prstGeom>
          <a:noFill/>
          <a:ln w="25400">
            <a:solidFill>
              <a:srgbClr val="0000FF"/>
            </a:solidFill>
            <a:miter lim="800000"/>
            <a:headEnd/>
            <a:tailEnd/>
          </a:ln>
        </p:spPr>
        <p:txBody>
          <a:bodyPr>
            <a:spAutoFit/>
          </a:bodyPr>
          <a:lstStyle/>
          <a:p>
            <a:pPr algn="ctr"/>
            <a:r>
              <a:rPr lang="en-US" sz="1200"/>
              <a:t>carbohydrates</a:t>
            </a:r>
          </a:p>
          <a:p>
            <a:pPr algn="ctr"/>
            <a:r>
              <a:rPr lang="en-US" sz="1200"/>
              <a:t>and</a:t>
            </a:r>
          </a:p>
          <a:p>
            <a:pPr algn="ctr"/>
            <a:r>
              <a:rPr lang="en-US" sz="1200"/>
              <a:t>proteins</a:t>
            </a:r>
          </a:p>
        </p:txBody>
      </p:sp>
      <p:sp>
        <p:nvSpPr>
          <p:cNvPr id="6" name="Line 6"/>
          <p:cNvSpPr>
            <a:spLocks noChangeShapeType="1"/>
          </p:cNvSpPr>
          <p:nvPr/>
        </p:nvSpPr>
        <p:spPr bwMode="auto">
          <a:xfrm flipH="1">
            <a:off x="685800" y="2667000"/>
            <a:ext cx="1143000" cy="0"/>
          </a:xfrm>
          <a:prstGeom prst="line">
            <a:avLst/>
          </a:prstGeom>
          <a:noFill/>
          <a:ln w="25400">
            <a:solidFill>
              <a:srgbClr val="0000FF"/>
            </a:solidFill>
            <a:round/>
            <a:headEnd/>
            <a:tailEnd/>
          </a:ln>
        </p:spPr>
        <p:txBody>
          <a:bodyPr/>
          <a:lstStyle/>
          <a:p>
            <a:endParaRPr lang="en-US"/>
          </a:p>
        </p:txBody>
      </p:sp>
      <p:sp>
        <p:nvSpPr>
          <p:cNvPr id="7" name="Line 7"/>
          <p:cNvSpPr>
            <a:spLocks noChangeShapeType="1"/>
          </p:cNvSpPr>
          <p:nvPr/>
        </p:nvSpPr>
        <p:spPr bwMode="auto">
          <a:xfrm>
            <a:off x="685800" y="2667000"/>
            <a:ext cx="0" cy="381000"/>
          </a:xfrm>
          <a:prstGeom prst="line">
            <a:avLst/>
          </a:prstGeom>
          <a:noFill/>
          <a:ln w="25400">
            <a:solidFill>
              <a:srgbClr val="0000FF"/>
            </a:solidFill>
            <a:round/>
            <a:headEnd/>
            <a:tailEnd/>
          </a:ln>
        </p:spPr>
        <p:txBody>
          <a:bodyPr/>
          <a:lstStyle/>
          <a:p>
            <a:endParaRPr lang="en-US"/>
          </a:p>
        </p:txBody>
      </p:sp>
      <p:sp>
        <p:nvSpPr>
          <p:cNvPr id="8" name="Line 8"/>
          <p:cNvSpPr>
            <a:spLocks noChangeShapeType="1"/>
          </p:cNvSpPr>
          <p:nvPr/>
        </p:nvSpPr>
        <p:spPr bwMode="auto">
          <a:xfrm>
            <a:off x="685800" y="3657600"/>
            <a:ext cx="0" cy="304800"/>
          </a:xfrm>
          <a:prstGeom prst="line">
            <a:avLst/>
          </a:prstGeom>
          <a:noFill/>
          <a:ln w="25400">
            <a:solidFill>
              <a:srgbClr val="0000FF"/>
            </a:solidFill>
            <a:round/>
            <a:headEnd/>
            <a:tailEnd/>
          </a:ln>
        </p:spPr>
        <p:txBody>
          <a:bodyPr/>
          <a:lstStyle/>
          <a:p>
            <a:endParaRPr lang="en-US"/>
          </a:p>
        </p:txBody>
      </p:sp>
      <p:sp>
        <p:nvSpPr>
          <p:cNvPr id="9" name="Line 9"/>
          <p:cNvSpPr>
            <a:spLocks noChangeShapeType="1"/>
          </p:cNvSpPr>
          <p:nvPr/>
        </p:nvSpPr>
        <p:spPr bwMode="auto">
          <a:xfrm>
            <a:off x="685800" y="3962400"/>
            <a:ext cx="1143000" cy="0"/>
          </a:xfrm>
          <a:prstGeom prst="line">
            <a:avLst/>
          </a:prstGeom>
          <a:noFill/>
          <a:ln w="25400">
            <a:solidFill>
              <a:srgbClr val="0000FF"/>
            </a:solidFill>
            <a:round/>
            <a:headEnd/>
            <a:tailEnd type="triangle" w="lg" len="lg"/>
          </a:ln>
        </p:spPr>
        <p:txBody>
          <a:bodyPr/>
          <a:lstStyle/>
          <a:p>
            <a:endParaRPr lang="en-US"/>
          </a:p>
        </p:txBody>
      </p:sp>
      <p:sp>
        <p:nvSpPr>
          <p:cNvPr id="10" name="Line 10"/>
          <p:cNvSpPr>
            <a:spLocks noChangeShapeType="1"/>
          </p:cNvSpPr>
          <p:nvPr/>
        </p:nvSpPr>
        <p:spPr bwMode="auto">
          <a:xfrm flipH="1">
            <a:off x="1295400" y="2667000"/>
            <a:ext cx="609600" cy="0"/>
          </a:xfrm>
          <a:prstGeom prst="line">
            <a:avLst/>
          </a:prstGeom>
          <a:noFill/>
          <a:ln w="25400">
            <a:solidFill>
              <a:srgbClr val="FFFF00"/>
            </a:solidFill>
            <a:round/>
            <a:headEnd/>
            <a:tailEnd/>
          </a:ln>
        </p:spPr>
        <p:txBody>
          <a:bodyPr/>
          <a:lstStyle/>
          <a:p>
            <a:endParaRPr lang="en-US"/>
          </a:p>
        </p:txBody>
      </p:sp>
      <p:sp>
        <p:nvSpPr>
          <p:cNvPr id="11" name="Line 11"/>
          <p:cNvSpPr>
            <a:spLocks noChangeShapeType="1"/>
          </p:cNvSpPr>
          <p:nvPr/>
        </p:nvSpPr>
        <p:spPr bwMode="auto">
          <a:xfrm>
            <a:off x="1295400" y="3962400"/>
            <a:ext cx="533400" cy="0"/>
          </a:xfrm>
          <a:prstGeom prst="line">
            <a:avLst/>
          </a:prstGeom>
          <a:noFill/>
          <a:ln w="25400">
            <a:solidFill>
              <a:srgbClr val="FFFF00"/>
            </a:solidFill>
            <a:round/>
            <a:headEnd/>
            <a:tailEnd type="triangle" w="lg" len="lg"/>
          </a:ln>
        </p:spPr>
        <p:txBody>
          <a:bodyPr/>
          <a:lstStyle/>
          <a:p>
            <a:endParaRPr lang="en-US"/>
          </a:p>
        </p:txBody>
      </p:sp>
      <p:sp>
        <p:nvSpPr>
          <p:cNvPr id="12" name="Text Box 12"/>
          <p:cNvSpPr txBox="1">
            <a:spLocks noChangeArrowheads="1"/>
          </p:cNvSpPr>
          <p:nvPr/>
        </p:nvSpPr>
        <p:spPr bwMode="auto">
          <a:xfrm>
            <a:off x="3657600" y="3705225"/>
            <a:ext cx="1311275" cy="665163"/>
          </a:xfrm>
          <a:prstGeom prst="rect">
            <a:avLst/>
          </a:prstGeom>
          <a:noFill/>
          <a:ln w="25400">
            <a:solidFill>
              <a:srgbClr val="0000FF"/>
            </a:solidFill>
            <a:miter lim="800000"/>
            <a:headEnd/>
            <a:tailEnd/>
          </a:ln>
        </p:spPr>
        <p:txBody>
          <a:bodyPr>
            <a:spAutoFit/>
          </a:bodyPr>
          <a:lstStyle/>
          <a:p>
            <a:r>
              <a:rPr lang="en-US" sz="1200"/>
              <a:t>carbohydrates</a:t>
            </a:r>
          </a:p>
          <a:p>
            <a:r>
              <a:rPr lang="en-US" sz="1200"/>
              <a:t>and</a:t>
            </a:r>
          </a:p>
          <a:p>
            <a:r>
              <a:rPr lang="en-US" sz="1200"/>
              <a:t>amino acids</a:t>
            </a:r>
          </a:p>
        </p:txBody>
      </p:sp>
      <p:sp>
        <p:nvSpPr>
          <p:cNvPr id="13" name="Line 13"/>
          <p:cNvSpPr>
            <a:spLocks noChangeShapeType="1"/>
          </p:cNvSpPr>
          <p:nvPr/>
        </p:nvSpPr>
        <p:spPr bwMode="auto">
          <a:xfrm>
            <a:off x="3124200" y="4038600"/>
            <a:ext cx="533400" cy="0"/>
          </a:xfrm>
          <a:prstGeom prst="line">
            <a:avLst/>
          </a:prstGeom>
          <a:noFill/>
          <a:ln w="25400">
            <a:solidFill>
              <a:srgbClr val="FFFF00"/>
            </a:solidFill>
            <a:round/>
            <a:headEnd/>
            <a:tailEnd type="triangle" w="lg" len="lg"/>
          </a:ln>
        </p:spPr>
        <p:txBody>
          <a:bodyPr/>
          <a:lstStyle/>
          <a:p>
            <a:endParaRPr lang="en-US"/>
          </a:p>
        </p:txBody>
      </p:sp>
      <p:sp>
        <p:nvSpPr>
          <p:cNvPr id="14" name="Text Box 14"/>
          <p:cNvSpPr txBox="1">
            <a:spLocks noChangeArrowheads="1"/>
          </p:cNvSpPr>
          <p:nvPr/>
        </p:nvSpPr>
        <p:spPr bwMode="auto">
          <a:xfrm>
            <a:off x="5165725" y="2879725"/>
            <a:ext cx="996950" cy="366713"/>
          </a:xfrm>
          <a:prstGeom prst="rect">
            <a:avLst/>
          </a:prstGeom>
          <a:noFill/>
          <a:ln w="9525">
            <a:noFill/>
            <a:miter lim="800000"/>
            <a:headEnd/>
            <a:tailEnd/>
          </a:ln>
        </p:spPr>
        <p:txBody>
          <a:bodyPr wrap="none">
            <a:spAutoFit/>
          </a:bodyPr>
          <a:lstStyle/>
          <a:p>
            <a:r>
              <a:rPr lang="en-US" sz="1800" dirty="0"/>
              <a:t>bacteria</a:t>
            </a:r>
          </a:p>
        </p:txBody>
      </p:sp>
      <p:sp>
        <p:nvSpPr>
          <p:cNvPr id="15" name="Text Box 15"/>
          <p:cNvSpPr txBox="1">
            <a:spLocks noChangeArrowheads="1"/>
          </p:cNvSpPr>
          <p:nvPr/>
        </p:nvSpPr>
        <p:spPr bwMode="auto">
          <a:xfrm>
            <a:off x="5181600" y="3854450"/>
            <a:ext cx="1314450" cy="366713"/>
          </a:xfrm>
          <a:prstGeom prst="rect">
            <a:avLst/>
          </a:prstGeom>
          <a:noFill/>
          <a:ln w="9525">
            <a:noFill/>
            <a:miter lim="800000"/>
            <a:headEnd/>
            <a:tailEnd/>
          </a:ln>
        </p:spPr>
        <p:txBody>
          <a:bodyPr wrap="none">
            <a:spAutoFit/>
          </a:bodyPr>
          <a:lstStyle/>
          <a:p>
            <a:r>
              <a:rPr lang="en-US" sz="1800" dirty="0"/>
              <a:t>nematodes</a:t>
            </a:r>
          </a:p>
        </p:txBody>
      </p:sp>
      <p:sp>
        <p:nvSpPr>
          <p:cNvPr id="16" name="Text Box 16"/>
          <p:cNvSpPr txBox="1">
            <a:spLocks noChangeArrowheads="1"/>
          </p:cNvSpPr>
          <p:nvPr/>
        </p:nvSpPr>
        <p:spPr bwMode="auto">
          <a:xfrm>
            <a:off x="5181600" y="4738688"/>
            <a:ext cx="679450" cy="366712"/>
          </a:xfrm>
          <a:prstGeom prst="rect">
            <a:avLst/>
          </a:prstGeom>
          <a:noFill/>
          <a:ln w="9525">
            <a:noFill/>
            <a:miter lim="800000"/>
            <a:headEnd/>
            <a:tailEnd/>
          </a:ln>
        </p:spPr>
        <p:txBody>
          <a:bodyPr wrap="none">
            <a:spAutoFit/>
          </a:bodyPr>
          <a:lstStyle/>
          <a:p>
            <a:r>
              <a:rPr lang="en-US" sz="1800"/>
              <a:t>fungi</a:t>
            </a:r>
          </a:p>
        </p:txBody>
      </p:sp>
      <p:sp>
        <p:nvSpPr>
          <p:cNvPr id="17" name="Line 17"/>
          <p:cNvSpPr>
            <a:spLocks noChangeShapeType="1"/>
          </p:cNvSpPr>
          <p:nvPr/>
        </p:nvSpPr>
        <p:spPr bwMode="auto">
          <a:xfrm flipV="1">
            <a:off x="4953000" y="3200400"/>
            <a:ext cx="762000" cy="838200"/>
          </a:xfrm>
          <a:prstGeom prst="line">
            <a:avLst/>
          </a:prstGeom>
          <a:noFill/>
          <a:ln w="25400">
            <a:solidFill>
              <a:srgbClr val="0000FF"/>
            </a:solidFill>
            <a:round/>
            <a:headEnd/>
            <a:tailEnd type="triangle" w="lg" len="lg"/>
          </a:ln>
        </p:spPr>
        <p:txBody>
          <a:bodyPr/>
          <a:lstStyle/>
          <a:p>
            <a:endParaRPr lang="en-US"/>
          </a:p>
        </p:txBody>
      </p:sp>
      <p:sp>
        <p:nvSpPr>
          <p:cNvPr id="18" name="Line 18"/>
          <p:cNvSpPr>
            <a:spLocks noChangeShapeType="1"/>
          </p:cNvSpPr>
          <p:nvPr/>
        </p:nvSpPr>
        <p:spPr bwMode="auto">
          <a:xfrm>
            <a:off x="4953000" y="4038600"/>
            <a:ext cx="685800" cy="838200"/>
          </a:xfrm>
          <a:prstGeom prst="line">
            <a:avLst/>
          </a:prstGeom>
          <a:noFill/>
          <a:ln w="25400">
            <a:solidFill>
              <a:srgbClr val="0000FF"/>
            </a:solidFill>
            <a:round/>
            <a:headEnd/>
            <a:tailEnd type="triangle" w="lg" len="lg"/>
          </a:ln>
        </p:spPr>
        <p:txBody>
          <a:bodyPr/>
          <a:lstStyle/>
          <a:p>
            <a:endParaRPr lang="en-US"/>
          </a:p>
        </p:txBody>
      </p:sp>
      <p:sp>
        <p:nvSpPr>
          <p:cNvPr id="19" name="Line 19"/>
          <p:cNvSpPr>
            <a:spLocks noChangeShapeType="1"/>
          </p:cNvSpPr>
          <p:nvPr/>
        </p:nvSpPr>
        <p:spPr bwMode="auto">
          <a:xfrm flipV="1">
            <a:off x="4953000" y="4038600"/>
            <a:ext cx="304800" cy="0"/>
          </a:xfrm>
          <a:prstGeom prst="line">
            <a:avLst/>
          </a:prstGeom>
          <a:noFill/>
          <a:ln w="25400">
            <a:solidFill>
              <a:srgbClr val="0000FF"/>
            </a:solidFill>
            <a:round/>
            <a:headEnd/>
            <a:tailEnd type="triangle" w="lg" len="lg"/>
          </a:ln>
        </p:spPr>
        <p:txBody>
          <a:bodyPr/>
          <a:lstStyle/>
          <a:p>
            <a:endParaRPr lang="en-US"/>
          </a:p>
        </p:txBody>
      </p:sp>
      <p:sp>
        <p:nvSpPr>
          <p:cNvPr id="20" name="Line 20"/>
          <p:cNvSpPr>
            <a:spLocks noChangeShapeType="1"/>
          </p:cNvSpPr>
          <p:nvPr/>
        </p:nvSpPr>
        <p:spPr bwMode="auto">
          <a:xfrm flipV="1">
            <a:off x="5715000" y="4114800"/>
            <a:ext cx="0" cy="685800"/>
          </a:xfrm>
          <a:prstGeom prst="line">
            <a:avLst/>
          </a:prstGeom>
          <a:noFill/>
          <a:ln w="25400">
            <a:solidFill>
              <a:schemeClr val="tx1"/>
            </a:solidFill>
            <a:round/>
            <a:headEnd/>
            <a:tailEnd/>
          </a:ln>
        </p:spPr>
        <p:txBody>
          <a:bodyPr/>
          <a:lstStyle/>
          <a:p>
            <a:endParaRPr lang="en-US"/>
          </a:p>
        </p:txBody>
      </p:sp>
      <p:sp>
        <p:nvSpPr>
          <p:cNvPr id="21" name="Line 21"/>
          <p:cNvSpPr>
            <a:spLocks noChangeShapeType="1"/>
          </p:cNvSpPr>
          <p:nvPr/>
        </p:nvSpPr>
        <p:spPr bwMode="auto">
          <a:xfrm flipV="1">
            <a:off x="5715000" y="3276600"/>
            <a:ext cx="0" cy="685800"/>
          </a:xfrm>
          <a:prstGeom prst="line">
            <a:avLst/>
          </a:prstGeom>
          <a:noFill/>
          <a:ln w="25400">
            <a:solidFill>
              <a:schemeClr val="tx1"/>
            </a:solidFill>
            <a:round/>
            <a:headEnd/>
            <a:tailEnd/>
          </a:ln>
        </p:spPr>
        <p:txBody>
          <a:bodyPr/>
          <a:lstStyle/>
          <a:p>
            <a:endParaRPr lang="en-US"/>
          </a:p>
        </p:txBody>
      </p:sp>
      <p:sp>
        <p:nvSpPr>
          <p:cNvPr id="22" name="Line 22"/>
          <p:cNvSpPr>
            <a:spLocks noChangeShapeType="1"/>
          </p:cNvSpPr>
          <p:nvPr/>
        </p:nvSpPr>
        <p:spPr bwMode="auto">
          <a:xfrm flipV="1">
            <a:off x="5715000" y="1295400"/>
            <a:ext cx="0" cy="1676400"/>
          </a:xfrm>
          <a:prstGeom prst="line">
            <a:avLst/>
          </a:prstGeom>
          <a:noFill/>
          <a:ln w="25400">
            <a:solidFill>
              <a:schemeClr val="tx1"/>
            </a:solidFill>
            <a:round/>
            <a:headEnd/>
            <a:tailEnd type="triangle" w="lg" len="lg"/>
          </a:ln>
        </p:spPr>
        <p:txBody>
          <a:bodyPr/>
          <a:lstStyle/>
          <a:p>
            <a:endParaRPr lang="en-US"/>
          </a:p>
        </p:txBody>
      </p:sp>
      <p:sp>
        <p:nvSpPr>
          <p:cNvPr id="23" name="Text Box 23"/>
          <p:cNvSpPr txBox="1">
            <a:spLocks noChangeArrowheads="1"/>
          </p:cNvSpPr>
          <p:nvPr/>
        </p:nvSpPr>
        <p:spPr bwMode="auto">
          <a:xfrm>
            <a:off x="5408613" y="914400"/>
            <a:ext cx="611187" cy="369332"/>
          </a:xfrm>
          <a:prstGeom prst="rect">
            <a:avLst/>
          </a:prstGeom>
          <a:noFill/>
          <a:ln w="9525">
            <a:noFill/>
            <a:miter lim="800000"/>
            <a:headEnd/>
            <a:tailEnd/>
          </a:ln>
        </p:spPr>
        <p:txBody>
          <a:bodyPr>
            <a:spAutoFit/>
          </a:bodyPr>
          <a:lstStyle/>
          <a:p>
            <a:r>
              <a:rPr lang="en-US" sz="1800" dirty="0"/>
              <a:t>CO</a:t>
            </a:r>
            <a:r>
              <a:rPr lang="en-US" sz="1800" baseline="-25000" dirty="0"/>
              <a:t>2</a:t>
            </a:r>
          </a:p>
        </p:txBody>
      </p:sp>
      <p:sp>
        <p:nvSpPr>
          <p:cNvPr id="24" name="Line 24"/>
          <p:cNvSpPr>
            <a:spLocks noChangeShapeType="1"/>
          </p:cNvSpPr>
          <p:nvPr/>
        </p:nvSpPr>
        <p:spPr bwMode="auto">
          <a:xfrm>
            <a:off x="2286000" y="1752600"/>
            <a:ext cx="0" cy="990600"/>
          </a:xfrm>
          <a:prstGeom prst="line">
            <a:avLst/>
          </a:prstGeom>
          <a:noFill/>
          <a:ln w="25400">
            <a:solidFill>
              <a:srgbClr val="FFFF00"/>
            </a:solidFill>
            <a:round/>
            <a:headEnd/>
            <a:tailEnd type="triangle" w="lg" len="lg"/>
          </a:ln>
        </p:spPr>
        <p:txBody>
          <a:bodyPr/>
          <a:lstStyle/>
          <a:p>
            <a:endParaRPr lang="en-US"/>
          </a:p>
        </p:txBody>
      </p:sp>
      <p:sp>
        <p:nvSpPr>
          <p:cNvPr id="25" name="Line 25"/>
          <p:cNvSpPr>
            <a:spLocks noChangeShapeType="1"/>
          </p:cNvSpPr>
          <p:nvPr/>
        </p:nvSpPr>
        <p:spPr bwMode="auto">
          <a:xfrm flipV="1">
            <a:off x="6019800" y="4114800"/>
            <a:ext cx="0" cy="685800"/>
          </a:xfrm>
          <a:prstGeom prst="line">
            <a:avLst/>
          </a:prstGeom>
          <a:noFill/>
          <a:ln w="25400">
            <a:solidFill>
              <a:srgbClr val="008000"/>
            </a:solidFill>
            <a:round/>
            <a:headEnd/>
            <a:tailEnd/>
          </a:ln>
        </p:spPr>
        <p:txBody>
          <a:bodyPr/>
          <a:lstStyle/>
          <a:p>
            <a:endParaRPr lang="en-US"/>
          </a:p>
        </p:txBody>
      </p:sp>
      <p:sp>
        <p:nvSpPr>
          <p:cNvPr id="26" name="Line 26"/>
          <p:cNvSpPr>
            <a:spLocks noChangeShapeType="1"/>
          </p:cNvSpPr>
          <p:nvPr/>
        </p:nvSpPr>
        <p:spPr bwMode="auto">
          <a:xfrm flipV="1">
            <a:off x="6019800" y="3276600"/>
            <a:ext cx="0" cy="685800"/>
          </a:xfrm>
          <a:prstGeom prst="line">
            <a:avLst/>
          </a:prstGeom>
          <a:noFill/>
          <a:ln w="25400">
            <a:solidFill>
              <a:srgbClr val="008000"/>
            </a:solidFill>
            <a:round/>
            <a:headEnd/>
            <a:tailEnd/>
          </a:ln>
        </p:spPr>
        <p:txBody>
          <a:bodyPr/>
          <a:lstStyle/>
          <a:p>
            <a:endParaRPr lang="en-US"/>
          </a:p>
        </p:txBody>
      </p:sp>
      <p:sp>
        <p:nvSpPr>
          <p:cNvPr id="27" name="Line 27"/>
          <p:cNvSpPr>
            <a:spLocks noChangeShapeType="1"/>
          </p:cNvSpPr>
          <p:nvPr/>
        </p:nvSpPr>
        <p:spPr bwMode="auto">
          <a:xfrm>
            <a:off x="6019800" y="5105400"/>
            <a:ext cx="0" cy="685800"/>
          </a:xfrm>
          <a:prstGeom prst="line">
            <a:avLst/>
          </a:prstGeom>
          <a:noFill/>
          <a:ln w="25400">
            <a:solidFill>
              <a:srgbClr val="008000"/>
            </a:solidFill>
            <a:round/>
            <a:headEnd/>
            <a:tailEnd type="triangle" w="lg" len="lg"/>
          </a:ln>
        </p:spPr>
        <p:txBody>
          <a:bodyPr/>
          <a:lstStyle/>
          <a:p>
            <a:endParaRPr lang="en-US"/>
          </a:p>
        </p:txBody>
      </p:sp>
      <p:sp>
        <p:nvSpPr>
          <p:cNvPr id="28" name="Text Box 28"/>
          <p:cNvSpPr txBox="1">
            <a:spLocks noChangeArrowheads="1"/>
          </p:cNvSpPr>
          <p:nvPr/>
        </p:nvSpPr>
        <p:spPr bwMode="auto">
          <a:xfrm>
            <a:off x="5715000" y="5729288"/>
            <a:ext cx="611188" cy="366712"/>
          </a:xfrm>
          <a:prstGeom prst="rect">
            <a:avLst/>
          </a:prstGeom>
          <a:noFill/>
          <a:ln w="9525">
            <a:noFill/>
            <a:miter lim="800000"/>
            <a:headEnd/>
            <a:tailEnd/>
          </a:ln>
        </p:spPr>
        <p:txBody>
          <a:bodyPr>
            <a:spAutoFit/>
          </a:bodyPr>
          <a:lstStyle/>
          <a:p>
            <a:r>
              <a:rPr lang="en-US" sz="1800"/>
              <a:t>NH</a:t>
            </a:r>
            <a:r>
              <a:rPr lang="en-US" sz="1800" baseline="-25000"/>
              <a:t>3</a:t>
            </a:r>
          </a:p>
        </p:txBody>
      </p:sp>
      <p:sp>
        <p:nvSpPr>
          <p:cNvPr id="29" name="Text Box 29"/>
          <p:cNvSpPr txBox="1">
            <a:spLocks noChangeArrowheads="1"/>
          </p:cNvSpPr>
          <p:nvPr/>
        </p:nvSpPr>
        <p:spPr bwMode="auto">
          <a:xfrm>
            <a:off x="2209800" y="5029200"/>
            <a:ext cx="611188" cy="366713"/>
          </a:xfrm>
          <a:prstGeom prst="rect">
            <a:avLst/>
          </a:prstGeom>
          <a:noFill/>
          <a:ln w="9525">
            <a:noFill/>
            <a:miter lim="800000"/>
            <a:headEnd/>
            <a:tailEnd/>
          </a:ln>
        </p:spPr>
        <p:txBody>
          <a:bodyPr>
            <a:spAutoFit/>
          </a:bodyPr>
          <a:lstStyle/>
          <a:p>
            <a:r>
              <a:rPr lang="en-US" sz="1800" dirty="0"/>
              <a:t>NO</a:t>
            </a:r>
            <a:r>
              <a:rPr lang="en-US" sz="1800" baseline="-25000" dirty="0"/>
              <a:t>3</a:t>
            </a:r>
          </a:p>
        </p:txBody>
      </p:sp>
      <p:sp>
        <p:nvSpPr>
          <p:cNvPr id="30" name="Text Box 31"/>
          <p:cNvSpPr txBox="1">
            <a:spLocks noChangeArrowheads="1"/>
          </p:cNvSpPr>
          <p:nvPr/>
        </p:nvSpPr>
        <p:spPr bwMode="auto">
          <a:xfrm>
            <a:off x="6623050" y="2743200"/>
            <a:ext cx="1314450" cy="641350"/>
          </a:xfrm>
          <a:prstGeom prst="rect">
            <a:avLst/>
          </a:prstGeom>
          <a:noFill/>
          <a:ln w="9525">
            <a:noFill/>
            <a:miter lim="800000"/>
            <a:headEnd/>
            <a:tailEnd/>
          </a:ln>
        </p:spPr>
        <p:txBody>
          <a:bodyPr wrap="none">
            <a:spAutoFit/>
          </a:bodyPr>
          <a:lstStyle/>
          <a:p>
            <a:pPr algn="ctr"/>
            <a:r>
              <a:rPr lang="en-US" sz="1800"/>
              <a:t>protozoa</a:t>
            </a:r>
          </a:p>
          <a:p>
            <a:pPr algn="ctr"/>
            <a:r>
              <a:rPr lang="en-US" sz="1800"/>
              <a:t>nematodes</a:t>
            </a:r>
          </a:p>
        </p:txBody>
      </p:sp>
      <p:sp>
        <p:nvSpPr>
          <p:cNvPr id="31" name="Text Box 32"/>
          <p:cNvSpPr txBox="1">
            <a:spLocks noChangeArrowheads="1"/>
          </p:cNvSpPr>
          <p:nvPr/>
        </p:nvSpPr>
        <p:spPr bwMode="auto">
          <a:xfrm>
            <a:off x="6629400" y="3579813"/>
            <a:ext cx="1314450" cy="915987"/>
          </a:xfrm>
          <a:prstGeom prst="rect">
            <a:avLst/>
          </a:prstGeom>
          <a:noFill/>
          <a:ln w="9525">
            <a:noFill/>
            <a:miter lim="800000"/>
            <a:headEnd/>
            <a:tailEnd/>
          </a:ln>
        </p:spPr>
        <p:txBody>
          <a:bodyPr wrap="none">
            <a:spAutoFit/>
          </a:bodyPr>
          <a:lstStyle/>
          <a:p>
            <a:pPr algn="ctr"/>
            <a:r>
              <a:rPr lang="en-US" sz="1800" dirty="0"/>
              <a:t>nematodes</a:t>
            </a:r>
          </a:p>
          <a:p>
            <a:pPr algn="ctr"/>
            <a:r>
              <a:rPr lang="en-US" sz="1800" dirty="0"/>
              <a:t>arthropods</a:t>
            </a:r>
          </a:p>
          <a:p>
            <a:pPr algn="ctr"/>
            <a:r>
              <a:rPr lang="en-US" sz="1800" dirty="0"/>
              <a:t>fungi</a:t>
            </a:r>
          </a:p>
        </p:txBody>
      </p:sp>
      <p:sp>
        <p:nvSpPr>
          <p:cNvPr id="32" name="Text Box 33"/>
          <p:cNvSpPr txBox="1">
            <a:spLocks noChangeArrowheads="1"/>
          </p:cNvSpPr>
          <p:nvPr/>
        </p:nvSpPr>
        <p:spPr bwMode="auto">
          <a:xfrm>
            <a:off x="6610350" y="4648200"/>
            <a:ext cx="1314450" cy="641350"/>
          </a:xfrm>
          <a:prstGeom prst="rect">
            <a:avLst/>
          </a:prstGeom>
          <a:noFill/>
          <a:ln w="9525">
            <a:noFill/>
            <a:miter lim="800000"/>
            <a:headEnd/>
            <a:tailEnd/>
          </a:ln>
        </p:spPr>
        <p:txBody>
          <a:bodyPr wrap="none">
            <a:spAutoFit/>
          </a:bodyPr>
          <a:lstStyle/>
          <a:p>
            <a:pPr algn="ctr"/>
            <a:r>
              <a:rPr lang="en-US" sz="1800"/>
              <a:t>arthropods</a:t>
            </a:r>
          </a:p>
          <a:p>
            <a:pPr algn="ctr"/>
            <a:r>
              <a:rPr lang="en-US" sz="1800"/>
              <a:t>nematodes</a:t>
            </a:r>
          </a:p>
        </p:txBody>
      </p:sp>
      <p:sp>
        <p:nvSpPr>
          <p:cNvPr id="33" name="Line 34"/>
          <p:cNvSpPr>
            <a:spLocks noChangeShapeType="1"/>
          </p:cNvSpPr>
          <p:nvPr/>
        </p:nvSpPr>
        <p:spPr bwMode="auto">
          <a:xfrm>
            <a:off x="5791200" y="4953000"/>
            <a:ext cx="914400" cy="0"/>
          </a:xfrm>
          <a:prstGeom prst="line">
            <a:avLst/>
          </a:prstGeom>
          <a:noFill/>
          <a:ln w="25400">
            <a:solidFill>
              <a:srgbClr val="0000FF"/>
            </a:solidFill>
            <a:round/>
            <a:headEnd/>
            <a:tailEnd type="triangle" w="lg" len="lg"/>
          </a:ln>
        </p:spPr>
        <p:txBody>
          <a:bodyPr/>
          <a:lstStyle/>
          <a:p>
            <a:endParaRPr lang="en-US"/>
          </a:p>
        </p:txBody>
      </p:sp>
      <p:sp>
        <p:nvSpPr>
          <p:cNvPr id="34" name="Line 35"/>
          <p:cNvSpPr>
            <a:spLocks noChangeShapeType="1"/>
          </p:cNvSpPr>
          <p:nvPr/>
        </p:nvSpPr>
        <p:spPr bwMode="auto">
          <a:xfrm flipV="1">
            <a:off x="6400800" y="4038600"/>
            <a:ext cx="304800" cy="0"/>
          </a:xfrm>
          <a:prstGeom prst="line">
            <a:avLst/>
          </a:prstGeom>
          <a:noFill/>
          <a:ln w="25400">
            <a:solidFill>
              <a:srgbClr val="0000FF"/>
            </a:solidFill>
            <a:round/>
            <a:headEnd/>
            <a:tailEnd type="triangle" w="lg" len="lg"/>
          </a:ln>
        </p:spPr>
        <p:txBody>
          <a:bodyPr/>
          <a:lstStyle/>
          <a:p>
            <a:endParaRPr lang="en-US"/>
          </a:p>
        </p:txBody>
      </p:sp>
      <p:sp>
        <p:nvSpPr>
          <p:cNvPr id="35" name="Line 36"/>
          <p:cNvSpPr>
            <a:spLocks noChangeShapeType="1"/>
          </p:cNvSpPr>
          <p:nvPr/>
        </p:nvSpPr>
        <p:spPr bwMode="auto">
          <a:xfrm flipV="1">
            <a:off x="6172200" y="3063875"/>
            <a:ext cx="533400" cy="0"/>
          </a:xfrm>
          <a:prstGeom prst="line">
            <a:avLst/>
          </a:prstGeom>
          <a:noFill/>
          <a:ln w="25400">
            <a:solidFill>
              <a:srgbClr val="0000FF"/>
            </a:solidFill>
            <a:round/>
            <a:headEnd/>
            <a:tailEnd type="triangle" w="lg" len="lg"/>
          </a:ln>
        </p:spPr>
        <p:txBody>
          <a:bodyPr/>
          <a:lstStyle/>
          <a:p>
            <a:endParaRPr lang="en-US"/>
          </a:p>
        </p:txBody>
      </p:sp>
      <p:sp>
        <p:nvSpPr>
          <p:cNvPr id="36" name="Line 37"/>
          <p:cNvSpPr>
            <a:spLocks noChangeShapeType="1"/>
          </p:cNvSpPr>
          <p:nvPr/>
        </p:nvSpPr>
        <p:spPr bwMode="auto">
          <a:xfrm flipV="1">
            <a:off x="7467600" y="4419600"/>
            <a:ext cx="0" cy="304800"/>
          </a:xfrm>
          <a:prstGeom prst="line">
            <a:avLst/>
          </a:prstGeom>
          <a:noFill/>
          <a:ln w="25400">
            <a:solidFill>
              <a:srgbClr val="008000"/>
            </a:solidFill>
            <a:round/>
            <a:headEnd/>
            <a:tailEnd/>
          </a:ln>
        </p:spPr>
        <p:txBody>
          <a:bodyPr/>
          <a:lstStyle/>
          <a:p>
            <a:endParaRPr lang="en-US"/>
          </a:p>
        </p:txBody>
      </p:sp>
      <p:sp>
        <p:nvSpPr>
          <p:cNvPr id="37" name="Line 38"/>
          <p:cNvSpPr>
            <a:spLocks noChangeShapeType="1"/>
          </p:cNvSpPr>
          <p:nvPr/>
        </p:nvSpPr>
        <p:spPr bwMode="auto">
          <a:xfrm flipV="1">
            <a:off x="7467600" y="3352800"/>
            <a:ext cx="0" cy="304800"/>
          </a:xfrm>
          <a:prstGeom prst="line">
            <a:avLst/>
          </a:prstGeom>
          <a:noFill/>
          <a:ln w="25400">
            <a:solidFill>
              <a:srgbClr val="008000"/>
            </a:solidFill>
            <a:round/>
            <a:headEnd/>
            <a:tailEnd/>
          </a:ln>
        </p:spPr>
        <p:txBody>
          <a:bodyPr/>
          <a:lstStyle/>
          <a:p>
            <a:endParaRPr lang="en-US"/>
          </a:p>
        </p:txBody>
      </p:sp>
      <p:sp>
        <p:nvSpPr>
          <p:cNvPr id="38" name="Line 39"/>
          <p:cNvSpPr>
            <a:spLocks noChangeShapeType="1"/>
          </p:cNvSpPr>
          <p:nvPr/>
        </p:nvSpPr>
        <p:spPr bwMode="auto">
          <a:xfrm flipH="1">
            <a:off x="7466013" y="5257800"/>
            <a:ext cx="1587" cy="533400"/>
          </a:xfrm>
          <a:prstGeom prst="line">
            <a:avLst/>
          </a:prstGeom>
          <a:noFill/>
          <a:ln w="25400">
            <a:solidFill>
              <a:srgbClr val="008000"/>
            </a:solidFill>
            <a:round/>
            <a:headEnd/>
            <a:tailEnd type="triangle" w="lg" len="lg"/>
          </a:ln>
        </p:spPr>
        <p:txBody>
          <a:bodyPr/>
          <a:lstStyle/>
          <a:p>
            <a:endParaRPr lang="en-US"/>
          </a:p>
        </p:txBody>
      </p:sp>
      <p:sp>
        <p:nvSpPr>
          <p:cNvPr id="39" name="Text Box 40"/>
          <p:cNvSpPr txBox="1">
            <a:spLocks noChangeArrowheads="1"/>
          </p:cNvSpPr>
          <p:nvPr/>
        </p:nvSpPr>
        <p:spPr bwMode="auto">
          <a:xfrm>
            <a:off x="7161213" y="5729288"/>
            <a:ext cx="611187" cy="366712"/>
          </a:xfrm>
          <a:prstGeom prst="rect">
            <a:avLst/>
          </a:prstGeom>
          <a:noFill/>
          <a:ln w="9525">
            <a:noFill/>
            <a:miter lim="800000"/>
            <a:headEnd/>
            <a:tailEnd/>
          </a:ln>
        </p:spPr>
        <p:txBody>
          <a:bodyPr>
            <a:spAutoFit/>
          </a:bodyPr>
          <a:lstStyle/>
          <a:p>
            <a:r>
              <a:rPr lang="en-US" sz="1800"/>
              <a:t>NH</a:t>
            </a:r>
            <a:r>
              <a:rPr lang="en-US" sz="1800" baseline="-25000"/>
              <a:t>3</a:t>
            </a:r>
          </a:p>
        </p:txBody>
      </p:sp>
      <p:sp>
        <p:nvSpPr>
          <p:cNvPr id="40" name="Text Box 41"/>
          <p:cNvSpPr txBox="1">
            <a:spLocks noChangeArrowheads="1"/>
          </p:cNvSpPr>
          <p:nvPr/>
        </p:nvSpPr>
        <p:spPr bwMode="auto">
          <a:xfrm>
            <a:off x="7943850" y="3733800"/>
            <a:ext cx="1276350" cy="641350"/>
          </a:xfrm>
          <a:prstGeom prst="rect">
            <a:avLst/>
          </a:prstGeom>
          <a:noFill/>
          <a:ln w="9525">
            <a:noFill/>
            <a:miter lim="800000"/>
            <a:headEnd/>
            <a:tailEnd/>
          </a:ln>
        </p:spPr>
        <p:txBody>
          <a:bodyPr>
            <a:spAutoFit/>
          </a:bodyPr>
          <a:lstStyle/>
          <a:p>
            <a:pPr algn="ctr"/>
            <a:r>
              <a:rPr lang="en-US" sz="1800"/>
              <a:t>other</a:t>
            </a:r>
          </a:p>
          <a:p>
            <a:pPr algn="ctr"/>
            <a:r>
              <a:rPr lang="en-US" sz="1800"/>
              <a:t>organisms</a:t>
            </a:r>
          </a:p>
        </p:txBody>
      </p:sp>
      <p:sp>
        <p:nvSpPr>
          <p:cNvPr id="41" name="Line 42"/>
          <p:cNvSpPr>
            <a:spLocks noChangeShapeType="1"/>
          </p:cNvSpPr>
          <p:nvPr/>
        </p:nvSpPr>
        <p:spPr bwMode="auto">
          <a:xfrm flipV="1">
            <a:off x="7924800" y="4038600"/>
            <a:ext cx="304800" cy="0"/>
          </a:xfrm>
          <a:prstGeom prst="line">
            <a:avLst/>
          </a:prstGeom>
          <a:noFill/>
          <a:ln w="25400">
            <a:solidFill>
              <a:srgbClr val="0000FF"/>
            </a:solidFill>
            <a:round/>
            <a:headEnd/>
            <a:tailEnd type="triangle" w="lg" len="lg"/>
          </a:ln>
        </p:spPr>
        <p:txBody>
          <a:bodyPr/>
          <a:lstStyle/>
          <a:p>
            <a:endParaRPr lang="en-US"/>
          </a:p>
        </p:txBody>
      </p:sp>
      <p:sp>
        <p:nvSpPr>
          <p:cNvPr id="42" name="Line 43"/>
          <p:cNvSpPr>
            <a:spLocks noChangeShapeType="1"/>
          </p:cNvSpPr>
          <p:nvPr/>
        </p:nvSpPr>
        <p:spPr bwMode="auto">
          <a:xfrm>
            <a:off x="7848600" y="3048000"/>
            <a:ext cx="457200" cy="762000"/>
          </a:xfrm>
          <a:prstGeom prst="line">
            <a:avLst/>
          </a:prstGeom>
          <a:noFill/>
          <a:ln w="25400">
            <a:solidFill>
              <a:srgbClr val="0000FF"/>
            </a:solidFill>
            <a:round/>
            <a:headEnd/>
            <a:tailEnd type="triangle" w="lg" len="lg"/>
          </a:ln>
        </p:spPr>
        <p:txBody>
          <a:bodyPr/>
          <a:lstStyle/>
          <a:p>
            <a:endParaRPr lang="en-US"/>
          </a:p>
        </p:txBody>
      </p:sp>
      <p:sp>
        <p:nvSpPr>
          <p:cNvPr id="43" name="Line 44"/>
          <p:cNvSpPr>
            <a:spLocks noChangeShapeType="1"/>
          </p:cNvSpPr>
          <p:nvPr/>
        </p:nvSpPr>
        <p:spPr bwMode="auto">
          <a:xfrm flipV="1">
            <a:off x="7848600" y="4343400"/>
            <a:ext cx="457200" cy="609600"/>
          </a:xfrm>
          <a:prstGeom prst="line">
            <a:avLst/>
          </a:prstGeom>
          <a:noFill/>
          <a:ln w="25400">
            <a:solidFill>
              <a:srgbClr val="0000FF"/>
            </a:solidFill>
            <a:round/>
            <a:headEnd/>
            <a:tailEnd type="triangle" w="lg" len="lg"/>
          </a:ln>
        </p:spPr>
        <p:txBody>
          <a:bodyPr/>
          <a:lstStyle/>
          <a:p>
            <a:endParaRPr lang="en-US"/>
          </a:p>
        </p:txBody>
      </p:sp>
      <p:sp>
        <p:nvSpPr>
          <p:cNvPr id="44" name="Line 45"/>
          <p:cNvSpPr>
            <a:spLocks noChangeShapeType="1"/>
          </p:cNvSpPr>
          <p:nvPr/>
        </p:nvSpPr>
        <p:spPr bwMode="auto">
          <a:xfrm flipH="1">
            <a:off x="8761413" y="4343400"/>
            <a:ext cx="1587" cy="1447800"/>
          </a:xfrm>
          <a:prstGeom prst="line">
            <a:avLst/>
          </a:prstGeom>
          <a:noFill/>
          <a:ln w="25400">
            <a:solidFill>
              <a:srgbClr val="008000"/>
            </a:solidFill>
            <a:round/>
            <a:headEnd/>
            <a:tailEnd type="triangle" w="lg" len="lg"/>
          </a:ln>
        </p:spPr>
        <p:txBody>
          <a:bodyPr/>
          <a:lstStyle/>
          <a:p>
            <a:endParaRPr lang="en-US"/>
          </a:p>
        </p:txBody>
      </p:sp>
      <p:sp>
        <p:nvSpPr>
          <p:cNvPr id="45" name="Text Box 46"/>
          <p:cNvSpPr txBox="1">
            <a:spLocks noChangeArrowheads="1"/>
          </p:cNvSpPr>
          <p:nvPr/>
        </p:nvSpPr>
        <p:spPr bwMode="auto">
          <a:xfrm>
            <a:off x="8456613" y="5729288"/>
            <a:ext cx="611187" cy="366712"/>
          </a:xfrm>
          <a:prstGeom prst="rect">
            <a:avLst/>
          </a:prstGeom>
          <a:noFill/>
          <a:ln w="9525">
            <a:noFill/>
            <a:miter lim="800000"/>
            <a:headEnd/>
            <a:tailEnd/>
          </a:ln>
        </p:spPr>
        <p:txBody>
          <a:bodyPr>
            <a:spAutoFit/>
          </a:bodyPr>
          <a:lstStyle/>
          <a:p>
            <a:r>
              <a:rPr lang="en-US" sz="1800"/>
              <a:t>NH</a:t>
            </a:r>
            <a:r>
              <a:rPr lang="en-US" sz="1800" baseline="-25000"/>
              <a:t>3</a:t>
            </a:r>
          </a:p>
        </p:txBody>
      </p:sp>
      <p:sp>
        <p:nvSpPr>
          <p:cNvPr id="46" name="Line 47"/>
          <p:cNvSpPr>
            <a:spLocks noChangeShapeType="1"/>
          </p:cNvSpPr>
          <p:nvPr/>
        </p:nvSpPr>
        <p:spPr bwMode="auto">
          <a:xfrm flipH="1" flipV="1">
            <a:off x="7239000" y="4419600"/>
            <a:ext cx="1588" cy="304800"/>
          </a:xfrm>
          <a:prstGeom prst="line">
            <a:avLst/>
          </a:prstGeom>
          <a:noFill/>
          <a:ln w="25400">
            <a:solidFill>
              <a:schemeClr val="tx1"/>
            </a:solidFill>
            <a:round/>
            <a:headEnd/>
            <a:tailEnd/>
          </a:ln>
        </p:spPr>
        <p:txBody>
          <a:bodyPr/>
          <a:lstStyle/>
          <a:p>
            <a:endParaRPr lang="en-US"/>
          </a:p>
        </p:txBody>
      </p:sp>
      <p:sp>
        <p:nvSpPr>
          <p:cNvPr id="47" name="Line 48"/>
          <p:cNvSpPr>
            <a:spLocks noChangeShapeType="1"/>
          </p:cNvSpPr>
          <p:nvPr/>
        </p:nvSpPr>
        <p:spPr bwMode="auto">
          <a:xfrm flipV="1">
            <a:off x="7239000" y="3352800"/>
            <a:ext cx="1588" cy="304800"/>
          </a:xfrm>
          <a:prstGeom prst="line">
            <a:avLst/>
          </a:prstGeom>
          <a:noFill/>
          <a:ln w="25400">
            <a:solidFill>
              <a:schemeClr val="tx1"/>
            </a:solidFill>
            <a:round/>
            <a:headEnd/>
            <a:tailEnd/>
          </a:ln>
        </p:spPr>
        <p:txBody>
          <a:bodyPr/>
          <a:lstStyle/>
          <a:p>
            <a:endParaRPr lang="en-US"/>
          </a:p>
        </p:txBody>
      </p:sp>
      <p:sp>
        <p:nvSpPr>
          <p:cNvPr id="48" name="Line 49"/>
          <p:cNvSpPr>
            <a:spLocks noChangeShapeType="1"/>
          </p:cNvSpPr>
          <p:nvPr/>
        </p:nvSpPr>
        <p:spPr bwMode="auto">
          <a:xfrm flipV="1">
            <a:off x="7240588" y="1295400"/>
            <a:ext cx="0" cy="1676400"/>
          </a:xfrm>
          <a:prstGeom prst="line">
            <a:avLst/>
          </a:prstGeom>
          <a:noFill/>
          <a:ln w="25400">
            <a:solidFill>
              <a:schemeClr val="tx1"/>
            </a:solidFill>
            <a:round/>
            <a:headEnd/>
            <a:tailEnd type="triangle" w="lg" len="lg"/>
          </a:ln>
        </p:spPr>
        <p:txBody>
          <a:bodyPr/>
          <a:lstStyle/>
          <a:p>
            <a:endParaRPr lang="en-US"/>
          </a:p>
        </p:txBody>
      </p:sp>
      <p:sp>
        <p:nvSpPr>
          <p:cNvPr id="49" name="Text Box 50"/>
          <p:cNvSpPr txBox="1">
            <a:spLocks noChangeArrowheads="1"/>
          </p:cNvSpPr>
          <p:nvPr/>
        </p:nvSpPr>
        <p:spPr bwMode="auto">
          <a:xfrm>
            <a:off x="6934200" y="914400"/>
            <a:ext cx="611188" cy="369332"/>
          </a:xfrm>
          <a:prstGeom prst="rect">
            <a:avLst/>
          </a:prstGeom>
          <a:noFill/>
          <a:ln w="9525">
            <a:noFill/>
            <a:miter lim="800000"/>
            <a:headEnd/>
            <a:tailEnd/>
          </a:ln>
        </p:spPr>
        <p:txBody>
          <a:bodyPr>
            <a:spAutoFit/>
          </a:bodyPr>
          <a:lstStyle/>
          <a:p>
            <a:r>
              <a:rPr lang="en-US" sz="1800"/>
              <a:t>CO</a:t>
            </a:r>
            <a:r>
              <a:rPr lang="en-US" sz="1800" baseline="-25000"/>
              <a:t>2</a:t>
            </a:r>
          </a:p>
        </p:txBody>
      </p:sp>
      <p:sp>
        <p:nvSpPr>
          <p:cNvPr id="50" name="Line 51"/>
          <p:cNvSpPr>
            <a:spLocks noChangeShapeType="1"/>
          </p:cNvSpPr>
          <p:nvPr/>
        </p:nvSpPr>
        <p:spPr bwMode="auto">
          <a:xfrm flipV="1">
            <a:off x="8534400" y="1295400"/>
            <a:ext cx="1588" cy="2514600"/>
          </a:xfrm>
          <a:prstGeom prst="line">
            <a:avLst/>
          </a:prstGeom>
          <a:noFill/>
          <a:ln w="25400">
            <a:solidFill>
              <a:schemeClr val="tx1"/>
            </a:solidFill>
            <a:round/>
            <a:headEnd/>
            <a:tailEnd type="triangle" w="lg" len="lg"/>
          </a:ln>
        </p:spPr>
        <p:txBody>
          <a:bodyPr/>
          <a:lstStyle/>
          <a:p>
            <a:endParaRPr lang="en-US"/>
          </a:p>
        </p:txBody>
      </p:sp>
      <p:sp>
        <p:nvSpPr>
          <p:cNvPr id="51" name="Text Box 52"/>
          <p:cNvSpPr txBox="1">
            <a:spLocks noChangeArrowheads="1"/>
          </p:cNvSpPr>
          <p:nvPr/>
        </p:nvSpPr>
        <p:spPr bwMode="auto">
          <a:xfrm>
            <a:off x="8229600" y="914400"/>
            <a:ext cx="611188" cy="369332"/>
          </a:xfrm>
          <a:prstGeom prst="rect">
            <a:avLst/>
          </a:prstGeom>
          <a:noFill/>
          <a:ln w="9525">
            <a:noFill/>
            <a:miter lim="800000"/>
            <a:headEnd/>
            <a:tailEnd/>
          </a:ln>
        </p:spPr>
        <p:txBody>
          <a:bodyPr>
            <a:spAutoFit/>
          </a:bodyPr>
          <a:lstStyle/>
          <a:p>
            <a:r>
              <a:rPr lang="en-US" sz="1800"/>
              <a:t>CO</a:t>
            </a:r>
            <a:r>
              <a:rPr lang="en-US" sz="1800" baseline="-25000"/>
              <a:t>2</a:t>
            </a:r>
          </a:p>
        </p:txBody>
      </p:sp>
      <p:sp>
        <p:nvSpPr>
          <p:cNvPr id="52" name="Line 53"/>
          <p:cNvSpPr>
            <a:spLocks noChangeShapeType="1"/>
          </p:cNvSpPr>
          <p:nvPr/>
        </p:nvSpPr>
        <p:spPr bwMode="auto">
          <a:xfrm>
            <a:off x="8763000" y="6019800"/>
            <a:ext cx="0" cy="533400"/>
          </a:xfrm>
          <a:prstGeom prst="line">
            <a:avLst/>
          </a:prstGeom>
          <a:noFill/>
          <a:ln w="25400">
            <a:solidFill>
              <a:srgbClr val="008000"/>
            </a:solidFill>
            <a:round/>
            <a:headEnd/>
            <a:tailEnd type="none" w="lg" len="lg"/>
          </a:ln>
        </p:spPr>
        <p:txBody>
          <a:bodyPr/>
          <a:lstStyle/>
          <a:p>
            <a:endParaRPr lang="en-US"/>
          </a:p>
        </p:txBody>
      </p:sp>
      <p:sp>
        <p:nvSpPr>
          <p:cNvPr id="53" name="Line 54"/>
          <p:cNvSpPr>
            <a:spLocks noChangeShapeType="1"/>
          </p:cNvSpPr>
          <p:nvPr/>
        </p:nvSpPr>
        <p:spPr bwMode="auto">
          <a:xfrm rot="-5400000">
            <a:off x="7200900" y="4991100"/>
            <a:ext cx="0" cy="3124200"/>
          </a:xfrm>
          <a:prstGeom prst="line">
            <a:avLst/>
          </a:prstGeom>
          <a:noFill/>
          <a:ln w="25400">
            <a:solidFill>
              <a:srgbClr val="008000"/>
            </a:solidFill>
            <a:round/>
            <a:headEnd/>
            <a:tailEnd/>
          </a:ln>
        </p:spPr>
        <p:txBody>
          <a:bodyPr/>
          <a:lstStyle/>
          <a:p>
            <a:endParaRPr lang="en-US"/>
          </a:p>
        </p:txBody>
      </p:sp>
      <p:sp>
        <p:nvSpPr>
          <p:cNvPr id="54" name="Line 55"/>
          <p:cNvSpPr>
            <a:spLocks noChangeShapeType="1"/>
          </p:cNvSpPr>
          <p:nvPr/>
        </p:nvSpPr>
        <p:spPr bwMode="auto">
          <a:xfrm>
            <a:off x="7467600" y="6019800"/>
            <a:ext cx="0" cy="533400"/>
          </a:xfrm>
          <a:prstGeom prst="line">
            <a:avLst/>
          </a:prstGeom>
          <a:noFill/>
          <a:ln w="25400">
            <a:solidFill>
              <a:srgbClr val="008000"/>
            </a:solidFill>
            <a:round/>
            <a:headEnd/>
            <a:tailEnd type="none" w="lg" len="lg"/>
          </a:ln>
        </p:spPr>
        <p:txBody>
          <a:bodyPr/>
          <a:lstStyle/>
          <a:p>
            <a:endParaRPr lang="en-US"/>
          </a:p>
        </p:txBody>
      </p:sp>
      <p:sp>
        <p:nvSpPr>
          <p:cNvPr id="55" name="Line 56"/>
          <p:cNvSpPr>
            <a:spLocks noChangeShapeType="1"/>
          </p:cNvSpPr>
          <p:nvPr/>
        </p:nvSpPr>
        <p:spPr bwMode="auto">
          <a:xfrm rot="-5400000">
            <a:off x="4114800" y="4953000"/>
            <a:ext cx="0" cy="3200400"/>
          </a:xfrm>
          <a:prstGeom prst="line">
            <a:avLst/>
          </a:prstGeom>
          <a:noFill/>
          <a:ln w="25400">
            <a:solidFill>
              <a:srgbClr val="008000"/>
            </a:solidFill>
            <a:round/>
            <a:headEnd/>
            <a:tailEnd/>
          </a:ln>
        </p:spPr>
        <p:txBody>
          <a:bodyPr/>
          <a:lstStyle/>
          <a:p>
            <a:endParaRPr lang="en-US"/>
          </a:p>
        </p:txBody>
      </p:sp>
      <p:sp>
        <p:nvSpPr>
          <p:cNvPr id="56" name="Line 57"/>
          <p:cNvSpPr>
            <a:spLocks noChangeShapeType="1"/>
          </p:cNvSpPr>
          <p:nvPr/>
        </p:nvSpPr>
        <p:spPr bwMode="auto">
          <a:xfrm rot="10800000">
            <a:off x="2514600" y="4038600"/>
            <a:ext cx="0" cy="990600"/>
          </a:xfrm>
          <a:prstGeom prst="line">
            <a:avLst/>
          </a:prstGeom>
          <a:noFill/>
          <a:ln w="25400">
            <a:solidFill>
              <a:srgbClr val="008000"/>
            </a:solidFill>
            <a:round/>
            <a:headEnd/>
            <a:tailEnd/>
          </a:ln>
        </p:spPr>
        <p:txBody>
          <a:bodyPr/>
          <a:lstStyle/>
          <a:p>
            <a:endParaRPr lang="en-US"/>
          </a:p>
        </p:txBody>
      </p:sp>
      <p:sp>
        <p:nvSpPr>
          <p:cNvPr id="57" name="Line 58"/>
          <p:cNvSpPr>
            <a:spLocks noChangeShapeType="1"/>
          </p:cNvSpPr>
          <p:nvPr/>
        </p:nvSpPr>
        <p:spPr bwMode="auto">
          <a:xfrm rot="-5400000">
            <a:off x="2324100" y="4229100"/>
            <a:ext cx="381000" cy="0"/>
          </a:xfrm>
          <a:prstGeom prst="line">
            <a:avLst/>
          </a:prstGeom>
          <a:noFill/>
          <a:ln w="25400">
            <a:solidFill>
              <a:srgbClr val="FFFF00"/>
            </a:solidFill>
            <a:round/>
            <a:headEnd/>
            <a:tailEnd type="triangle" w="lg" len="lg"/>
          </a:ln>
        </p:spPr>
        <p:txBody>
          <a:bodyPr/>
          <a:lstStyle/>
          <a:p>
            <a:endParaRPr lang="en-US"/>
          </a:p>
        </p:txBody>
      </p:sp>
      <p:sp>
        <p:nvSpPr>
          <p:cNvPr id="58" name="Line 59"/>
          <p:cNvSpPr>
            <a:spLocks noChangeShapeType="1"/>
          </p:cNvSpPr>
          <p:nvPr/>
        </p:nvSpPr>
        <p:spPr bwMode="auto">
          <a:xfrm flipH="1" flipV="1">
            <a:off x="7239000" y="533400"/>
            <a:ext cx="1588" cy="381000"/>
          </a:xfrm>
          <a:prstGeom prst="line">
            <a:avLst/>
          </a:prstGeom>
          <a:noFill/>
          <a:ln w="25400">
            <a:solidFill>
              <a:schemeClr val="tx1"/>
            </a:solidFill>
            <a:round/>
            <a:headEnd/>
            <a:tailEnd type="none" w="lg" len="lg"/>
          </a:ln>
        </p:spPr>
        <p:txBody>
          <a:bodyPr/>
          <a:lstStyle/>
          <a:p>
            <a:endParaRPr lang="en-US"/>
          </a:p>
        </p:txBody>
      </p:sp>
      <p:sp>
        <p:nvSpPr>
          <p:cNvPr id="59" name="Line 60"/>
          <p:cNvSpPr>
            <a:spLocks noChangeShapeType="1"/>
          </p:cNvSpPr>
          <p:nvPr/>
        </p:nvSpPr>
        <p:spPr bwMode="auto">
          <a:xfrm flipH="1" flipV="1">
            <a:off x="8532813" y="533400"/>
            <a:ext cx="1587" cy="381000"/>
          </a:xfrm>
          <a:prstGeom prst="line">
            <a:avLst/>
          </a:prstGeom>
          <a:noFill/>
          <a:ln w="25400">
            <a:solidFill>
              <a:schemeClr val="tx1"/>
            </a:solidFill>
            <a:round/>
            <a:headEnd/>
            <a:tailEnd type="none" w="lg" len="lg"/>
          </a:ln>
        </p:spPr>
        <p:txBody>
          <a:bodyPr/>
          <a:lstStyle/>
          <a:p>
            <a:endParaRPr lang="en-US"/>
          </a:p>
        </p:txBody>
      </p:sp>
      <p:sp>
        <p:nvSpPr>
          <p:cNvPr id="60" name="Line 61"/>
          <p:cNvSpPr>
            <a:spLocks noChangeShapeType="1"/>
          </p:cNvSpPr>
          <p:nvPr/>
        </p:nvSpPr>
        <p:spPr bwMode="auto">
          <a:xfrm flipH="1" flipV="1">
            <a:off x="5715000" y="533400"/>
            <a:ext cx="1588" cy="381000"/>
          </a:xfrm>
          <a:prstGeom prst="line">
            <a:avLst/>
          </a:prstGeom>
          <a:noFill/>
          <a:ln w="25400">
            <a:solidFill>
              <a:schemeClr val="tx1"/>
            </a:solidFill>
            <a:round/>
            <a:headEnd/>
            <a:tailEnd type="none" w="lg" len="lg"/>
          </a:ln>
        </p:spPr>
        <p:txBody>
          <a:bodyPr/>
          <a:lstStyle/>
          <a:p>
            <a:endParaRPr lang="en-US"/>
          </a:p>
        </p:txBody>
      </p:sp>
      <p:sp>
        <p:nvSpPr>
          <p:cNvPr id="61" name="Line 62"/>
          <p:cNvSpPr>
            <a:spLocks noChangeShapeType="1"/>
          </p:cNvSpPr>
          <p:nvPr/>
        </p:nvSpPr>
        <p:spPr bwMode="auto">
          <a:xfrm flipH="1" flipV="1">
            <a:off x="2286000" y="533400"/>
            <a:ext cx="1588" cy="381000"/>
          </a:xfrm>
          <a:prstGeom prst="line">
            <a:avLst/>
          </a:prstGeom>
          <a:noFill/>
          <a:ln w="25400">
            <a:solidFill>
              <a:schemeClr val="tx1"/>
            </a:solidFill>
            <a:round/>
            <a:headEnd/>
            <a:tailEnd type="none" w="lg" len="lg"/>
          </a:ln>
        </p:spPr>
        <p:txBody>
          <a:bodyPr/>
          <a:lstStyle/>
          <a:p>
            <a:endParaRPr lang="en-US"/>
          </a:p>
        </p:txBody>
      </p:sp>
      <p:sp>
        <p:nvSpPr>
          <p:cNvPr id="62" name="Line 63"/>
          <p:cNvSpPr>
            <a:spLocks noChangeShapeType="1"/>
          </p:cNvSpPr>
          <p:nvPr/>
        </p:nvSpPr>
        <p:spPr bwMode="auto">
          <a:xfrm rot="5400000" flipH="1" flipV="1">
            <a:off x="5410200" y="-2590800"/>
            <a:ext cx="0" cy="6248400"/>
          </a:xfrm>
          <a:prstGeom prst="line">
            <a:avLst/>
          </a:prstGeom>
          <a:noFill/>
          <a:ln w="25400">
            <a:solidFill>
              <a:schemeClr val="tx1"/>
            </a:solidFill>
            <a:round/>
            <a:headEnd/>
            <a:tailEnd type="none" w="lg" len="lg"/>
          </a:ln>
        </p:spPr>
        <p:txBody>
          <a:bodyPr/>
          <a:lstStyle/>
          <a:p>
            <a:endParaRPr lang="en-US"/>
          </a:p>
        </p:txBody>
      </p:sp>
      <p:sp>
        <p:nvSpPr>
          <p:cNvPr id="63" name="Text Box 64"/>
          <p:cNvSpPr txBox="1">
            <a:spLocks noChangeArrowheads="1"/>
          </p:cNvSpPr>
          <p:nvPr/>
        </p:nvSpPr>
        <p:spPr bwMode="auto">
          <a:xfrm>
            <a:off x="4648200" y="3733800"/>
            <a:ext cx="351378" cy="646331"/>
          </a:xfrm>
          <a:prstGeom prst="rect">
            <a:avLst/>
          </a:prstGeom>
          <a:noFill/>
          <a:ln w="9525">
            <a:noFill/>
            <a:miter lim="800000"/>
            <a:headEnd/>
            <a:tailEnd/>
          </a:ln>
        </p:spPr>
        <p:txBody>
          <a:bodyPr wrap="none">
            <a:spAutoFit/>
          </a:bodyPr>
          <a:lstStyle/>
          <a:p>
            <a:r>
              <a:rPr lang="en-US" sz="1800" dirty="0"/>
              <a:t>C</a:t>
            </a:r>
          </a:p>
          <a:p>
            <a:r>
              <a:rPr lang="en-US" sz="1800" dirty="0" smtClean="0"/>
              <a:t>N</a:t>
            </a:r>
            <a:endParaRPr lang="en-US" sz="1800" dirty="0"/>
          </a:p>
        </p:txBody>
      </p:sp>
      <p:sp>
        <p:nvSpPr>
          <p:cNvPr id="64" name="Line 70"/>
          <p:cNvSpPr>
            <a:spLocks noChangeShapeType="1"/>
          </p:cNvSpPr>
          <p:nvPr/>
        </p:nvSpPr>
        <p:spPr bwMode="auto">
          <a:xfrm>
            <a:off x="6019800" y="6019800"/>
            <a:ext cx="0" cy="533400"/>
          </a:xfrm>
          <a:prstGeom prst="line">
            <a:avLst/>
          </a:prstGeom>
          <a:noFill/>
          <a:ln w="25400">
            <a:solidFill>
              <a:srgbClr val="008000"/>
            </a:solidFill>
            <a:round/>
            <a:headEnd/>
            <a:tailEnd type="none" w="lg" len="lg"/>
          </a:ln>
        </p:spPr>
        <p:txBody>
          <a:bodyPr/>
          <a:lstStyle/>
          <a:p>
            <a:endParaRPr lang="en-US"/>
          </a:p>
        </p:txBody>
      </p:sp>
      <p:sp>
        <p:nvSpPr>
          <p:cNvPr id="65" name="Line 71"/>
          <p:cNvSpPr>
            <a:spLocks noChangeShapeType="1"/>
          </p:cNvSpPr>
          <p:nvPr/>
        </p:nvSpPr>
        <p:spPr bwMode="auto">
          <a:xfrm>
            <a:off x="2514600" y="5410200"/>
            <a:ext cx="0" cy="1143000"/>
          </a:xfrm>
          <a:prstGeom prst="line">
            <a:avLst/>
          </a:prstGeom>
          <a:noFill/>
          <a:ln w="25400">
            <a:solidFill>
              <a:srgbClr val="008000"/>
            </a:solidFill>
            <a:round/>
            <a:headEnd type="triangle" w="lg" len="lg"/>
            <a:tailEnd type="none" w="lg" len="lg"/>
          </a:ln>
        </p:spPr>
        <p:txBody>
          <a:bodyPr/>
          <a:lstStyle/>
          <a:p>
            <a:endParaRPr lang="en-US"/>
          </a:p>
        </p:txBody>
      </p:sp>
      <p:grpSp>
        <p:nvGrpSpPr>
          <p:cNvPr id="66" name="Group 20"/>
          <p:cNvGrpSpPr>
            <a:grpSpLocks/>
          </p:cNvGrpSpPr>
          <p:nvPr/>
        </p:nvGrpSpPr>
        <p:grpSpPr bwMode="auto">
          <a:xfrm>
            <a:off x="0" y="5029200"/>
            <a:ext cx="9144000" cy="1812925"/>
            <a:chOff x="0" y="3063"/>
            <a:chExt cx="5760" cy="1142"/>
          </a:xfrm>
        </p:grpSpPr>
        <p:grpSp>
          <p:nvGrpSpPr>
            <p:cNvPr id="67" name="Group 16"/>
            <p:cNvGrpSpPr>
              <a:grpSpLocks/>
            </p:cNvGrpSpPr>
            <p:nvPr/>
          </p:nvGrpSpPr>
          <p:grpSpPr bwMode="auto">
            <a:xfrm>
              <a:off x="0" y="3063"/>
              <a:ext cx="4800" cy="1142"/>
              <a:chOff x="0" y="3082"/>
              <a:chExt cx="4800" cy="1142"/>
            </a:xfrm>
          </p:grpSpPr>
          <p:pic>
            <p:nvPicPr>
              <p:cNvPr id="69" name="Picture 3"/>
              <p:cNvPicPr>
                <a:picLocks noChangeAspect="1" noChangeArrowheads="1"/>
              </p:cNvPicPr>
              <p:nvPr/>
            </p:nvPicPr>
            <p:blipFill>
              <a:blip r:embed="rId3" cstate="print"/>
              <a:srcRect/>
              <a:stretch>
                <a:fillRect/>
              </a:stretch>
            </p:blipFill>
            <p:spPr bwMode="auto">
              <a:xfrm>
                <a:off x="0" y="3082"/>
                <a:ext cx="4800" cy="1142"/>
              </a:xfrm>
              <a:prstGeom prst="rect">
                <a:avLst/>
              </a:prstGeom>
              <a:solidFill>
                <a:srgbClr val="FFFF99"/>
              </a:solidFill>
              <a:ln w="9525">
                <a:noFill/>
                <a:miter lim="800000"/>
                <a:headEnd/>
                <a:tailEnd/>
              </a:ln>
            </p:spPr>
          </p:pic>
          <p:sp>
            <p:nvSpPr>
              <p:cNvPr id="70" name="Text Box 18"/>
              <p:cNvSpPr txBox="1">
                <a:spLocks noChangeArrowheads="1"/>
              </p:cNvSpPr>
              <p:nvPr/>
            </p:nvSpPr>
            <p:spPr bwMode="auto">
              <a:xfrm>
                <a:off x="1824" y="3168"/>
                <a:ext cx="1876" cy="231"/>
              </a:xfrm>
              <a:prstGeom prst="rect">
                <a:avLst/>
              </a:prstGeom>
              <a:solidFill>
                <a:srgbClr val="FFFFFF"/>
              </a:solidFill>
              <a:ln w="9525">
                <a:noFill/>
                <a:miter lim="800000"/>
                <a:headEnd/>
                <a:tailEnd/>
              </a:ln>
            </p:spPr>
            <p:txBody>
              <a:bodyPr wrap="none">
                <a:spAutoFit/>
              </a:bodyPr>
              <a:lstStyle/>
              <a:p>
                <a:r>
                  <a:rPr lang="en-US" sz="1800" dirty="0"/>
                  <a:t>Carbon and energy transfer</a:t>
                </a:r>
              </a:p>
            </p:txBody>
          </p:sp>
        </p:grpSp>
        <p:sp>
          <p:nvSpPr>
            <p:cNvPr id="68" name="Rectangle 108"/>
            <p:cNvSpPr>
              <a:spLocks noChangeArrowheads="1"/>
            </p:cNvSpPr>
            <p:nvPr/>
          </p:nvSpPr>
          <p:spPr bwMode="auto">
            <a:xfrm>
              <a:off x="3867" y="3072"/>
              <a:ext cx="1893" cy="989"/>
            </a:xfrm>
            <a:prstGeom prst="rect">
              <a:avLst/>
            </a:prstGeom>
            <a:solidFill>
              <a:srgbClr val="FFFF99"/>
            </a:solidFill>
            <a:ln w="12700">
              <a:solidFill>
                <a:schemeClr val="tx1"/>
              </a:solidFill>
              <a:miter lim="800000"/>
              <a:headEnd/>
              <a:tailEnd/>
            </a:ln>
          </p:spPr>
          <p:txBody>
            <a:bodyPr anchor="ctr">
              <a:spAutoFit/>
            </a:bodyPr>
            <a:lstStyle/>
            <a:p>
              <a:pPr>
                <a:buFontTx/>
                <a:buChar char="•"/>
              </a:pPr>
              <a:r>
                <a:rPr lang="en-US" sz="1600" dirty="0"/>
                <a:t>Carbon is respired by all organisms in the food web</a:t>
              </a:r>
            </a:p>
            <a:p>
              <a:pPr>
                <a:buFontTx/>
                <a:buChar char="•"/>
              </a:pPr>
              <a:endParaRPr lang="en-US" sz="1600" dirty="0"/>
            </a:p>
            <a:p>
              <a:pPr>
                <a:buFontTx/>
                <a:buChar char="•"/>
              </a:pPr>
              <a:r>
                <a:rPr lang="en-US" sz="1600" dirty="0"/>
                <a:t>The amounts of Carbon and Energy available limit the size and activity of the web</a:t>
              </a:r>
            </a:p>
          </p:txBody>
        </p:sp>
      </p:grpSp>
      <p:sp>
        <p:nvSpPr>
          <p:cNvPr id="71" name="TextBox 70">
            <a:hlinkClick r:id="" action="ppaction://noaction" highlightClick="1"/>
          </p:cNvPr>
          <p:cNvSpPr txBox="1">
            <a:spLocks noChangeArrowheads="1"/>
          </p:cNvSpPr>
          <p:nvPr/>
        </p:nvSpPr>
        <p:spPr bwMode="auto">
          <a:xfrm>
            <a:off x="0" y="57090"/>
            <a:ext cx="8001000" cy="400110"/>
          </a:xfrm>
          <a:prstGeom prst="rect">
            <a:avLst/>
          </a:prstGeom>
          <a:solidFill>
            <a:srgbClr val="FFFF00">
              <a:alpha val="92155"/>
            </a:srgbClr>
          </a:solidFill>
          <a:ln w="9525">
            <a:solidFill>
              <a:schemeClr val="tx1"/>
            </a:solidFill>
            <a:miter lim="800000"/>
            <a:headEnd/>
            <a:tailEnd/>
          </a:ln>
        </p:spPr>
        <p:txBody>
          <a:bodyPr wrap="square">
            <a:spAutoFit/>
          </a:bodyPr>
          <a:lstStyle/>
          <a:p>
            <a:pPr algn="ctr"/>
            <a:r>
              <a:rPr lang="en-US" sz="2000" dirty="0" smtClean="0"/>
              <a:t>Economies of Ecosystems: Carbon and Energy are the Currencies</a:t>
            </a:r>
            <a:endParaRPr lang="en-US" sz="2000" dirty="0"/>
          </a:p>
        </p:txBody>
      </p:sp>
      <p:sp>
        <p:nvSpPr>
          <p:cNvPr id="72" name="TextBox 71"/>
          <p:cNvSpPr txBox="1"/>
          <p:nvPr/>
        </p:nvSpPr>
        <p:spPr>
          <a:xfrm rot="19478172">
            <a:off x="1024120" y="2602388"/>
            <a:ext cx="3122971" cy="584775"/>
          </a:xfrm>
          <a:prstGeom prst="rect">
            <a:avLst/>
          </a:prstGeom>
          <a:solidFill>
            <a:srgbClr val="FFFF00"/>
          </a:solidFill>
          <a:ln w="25400">
            <a:solidFill>
              <a:srgbClr val="0070C0"/>
            </a:solidFill>
          </a:ln>
        </p:spPr>
        <p:txBody>
          <a:bodyPr wrap="none" rtlCol="0">
            <a:spAutoFit/>
          </a:bodyPr>
          <a:lstStyle/>
          <a:p>
            <a:r>
              <a:rPr lang="en-US" sz="3200" dirty="0" smtClean="0"/>
              <a:t>   Stewardship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66"/>
                                        </p:tgtEl>
                                        <p:attrNameLst>
                                          <p:attrName>style.visibility</p:attrName>
                                        </p:attrNameLst>
                                      </p:cBhvr>
                                      <p:to>
                                        <p:strVal val="visible"/>
                                      </p:to>
                                    </p:set>
                                    <p:anim calcmode="lin" valueType="num">
                                      <p:cBhvr additive="base">
                                        <p:cTn id="115" dur="500" fill="hold"/>
                                        <p:tgtEl>
                                          <p:spTgt spid="66"/>
                                        </p:tgtEl>
                                        <p:attrNameLst>
                                          <p:attrName>ppt_x</p:attrName>
                                        </p:attrNameLst>
                                      </p:cBhvr>
                                      <p:tavLst>
                                        <p:tav tm="0">
                                          <p:val>
                                            <p:strVal val="0-#ppt_w/2"/>
                                          </p:val>
                                        </p:tav>
                                        <p:tav tm="100000">
                                          <p:val>
                                            <p:strVal val="#ppt_x"/>
                                          </p:val>
                                        </p:tav>
                                      </p:tavLst>
                                    </p:anim>
                                    <p:anim calcmode="lin" valueType="num">
                                      <p:cBhvr additive="base">
                                        <p:cTn id="116"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55" presetClass="entr" presetSubtype="0" fill="hold" grpId="0" nodeType="clickEffect">
                                  <p:stCondLst>
                                    <p:cond delay="0"/>
                                  </p:stCondLst>
                                  <p:childTnLst>
                                    <p:set>
                                      <p:cBhvr>
                                        <p:cTn id="120" dur="1" fill="hold">
                                          <p:stCondLst>
                                            <p:cond delay="0"/>
                                          </p:stCondLst>
                                        </p:cTn>
                                        <p:tgtEl>
                                          <p:spTgt spid="72"/>
                                        </p:tgtEl>
                                        <p:attrNameLst>
                                          <p:attrName>style.visibility</p:attrName>
                                        </p:attrNameLst>
                                      </p:cBhvr>
                                      <p:to>
                                        <p:strVal val="visible"/>
                                      </p:to>
                                    </p:set>
                                    <p:anim calcmode="lin" valueType="num">
                                      <p:cBhvr>
                                        <p:cTn id="121" dur="1000" fill="hold"/>
                                        <p:tgtEl>
                                          <p:spTgt spid="72"/>
                                        </p:tgtEl>
                                        <p:attrNameLst>
                                          <p:attrName>ppt_w</p:attrName>
                                        </p:attrNameLst>
                                      </p:cBhvr>
                                      <p:tavLst>
                                        <p:tav tm="0">
                                          <p:val>
                                            <p:strVal val="#ppt_w*0.70"/>
                                          </p:val>
                                        </p:tav>
                                        <p:tav tm="100000">
                                          <p:val>
                                            <p:strVal val="#ppt_w"/>
                                          </p:val>
                                        </p:tav>
                                      </p:tavLst>
                                    </p:anim>
                                    <p:anim calcmode="lin" valueType="num">
                                      <p:cBhvr>
                                        <p:cTn id="122" dur="1000" fill="hold"/>
                                        <p:tgtEl>
                                          <p:spTgt spid="72"/>
                                        </p:tgtEl>
                                        <p:attrNameLst>
                                          <p:attrName>ppt_h</p:attrName>
                                        </p:attrNameLst>
                                      </p:cBhvr>
                                      <p:tavLst>
                                        <p:tav tm="0">
                                          <p:val>
                                            <p:strVal val="#ppt_h"/>
                                          </p:val>
                                        </p:tav>
                                        <p:tav tm="100000">
                                          <p:val>
                                            <p:strVal val="#ppt_h"/>
                                          </p:val>
                                        </p:tav>
                                      </p:tavLst>
                                    </p:anim>
                                    <p:animEffect transition="in" filter="fade">
                                      <p:cBhvr>
                                        <p:cTn id="123"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animBg="1"/>
      <p:bldP spid="18" grpId="0" animBg="1"/>
      <p:bldP spid="19" grpId="0" animBg="1"/>
      <p:bldP spid="20" grpId="0" animBg="1"/>
      <p:bldP spid="21" grpId="0" animBg="1"/>
      <p:bldP spid="22" grpId="0" animBg="1"/>
      <p:bldP spid="23" grpId="0"/>
      <p:bldP spid="25" grpId="0" animBg="1"/>
      <p:bldP spid="26" grpId="0" animBg="1"/>
      <p:bldP spid="27" grpId="0" animBg="1"/>
      <p:bldP spid="28" grpId="0"/>
      <p:bldP spid="30" grpId="0"/>
      <p:bldP spid="31" grpId="0"/>
      <p:bldP spid="32" grpId="0"/>
      <p:bldP spid="33" grpId="0" animBg="1"/>
      <p:bldP spid="34" grpId="0" animBg="1"/>
      <p:bldP spid="35" grpId="0" animBg="1"/>
      <p:bldP spid="36" grpId="0" animBg="1"/>
      <p:bldP spid="37" grpId="0" animBg="1"/>
      <p:bldP spid="38" grpId="0" animBg="1"/>
      <p:bldP spid="39" grpId="0"/>
      <p:bldP spid="40" grpId="0"/>
      <p:bldP spid="41" grpId="0" animBg="1"/>
      <p:bldP spid="42" grpId="0" animBg="1"/>
      <p:bldP spid="43" grpId="0" animBg="1"/>
      <p:bldP spid="44" grpId="0" animBg="1"/>
      <p:bldP spid="45" grpId="0"/>
      <p:bldP spid="46" grpId="0" animBg="1"/>
      <p:bldP spid="47" grpId="0" animBg="1"/>
      <p:bldP spid="48" grpId="0" animBg="1"/>
      <p:bldP spid="49" grpId="0"/>
      <p:bldP spid="50" grpId="0" animBg="1"/>
      <p:bldP spid="51" grpId="0"/>
      <p:bldP spid="52" grpId="0" animBg="1"/>
      <p:bldP spid="53" grpId="0" animBg="1"/>
      <p:bldP spid="54" grpId="0" animBg="1"/>
      <p:bldP spid="55" grpId="0" animBg="1"/>
      <p:bldP spid="58" grpId="0" animBg="1"/>
      <p:bldP spid="59" grpId="0" animBg="1"/>
      <p:bldP spid="60" grpId="0" animBg="1"/>
      <p:bldP spid="61" grpId="0" animBg="1"/>
      <p:bldP spid="62" grpId="0" animBg="1"/>
      <p:bldP spid="63" grpId="0"/>
      <p:bldP spid="64" grpId="0" animBg="1"/>
      <p:bldP spid="65" grpId="0" animBg="1"/>
      <p:bldP spid="7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24" name="Text Box 20"/>
          <p:cNvSpPr txBox="1">
            <a:spLocks noChangeArrowheads="1"/>
          </p:cNvSpPr>
          <p:nvPr/>
        </p:nvSpPr>
        <p:spPr bwMode="auto">
          <a:xfrm>
            <a:off x="5029200" y="381000"/>
            <a:ext cx="3778250" cy="457200"/>
          </a:xfrm>
          <a:prstGeom prst="rect">
            <a:avLst/>
          </a:prstGeom>
          <a:noFill/>
          <a:ln w="9525">
            <a:noFill/>
            <a:miter lim="800000"/>
            <a:headEnd/>
            <a:tailEnd/>
          </a:ln>
          <a:effectLst/>
        </p:spPr>
        <p:txBody>
          <a:bodyPr wrap="none">
            <a:spAutoFit/>
          </a:bodyPr>
          <a:lstStyle/>
          <a:p>
            <a:r>
              <a:rPr lang="en-US" dirty="0"/>
              <a:t>Fueling the Soil Food Web</a:t>
            </a:r>
          </a:p>
        </p:txBody>
      </p:sp>
      <p:grpSp>
        <p:nvGrpSpPr>
          <p:cNvPr id="2" name="Group 32"/>
          <p:cNvGrpSpPr>
            <a:grpSpLocks noChangeAspect="1"/>
          </p:cNvGrpSpPr>
          <p:nvPr/>
        </p:nvGrpSpPr>
        <p:grpSpPr>
          <a:xfrm>
            <a:off x="152400" y="152400"/>
            <a:ext cx="4648200" cy="3164840"/>
            <a:chOff x="23813" y="0"/>
            <a:chExt cx="9462770" cy="6781800"/>
          </a:xfrm>
        </p:grpSpPr>
        <p:sp>
          <p:nvSpPr>
            <p:cNvPr id="149506" name="Freeform 2"/>
            <p:cNvSpPr>
              <a:spLocks/>
            </p:cNvSpPr>
            <p:nvPr/>
          </p:nvSpPr>
          <p:spPr bwMode="auto">
            <a:xfrm>
              <a:off x="452438" y="1447800"/>
              <a:ext cx="6400800" cy="381000"/>
            </a:xfrm>
            <a:custGeom>
              <a:avLst/>
              <a:gdLst/>
              <a:ahLst/>
              <a:cxnLst>
                <a:cxn ang="0">
                  <a:pos x="0" y="105"/>
                </a:cxn>
                <a:cxn ang="0">
                  <a:pos x="106" y="35"/>
                </a:cxn>
                <a:cxn ang="0">
                  <a:pos x="212" y="0"/>
                </a:cxn>
                <a:cxn ang="0">
                  <a:pos x="335" y="35"/>
                </a:cxn>
                <a:cxn ang="0">
                  <a:pos x="371" y="70"/>
                </a:cxn>
                <a:cxn ang="0">
                  <a:pos x="424" y="88"/>
                </a:cxn>
                <a:cxn ang="0">
                  <a:pos x="530" y="141"/>
                </a:cxn>
                <a:cxn ang="0">
                  <a:pos x="900" y="70"/>
                </a:cxn>
                <a:cxn ang="0">
                  <a:pos x="1059" y="123"/>
                </a:cxn>
                <a:cxn ang="0">
                  <a:pos x="1165" y="194"/>
                </a:cxn>
                <a:cxn ang="0">
                  <a:pos x="1447" y="141"/>
                </a:cxn>
                <a:cxn ang="0">
                  <a:pos x="1500" y="105"/>
                </a:cxn>
                <a:cxn ang="0">
                  <a:pos x="1606" y="70"/>
                </a:cxn>
                <a:cxn ang="0">
                  <a:pos x="1836" y="158"/>
                </a:cxn>
                <a:cxn ang="0">
                  <a:pos x="2065" y="123"/>
                </a:cxn>
                <a:cxn ang="0">
                  <a:pos x="2206" y="52"/>
                </a:cxn>
                <a:cxn ang="0">
                  <a:pos x="2401" y="176"/>
                </a:cxn>
                <a:cxn ang="0">
                  <a:pos x="2806" y="70"/>
                </a:cxn>
                <a:cxn ang="0">
                  <a:pos x="2912" y="88"/>
                </a:cxn>
                <a:cxn ang="0">
                  <a:pos x="3018" y="141"/>
                </a:cxn>
                <a:cxn ang="0">
                  <a:pos x="3354" y="141"/>
                </a:cxn>
                <a:cxn ang="0">
                  <a:pos x="3618" y="211"/>
                </a:cxn>
                <a:cxn ang="0">
                  <a:pos x="3971" y="141"/>
                </a:cxn>
                <a:cxn ang="0">
                  <a:pos x="4377" y="123"/>
                </a:cxn>
                <a:cxn ang="0">
                  <a:pos x="4483" y="70"/>
                </a:cxn>
                <a:cxn ang="0">
                  <a:pos x="4536" y="105"/>
                </a:cxn>
                <a:cxn ang="0">
                  <a:pos x="4819" y="88"/>
                </a:cxn>
              </a:cxnLst>
              <a:rect l="0" t="0" r="r" b="b"/>
              <a:pathLst>
                <a:path w="4819" h="219">
                  <a:moveTo>
                    <a:pt x="0" y="105"/>
                  </a:moveTo>
                  <a:cubicBezTo>
                    <a:pt x="35" y="82"/>
                    <a:pt x="71" y="58"/>
                    <a:pt x="106" y="35"/>
                  </a:cubicBezTo>
                  <a:cubicBezTo>
                    <a:pt x="137" y="14"/>
                    <a:pt x="212" y="0"/>
                    <a:pt x="212" y="0"/>
                  </a:cubicBezTo>
                  <a:cubicBezTo>
                    <a:pt x="229" y="4"/>
                    <a:pt x="314" y="23"/>
                    <a:pt x="335" y="35"/>
                  </a:cubicBezTo>
                  <a:cubicBezTo>
                    <a:pt x="349" y="44"/>
                    <a:pt x="357" y="61"/>
                    <a:pt x="371" y="70"/>
                  </a:cubicBezTo>
                  <a:cubicBezTo>
                    <a:pt x="387" y="80"/>
                    <a:pt x="407" y="80"/>
                    <a:pt x="424" y="88"/>
                  </a:cubicBezTo>
                  <a:cubicBezTo>
                    <a:pt x="561" y="157"/>
                    <a:pt x="397" y="96"/>
                    <a:pt x="530" y="141"/>
                  </a:cubicBezTo>
                  <a:cubicBezTo>
                    <a:pt x="657" y="119"/>
                    <a:pt x="775" y="91"/>
                    <a:pt x="900" y="70"/>
                  </a:cubicBezTo>
                  <a:cubicBezTo>
                    <a:pt x="949" y="82"/>
                    <a:pt x="1016" y="96"/>
                    <a:pt x="1059" y="123"/>
                  </a:cubicBezTo>
                  <a:cubicBezTo>
                    <a:pt x="1213" y="219"/>
                    <a:pt x="1023" y="146"/>
                    <a:pt x="1165" y="194"/>
                  </a:cubicBezTo>
                  <a:cubicBezTo>
                    <a:pt x="1401" y="154"/>
                    <a:pt x="1307" y="175"/>
                    <a:pt x="1447" y="141"/>
                  </a:cubicBezTo>
                  <a:cubicBezTo>
                    <a:pt x="1465" y="129"/>
                    <a:pt x="1480" y="114"/>
                    <a:pt x="1500" y="105"/>
                  </a:cubicBezTo>
                  <a:cubicBezTo>
                    <a:pt x="1534" y="90"/>
                    <a:pt x="1606" y="70"/>
                    <a:pt x="1606" y="70"/>
                  </a:cubicBezTo>
                  <a:cubicBezTo>
                    <a:pt x="1730" y="86"/>
                    <a:pt x="1756" y="80"/>
                    <a:pt x="1836" y="158"/>
                  </a:cubicBezTo>
                  <a:cubicBezTo>
                    <a:pt x="1917" y="150"/>
                    <a:pt x="1992" y="156"/>
                    <a:pt x="2065" y="123"/>
                  </a:cubicBezTo>
                  <a:cubicBezTo>
                    <a:pt x="2113" y="101"/>
                    <a:pt x="2206" y="52"/>
                    <a:pt x="2206" y="52"/>
                  </a:cubicBezTo>
                  <a:cubicBezTo>
                    <a:pt x="2293" y="74"/>
                    <a:pt x="2338" y="113"/>
                    <a:pt x="2401" y="176"/>
                  </a:cubicBezTo>
                  <a:cubicBezTo>
                    <a:pt x="2544" y="160"/>
                    <a:pt x="2684" y="152"/>
                    <a:pt x="2806" y="70"/>
                  </a:cubicBezTo>
                  <a:cubicBezTo>
                    <a:pt x="2841" y="76"/>
                    <a:pt x="2878" y="77"/>
                    <a:pt x="2912" y="88"/>
                  </a:cubicBezTo>
                  <a:cubicBezTo>
                    <a:pt x="2949" y="100"/>
                    <a:pt x="2981" y="128"/>
                    <a:pt x="3018" y="141"/>
                  </a:cubicBezTo>
                  <a:cubicBezTo>
                    <a:pt x="3178" y="125"/>
                    <a:pt x="3199" y="110"/>
                    <a:pt x="3354" y="141"/>
                  </a:cubicBezTo>
                  <a:cubicBezTo>
                    <a:pt x="3443" y="159"/>
                    <a:pt x="3528" y="194"/>
                    <a:pt x="3618" y="211"/>
                  </a:cubicBezTo>
                  <a:cubicBezTo>
                    <a:pt x="3738" y="194"/>
                    <a:pt x="3851" y="160"/>
                    <a:pt x="3971" y="141"/>
                  </a:cubicBezTo>
                  <a:cubicBezTo>
                    <a:pt x="4116" y="156"/>
                    <a:pt x="4235" y="152"/>
                    <a:pt x="4377" y="123"/>
                  </a:cubicBezTo>
                  <a:cubicBezTo>
                    <a:pt x="4395" y="111"/>
                    <a:pt x="4454" y="65"/>
                    <a:pt x="4483" y="70"/>
                  </a:cubicBezTo>
                  <a:cubicBezTo>
                    <a:pt x="4504" y="73"/>
                    <a:pt x="4518" y="93"/>
                    <a:pt x="4536" y="105"/>
                  </a:cubicBezTo>
                  <a:cubicBezTo>
                    <a:pt x="4772" y="86"/>
                    <a:pt x="4677" y="88"/>
                    <a:pt x="4819" y="88"/>
                  </a:cubicBezTo>
                </a:path>
              </a:pathLst>
            </a:custGeom>
            <a:noFill/>
            <a:ln w="9525">
              <a:solidFill>
                <a:schemeClr val="tx1"/>
              </a:solidFill>
              <a:round/>
              <a:headEnd/>
              <a:tailEnd/>
            </a:ln>
            <a:effectLst/>
          </p:spPr>
          <p:txBody>
            <a:bodyPr wrap="none" anchor="ctr"/>
            <a:lstStyle/>
            <a:p>
              <a:endParaRPr lang="en-US" sz="1100"/>
            </a:p>
          </p:txBody>
        </p:sp>
        <p:sp>
          <p:nvSpPr>
            <p:cNvPr id="149507" name="Freeform 3"/>
            <p:cNvSpPr>
              <a:spLocks/>
            </p:cNvSpPr>
            <p:nvPr/>
          </p:nvSpPr>
          <p:spPr bwMode="auto">
            <a:xfrm>
              <a:off x="23813" y="1231900"/>
              <a:ext cx="1344612" cy="4006850"/>
            </a:xfrm>
            <a:custGeom>
              <a:avLst/>
              <a:gdLst/>
              <a:ahLst/>
              <a:cxnLst>
                <a:cxn ang="0">
                  <a:pos x="847" y="0"/>
                </a:cxn>
                <a:cxn ang="0">
                  <a:pos x="794" y="847"/>
                </a:cxn>
                <a:cxn ang="0">
                  <a:pos x="723" y="1094"/>
                </a:cxn>
                <a:cxn ang="0">
                  <a:pos x="706" y="1359"/>
                </a:cxn>
                <a:cxn ang="0">
                  <a:pos x="529" y="1677"/>
                </a:cxn>
                <a:cxn ang="0">
                  <a:pos x="406" y="1888"/>
                </a:cxn>
                <a:cxn ang="0">
                  <a:pos x="370" y="1994"/>
                </a:cxn>
                <a:cxn ang="0">
                  <a:pos x="335" y="2135"/>
                </a:cxn>
                <a:cxn ang="0">
                  <a:pos x="211" y="2224"/>
                </a:cxn>
                <a:cxn ang="0">
                  <a:pos x="70" y="2347"/>
                </a:cxn>
                <a:cxn ang="0">
                  <a:pos x="35" y="2471"/>
                </a:cxn>
                <a:cxn ang="0">
                  <a:pos x="0" y="2524"/>
                </a:cxn>
              </a:cxnLst>
              <a:rect l="0" t="0" r="r" b="b"/>
              <a:pathLst>
                <a:path w="847" h="2524">
                  <a:moveTo>
                    <a:pt x="847" y="0"/>
                  </a:moveTo>
                  <a:cubicBezTo>
                    <a:pt x="778" y="271"/>
                    <a:pt x="826" y="570"/>
                    <a:pt x="794" y="847"/>
                  </a:cubicBezTo>
                  <a:cubicBezTo>
                    <a:pt x="786" y="920"/>
                    <a:pt x="739" y="1017"/>
                    <a:pt x="723" y="1094"/>
                  </a:cubicBezTo>
                  <a:cubicBezTo>
                    <a:pt x="717" y="1182"/>
                    <a:pt x="719" y="1271"/>
                    <a:pt x="706" y="1359"/>
                  </a:cubicBezTo>
                  <a:cubicBezTo>
                    <a:pt x="691" y="1463"/>
                    <a:pt x="598" y="1606"/>
                    <a:pt x="529" y="1677"/>
                  </a:cubicBezTo>
                  <a:cubicBezTo>
                    <a:pt x="503" y="1757"/>
                    <a:pt x="452" y="1819"/>
                    <a:pt x="406" y="1888"/>
                  </a:cubicBezTo>
                  <a:cubicBezTo>
                    <a:pt x="385" y="1919"/>
                    <a:pt x="382" y="1959"/>
                    <a:pt x="370" y="1994"/>
                  </a:cubicBezTo>
                  <a:cubicBezTo>
                    <a:pt x="354" y="2040"/>
                    <a:pt x="369" y="2101"/>
                    <a:pt x="335" y="2135"/>
                  </a:cubicBezTo>
                  <a:cubicBezTo>
                    <a:pt x="251" y="2219"/>
                    <a:pt x="296" y="2195"/>
                    <a:pt x="211" y="2224"/>
                  </a:cubicBezTo>
                  <a:cubicBezTo>
                    <a:pt x="166" y="2270"/>
                    <a:pt x="116" y="2302"/>
                    <a:pt x="70" y="2347"/>
                  </a:cubicBezTo>
                  <a:cubicBezTo>
                    <a:pt x="57" y="2388"/>
                    <a:pt x="52" y="2432"/>
                    <a:pt x="35" y="2471"/>
                  </a:cubicBezTo>
                  <a:cubicBezTo>
                    <a:pt x="27" y="2490"/>
                    <a:pt x="0" y="2524"/>
                    <a:pt x="0" y="2524"/>
                  </a:cubicBezTo>
                </a:path>
              </a:pathLst>
            </a:custGeom>
            <a:noFill/>
            <a:ln w="9525">
              <a:solidFill>
                <a:srgbClr val="993300"/>
              </a:solidFill>
              <a:round/>
              <a:headEnd/>
              <a:tailEnd/>
            </a:ln>
            <a:effectLst/>
          </p:spPr>
          <p:txBody>
            <a:bodyPr wrap="none" anchor="ctr"/>
            <a:lstStyle/>
            <a:p>
              <a:endParaRPr lang="en-US" sz="1100"/>
            </a:p>
          </p:txBody>
        </p:sp>
        <p:sp>
          <p:nvSpPr>
            <p:cNvPr id="149508" name="Freeform 4"/>
            <p:cNvSpPr>
              <a:spLocks/>
            </p:cNvSpPr>
            <p:nvPr/>
          </p:nvSpPr>
          <p:spPr bwMode="auto">
            <a:xfrm>
              <a:off x="1284288" y="2689225"/>
              <a:ext cx="1317625" cy="2884488"/>
            </a:xfrm>
            <a:custGeom>
              <a:avLst/>
              <a:gdLst/>
              <a:ahLst/>
              <a:cxnLst>
                <a:cxn ang="0">
                  <a:pos x="0" y="0"/>
                </a:cxn>
                <a:cxn ang="0">
                  <a:pos x="18" y="123"/>
                </a:cxn>
                <a:cxn ang="0">
                  <a:pos x="159" y="229"/>
                </a:cxn>
                <a:cxn ang="0">
                  <a:pos x="212" y="406"/>
                </a:cxn>
                <a:cxn ang="0">
                  <a:pos x="229" y="547"/>
                </a:cxn>
                <a:cxn ang="0">
                  <a:pos x="265" y="600"/>
                </a:cxn>
                <a:cxn ang="0">
                  <a:pos x="353" y="759"/>
                </a:cxn>
                <a:cxn ang="0">
                  <a:pos x="406" y="988"/>
                </a:cxn>
                <a:cxn ang="0">
                  <a:pos x="459" y="1112"/>
                </a:cxn>
                <a:cxn ang="0">
                  <a:pos x="529" y="1129"/>
                </a:cxn>
                <a:cxn ang="0">
                  <a:pos x="777" y="1323"/>
                </a:cxn>
                <a:cxn ang="0">
                  <a:pos x="794" y="1570"/>
                </a:cxn>
                <a:cxn ang="0">
                  <a:pos x="830" y="1817"/>
                </a:cxn>
              </a:cxnLst>
              <a:rect l="0" t="0" r="r" b="b"/>
              <a:pathLst>
                <a:path w="830" h="1817">
                  <a:moveTo>
                    <a:pt x="0" y="0"/>
                  </a:moveTo>
                  <a:cubicBezTo>
                    <a:pt x="6" y="41"/>
                    <a:pt x="6" y="83"/>
                    <a:pt x="18" y="123"/>
                  </a:cubicBezTo>
                  <a:cubicBezTo>
                    <a:pt x="37" y="187"/>
                    <a:pt x="110" y="196"/>
                    <a:pt x="159" y="229"/>
                  </a:cubicBezTo>
                  <a:cubicBezTo>
                    <a:pt x="202" y="358"/>
                    <a:pt x="185" y="299"/>
                    <a:pt x="212" y="406"/>
                  </a:cubicBezTo>
                  <a:cubicBezTo>
                    <a:pt x="218" y="453"/>
                    <a:pt x="217" y="501"/>
                    <a:pt x="229" y="547"/>
                  </a:cubicBezTo>
                  <a:cubicBezTo>
                    <a:pt x="235" y="568"/>
                    <a:pt x="254" y="582"/>
                    <a:pt x="265" y="600"/>
                  </a:cubicBezTo>
                  <a:cubicBezTo>
                    <a:pt x="299" y="659"/>
                    <a:pt x="306" y="711"/>
                    <a:pt x="353" y="759"/>
                  </a:cubicBezTo>
                  <a:cubicBezTo>
                    <a:pt x="379" y="835"/>
                    <a:pt x="390" y="909"/>
                    <a:pt x="406" y="988"/>
                  </a:cubicBezTo>
                  <a:cubicBezTo>
                    <a:pt x="413" y="1021"/>
                    <a:pt x="425" y="1089"/>
                    <a:pt x="459" y="1112"/>
                  </a:cubicBezTo>
                  <a:cubicBezTo>
                    <a:pt x="479" y="1125"/>
                    <a:pt x="506" y="1123"/>
                    <a:pt x="529" y="1129"/>
                  </a:cubicBezTo>
                  <a:cubicBezTo>
                    <a:pt x="628" y="1178"/>
                    <a:pt x="715" y="1232"/>
                    <a:pt x="777" y="1323"/>
                  </a:cubicBezTo>
                  <a:cubicBezTo>
                    <a:pt x="783" y="1405"/>
                    <a:pt x="784" y="1488"/>
                    <a:pt x="794" y="1570"/>
                  </a:cubicBezTo>
                  <a:cubicBezTo>
                    <a:pt x="804" y="1652"/>
                    <a:pt x="830" y="1731"/>
                    <a:pt x="830" y="1817"/>
                  </a:cubicBezTo>
                </a:path>
              </a:pathLst>
            </a:custGeom>
            <a:noFill/>
            <a:ln w="9525">
              <a:solidFill>
                <a:srgbClr val="993300"/>
              </a:solidFill>
              <a:round/>
              <a:headEnd/>
              <a:tailEnd/>
            </a:ln>
            <a:effectLst/>
          </p:spPr>
          <p:txBody>
            <a:bodyPr wrap="none" anchor="ctr"/>
            <a:lstStyle/>
            <a:p>
              <a:endParaRPr lang="en-US" sz="1100"/>
            </a:p>
          </p:txBody>
        </p:sp>
        <p:sp>
          <p:nvSpPr>
            <p:cNvPr id="149509" name="Freeform 5"/>
            <p:cNvSpPr>
              <a:spLocks/>
            </p:cNvSpPr>
            <p:nvPr/>
          </p:nvSpPr>
          <p:spPr bwMode="auto">
            <a:xfrm>
              <a:off x="808038" y="4257675"/>
              <a:ext cx="1149350" cy="1147763"/>
            </a:xfrm>
            <a:custGeom>
              <a:avLst/>
              <a:gdLst/>
              <a:ahLst/>
              <a:cxnLst>
                <a:cxn ang="0">
                  <a:pos x="724" y="0"/>
                </a:cxn>
                <a:cxn ang="0">
                  <a:pos x="582" y="159"/>
                </a:cxn>
                <a:cxn ang="0">
                  <a:pos x="476" y="194"/>
                </a:cxn>
                <a:cxn ang="0">
                  <a:pos x="406" y="441"/>
                </a:cxn>
                <a:cxn ang="0">
                  <a:pos x="353" y="494"/>
                </a:cxn>
                <a:cxn ang="0">
                  <a:pos x="123" y="512"/>
                </a:cxn>
                <a:cxn ang="0">
                  <a:pos x="70" y="529"/>
                </a:cxn>
                <a:cxn ang="0">
                  <a:pos x="0" y="723"/>
                </a:cxn>
              </a:cxnLst>
              <a:rect l="0" t="0" r="r" b="b"/>
              <a:pathLst>
                <a:path w="724" h="723">
                  <a:moveTo>
                    <a:pt x="724" y="0"/>
                  </a:moveTo>
                  <a:cubicBezTo>
                    <a:pt x="685" y="65"/>
                    <a:pt x="655" y="127"/>
                    <a:pt x="582" y="159"/>
                  </a:cubicBezTo>
                  <a:cubicBezTo>
                    <a:pt x="548" y="174"/>
                    <a:pt x="476" y="194"/>
                    <a:pt x="476" y="194"/>
                  </a:cubicBezTo>
                  <a:cubicBezTo>
                    <a:pt x="426" y="346"/>
                    <a:pt x="450" y="264"/>
                    <a:pt x="406" y="441"/>
                  </a:cubicBezTo>
                  <a:cubicBezTo>
                    <a:pt x="400" y="465"/>
                    <a:pt x="377" y="488"/>
                    <a:pt x="353" y="494"/>
                  </a:cubicBezTo>
                  <a:cubicBezTo>
                    <a:pt x="278" y="513"/>
                    <a:pt x="200" y="506"/>
                    <a:pt x="123" y="512"/>
                  </a:cubicBezTo>
                  <a:cubicBezTo>
                    <a:pt x="105" y="518"/>
                    <a:pt x="83" y="516"/>
                    <a:pt x="70" y="529"/>
                  </a:cubicBezTo>
                  <a:cubicBezTo>
                    <a:pt x="38" y="561"/>
                    <a:pt x="0" y="679"/>
                    <a:pt x="0" y="723"/>
                  </a:cubicBezTo>
                </a:path>
              </a:pathLst>
            </a:custGeom>
            <a:noFill/>
            <a:ln w="9525">
              <a:solidFill>
                <a:srgbClr val="993300"/>
              </a:solidFill>
              <a:round/>
              <a:headEnd/>
              <a:tailEnd/>
            </a:ln>
            <a:effectLst/>
          </p:spPr>
          <p:txBody>
            <a:bodyPr wrap="none" anchor="ctr"/>
            <a:lstStyle/>
            <a:p>
              <a:endParaRPr lang="en-US" sz="1100"/>
            </a:p>
          </p:txBody>
        </p:sp>
        <p:sp>
          <p:nvSpPr>
            <p:cNvPr id="149510" name="Freeform 6"/>
            <p:cNvSpPr>
              <a:spLocks/>
            </p:cNvSpPr>
            <p:nvPr/>
          </p:nvSpPr>
          <p:spPr bwMode="auto">
            <a:xfrm>
              <a:off x="1536700" y="4846638"/>
              <a:ext cx="896938" cy="1147762"/>
            </a:xfrm>
            <a:custGeom>
              <a:avLst/>
              <a:gdLst/>
              <a:ahLst/>
              <a:cxnLst>
                <a:cxn ang="0">
                  <a:pos x="0" y="0"/>
                </a:cxn>
                <a:cxn ang="0">
                  <a:pos x="88" y="247"/>
                </a:cxn>
                <a:cxn ang="0">
                  <a:pos x="247" y="282"/>
                </a:cxn>
                <a:cxn ang="0">
                  <a:pos x="317" y="317"/>
                </a:cxn>
                <a:cxn ang="0">
                  <a:pos x="353" y="388"/>
                </a:cxn>
                <a:cxn ang="0">
                  <a:pos x="441" y="511"/>
                </a:cxn>
                <a:cxn ang="0">
                  <a:pos x="476" y="688"/>
                </a:cxn>
                <a:cxn ang="0">
                  <a:pos x="565" y="723"/>
                </a:cxn>
              </a:cxnLst>
              <a:rect l="0" t="0" r="r" b="b"/>
              <a:pathLst>
                <a:path w="565" h="723">
                  <a:moveTo>
                    <a:pt x="0" y="0"/>
                  </a:moveTo>
                  <a:cubicBezTo>
                    <a:pt x="13" y="53"/>
                    <a:pt x="44" y="218"/>
                    <a:pt x="88" y="247"/>
                  </a:cubicBezTo>
                  <a:cubicBezTo>
                    <a:pt x="133" y="277"/>
                    <a:pt x="194" y="271"/>
                    <a:pt x="247" y="282"/>
                  </a:cubicBezTo>
                  <a:cubicBezTo>
                    <a:pt x="270" y="294"/>
                    <a:pt x="299" y="299"/>
                    <a:pt x="317" y="317"/>
                  </a:cubicBezTo>
                  <a:cubicBezTo>
                    <a:pt x="336" y="336"/>
                    <a:pt x="339" y="366"/>
                    <a:pt x="353" y="388"/>
                  </a:cubicBezTo>
                  <a:cubicBezTo>
                    <a:pt x="380" y="431"/>
                    <a:pt x="413" y="469"/>
                    <a:pt x="441" y="511"/>
                  </a:cubicBezTo>
                  <a:cubicBezTo>
                    <a:pt x="441" y="513"/>
                    <a:pt x="458" y="670"/>
                    <a:pt x="476" y="688"/>
                  </a:cubicBezTo>
                  <a:cubicBezTo>
                    <a:pt x="499" y="711"/>
                    <a:pt x="536" y="709"/>
                    <a:pt x="565" y="723"/>
                  </a:cubicBezTo>
                </a:path>
              </a:pathLst>
            </a:custGeom>
            <a:noFill/>
            <a:ln w="9525">
              <a:solidFill>
                <a:srgbClr val="993300"/>
              </a:solidFill>
              <a:round/>
              <a:headEnd/>
              <a:tailEnd/>
            </a:ln>
            <a:effectLst/>
          </p:spPr>
          <p:txBody>
            <a:bodyPr wrap="none" anchor="ctr"/>
            <a:lstStyle/>
            <a:p>
              <a:endParaRPr lang="en-US" sz="1100"/>
            </a:p>
          </p:txBody>
        </p:sp>
        <p:sp>
          <p:nvSpPr>
            <p:cNvPr id="149511" name="Freeform 7"/>
            <p:cNvSpPr>
              <a:spLocks/>
            </p:cNvSpPr>
            <p:nvPr/>
          </p:nvSpPr>
          <p:spPr bwMode="auto">
            <a:xfrm>
              <a:off x="779463" y="1931988"/>
              <a:ext cx="560387" cy="393700"/>
            </a:xfrm>
            <a:custGeom>
              <a:avLst/>
              <a:gdLst/>
              <a:ahLst/>
              <a:cxnLst>
                <a:cxn ang="0">
                  <a:pos x="353" y="0"/>
                </a:cxn>
                <a:cxn ang="0">
                  <a:pos x="283" y="89"/>
                </a:cxn>
                <a:cxn ang="0">
                  <a:pos x="53" y="159"/>
                </a:cxn>
                <a:cxn ang="0">
                  <a:pos x="18" y="195"/>
                </a:cxn>
                <a:cxn ang="0">
                  <a:pos x="0" y="248"/>
                </a:cxn>
              </a:cxnLst>
              <a:rect l="0" t="0" r="r" b="b"/>
              <a:pathLst>
                <a:path w="353" h="248">
                  <a:moveTo>
                    <a:pt x="353" y="0"/>
                  </a:moveTo>
                  <a:cubicBezTo>
                    <a:pt x="341" y="17"/>
                    <a:pt x="307" y="77"/>
                    <a:pt x="283" y="89"/>
                  </a:cubicBezTo>
                  <a:cubicBezTo>
                    <a:pt x="214" y="124"/>
                    <a:pt x="126" y="136"/>
                    <a:pt x="53" y="159"/>
                  </a:cubicBezTo>
                  <a:cubicBezTo>
                    <a:pt x="41" y="171"/>
                    <a:pt x="27" y="181"/>
                    <a:pt x="18" y="195"/>
                  </a:cubicBezTo>
                  <a:cubicBezTo>
                    <a:pt x="8" y="211"/>
                    <a:pt x="0" y="248"/>
                    <a:pt x="0" y="248"/>
                  </a:cubicBezTo>
                </a:path>
              </a:pathLst>
            </a:custGeom>
            <a:noFill/>
            <a:ln w="9525">
              <a:solidFill>
                <a:srgbClr val="993300"/>
              </a:solidFill>
              <a:round/>
              <a:headEnd/>
              <a:tailEnd/>
            </a:ln>
            <a:effectLst/>
          </p:spPr>
          <p:txBody>
            <a:bodyPr wrap="none" anchor="ctr"/>
            <a:lstStyle/>
            <a:p>
              <a:endParaRPr lang="en-US" sz="1100"/>
            </a:p>
          </p:txBody>
        </p:sp>
        <p:sp>
          <p:nvSpPr>
            <p:cNvPr id="149512" name="Freeform 8"/>
            <p:cNvSpPr>
              <a:spLocks/>
            </p:cNvSpPr>
            <p:nvPr/>
          </p:nvSpPr>
          <p:spPr bwMode="auto">
            <a:xfrm>
              <a:off x="1339850" y="2212975"/>
              <a:ext cx="1597025" cy="1624013"/>
            </a:xfrm>
            <a:custGeom>
              <a:avLst/>
              <a:gdLst/>
              <a:ahLst/>
              <a:cxnLst>
                <a:cxn ang="0">
                  <a:pos x="0" y="0"/>
                </a:cxn>
                <a:cxn ang="0">
                  <a:pos x="212" y="35"/>
                </a:cxn>
                <a:cxn ang="0">
                  <a:pos x="300" y="141"/>
                </a:cxn>
                <a:cxn ang="0">
                  <a:pos x="389" y="441"/>
                </a:cxn>
                <a:cxn ang="0">
                  <a:pos x="618" y="529"/>
                </a:cxn>
                <a:cxn ang="0">
                  <a:pos x="724" y="600"/>
                </a:cxn>
                <a:cxn ang="0">
                  <a:pos x="742" y="812"/>
                </a:cxn>
                <a:cxn ang="0">
                  <a:pos x="865" y="900"/>
                </a:cxn>
                <a:cxn ang="0">
                  <a:pos x="936" y="953"/>
                </a:cxn>
                <a:cxn ang="0">
                  <a:pos x="1006" y="1023"/>
                </a:cxn>
              </a:cxnLst>
              <a:rect l="0" t="0" r="r" b="b"/>
              <a:pathLst>
                <a:path w="1006" h="1023">
                  <a:moveTo>
                    <a:pt x="0" y="0"/>
                  </a:moveTo>
                  <a:cubicBezTo>
                    <a:pt x="69" y="18"/>
                    <a:pt x="145" y="11"/>
                    <a:pt x="212" y="35"/>
                  </a:cubicBezTo>
                  <a:cubicBezTo>
                    <a:pt x="242" y="46"/>
                    <a:pt x="283" y="115"/>
                    <a:pt x="300" y="141"/>
                  </a:cubicBezTo>
                  <a:cubicBezTo>
                    <a:pt x="310" y="200"/>
                    <a:pt x="328" y="403"/>
                    <a:pt x="389" y="441"/>
                  </a:cubicBezTo>
                  <a:cubicBezTo>
                    <a:pt x="400" y="448"/>
                    <a:pt x="596" y="522"/>
                    <a:pt x="618" y="529"/>
                  </a:cubicBezTo>
                  <a:cubicBezTo>
                    <a:pt x="653" y="553"/>
                    <a:pt x="689" y="576"/>
                    <a:pt x="724" y="600"/>
                  </a:cubicBezTo>
                  <a:cubicBezTo>
                    <a:pt x="783" y="639"/>
                    <a:pt x="721" y="744"/>
                    <a:pt x="742" y="812"/>
                  </a:cubicBezTo>
                  <a:cubicBezTo>
                    <a:pt x="761" y="873"/>
                    <a:pt x="817" y="884"/>
                    <a:pt x="865" y="900"/>
                  </a:cubicBezTo>
                  <a:cubicBezTo>
                    <a:pt x="889" y="918"/>
                    <a:pt x="914" y="934"/>
                    <a:pt x="936" y="953"/>
                  </a:cubicBezTo>
                  <a:cubicBezTo>
                    <a:pt x="961" y="975"/>
                    <a:pt x="1006" y="1023"/>
                    <a:pt x="1006" y="1023"/>
                  </a:cubicBezTo>
                </a:path>
              </a:pathLst>
            </a:custGeom>
            <a:noFill/>
            <a:ln w="9525">
              <a:solidFill>
                <a:srgbClr val="993300"/>
              </a:solidFill>
              <a:round/>
              <a:headEnd/>
              <a:tailEnd/>
            </a:ln>
            <a:effectLst/>
          </p:spPr>
          <p:txBody>
            <a:bodyPr wrap="none" anchor="ctr"/>
            <a:lstStyle/>
            <a:p>
              <a:endParaRPr lang="en-US" sz="1100"/>
            </a:p>
          </p:txBody>
        </p:sp>
        <p:sp>
          <p:nvSpPr>
            <p:cNvPr id="149513" name="Freeform 9"/>
            <p:cNvSpPr>
              <a:spLocks/>
            </p:cNvSpPr>
            <p:nvPr/>
          </p:nvSpPr>
          <p:spPr bwMode="auto">
            <a:xfrm>
              <a:off x="50800" y="3276600"/>
              <a:ext cx="1120775" cy="738188"/>
            </a:xfrm>
            <a:custGeom>
              <a:avLst/>
              <a:gdLst/>
              <a:ahLst/>
              <a:cxnLst>
                <a:cxn ang="0">
                  <a:pos x="706" y="0"/>
                </a:cxn>
                <a:cxn ang="0">
                  <a:pos x="600" y="53"/>
                </a:cxn>
                <a:cxn ang="0">
                  <a:pos x="495" y="71"/>
                </a:cxn>
                <a:cxn ang="0">
                  <a:pos x="194" y="53"/>
                </a:cxn>
                <a:cxn ang="0">
                  <a:pos x="142" y="89"/>
                </a:cxn>
                <a:cxn ang="0">
                  <a:pos x="89" y="247"/>
                </a:cxn>
                <a:cxn ang="0">
                  <a:pos x="36" y="265"/>
                </a:cxn>
                <a:cxn ang="0">
                  <a:pos x="0" y="459"/>
                </a:cxn>
              </a:cxnLst>
              <a:rect l="0" t="0" r="r" b="b"/>
              <a:pathLst>
                <a:path w="706" h="465">
                  <a:moveTo>
                    <a:pt x="706" y="0"/>
                  </a:moveTo>
                  <a:cubicBezTo>
                    <a:pt x="669" y="13"/>
                    <a:pt x="637" y="40"/>
                    <a:pt x="600" y="53"/>
                  </a:cubicBezTo>
                  <a:cubicBezTo>
                    <a:pt x="566" y="64"/>
                    <a:pt x="530" y="65"/>
                    <a:pt x="495" y="71"/>
                  </a:cubicBezTo>
                  <a:cubicBezTo>
                    <a:pt x="377" y="47"/>
                    <a:pt x="315" y="34"/>
                    <a:pt x="194" y="53"/>
                  </a:cubicBezTo>
                  <a:cubicBezTo>
                    <a:pt x="177" y="65"/>
                    <a:pt x="153" y="71"/>
                    <a:pt x="142" y="89"/>
                  </a:cubicBezTo>
                  <a:cubicBezTo>
                    <a:pt x="139" y="94"/>
                    <a:pt x="99" y="217"/>
                    <a:pt x="89" y="247"/>
                  </a:cubicBezTo>
                  <a:cubicBezTo>
                    <a:pt x="83" y="265"/>
                    <a:pt x="54" y="259"/>
                    <a:pt x="36" y="265"/>
                  </a:cubicBezTo>
                  <a:cubicBezTo>
                    <a:pt x="17" y="465"/>
                    <a:pt x="83" y="459"/>
                    <a:pt x="0" y="459"/>
                  </a:cubicBezTo>
                </a:path>
              </a:pathLst>
            </a:custGeom>
            <a:noFill/>
            <a:ln w="9525">
              <a:solidFill>
                <a:srgbClr val="993300"/>
              </a:solidFill>
              <a:round/>
              <a:headEnd/>
              <a:tailEnd/>
            </a:ln>
            <a:effectLst/>
          </p:spPr>
          <p:txBody>
            <a:bodyPr wrap="none" anchor="ctr"/>
            <a:lstStyle/>
            <a:p>
              <a:endParaRPr lang="en-US" sz="1100"/>
            </a:p>
          </p:txBody>
        </p:sp>
        <p:sp>
          <p:nvSpPr>
            <p:cNvPr id="149514" name="Freeform 10"/>
            <p:cNvSpPr>
              <a:spLocks/>
            </p:cNvSpPr>
            <p:nvPr/>
          </p:nvSpPr>
          <p:spPr bwMode="auto">
            <a:xfrm>
              <a:off x="919163" y="3894138"/>
              <a:ext cx="420687" cy="979487"/>
            </a:xfrm>
            <a:custGeom>
              <a:avLst/>
              <a:gdLst/>
              <a:ahLst/>
              <a:cxnLst>
                <a:cxn ang="0">
                  <a:pos x="0" y="0"/>
                </a:cxn>
                <a:cxn ang="0">
                  <a:pos x="18" y="158"/>
                </a:cxn>
                <a:cxn ang="0">
                  <a:pos x="53" y="264"/>
                </a:cxn>
                <a:cxn ang="0">
                  <a:pos x="71" y="511"/>
                </a:cxn>
                <a:cxn ang="0">
                  <a:pos x="212" y="600"/>
                </a:cxn>
                <a:cxn ang="0">
                  <a:pos x="265" y="617"/>
                </a:cxn>
              </a:cxnLst>
              <a:rect l="0" t="0" r="r" b="b"/>
              <a:pathLst>
                <a:path w="265" h="617">
                  <a:moveTo>
                    <a:pt x="0" y="0"/>
                  </a:moveTo>
                  <a:cubicBezTo>
                    <a:pt x="6" y="53"/>
                    <a:pt x="8" y="106"/>
                    <a:pt x="18" y="158"/>
                  </a:cubicBezTo>
                  <a:cubicBezTo>
                    <a:pt x="25" y="194"/>
                    <a:pt x="53" y="264"/>
                    <a:pt x="53" y="264"/>
                  </a:cubicBezTo>
                  <a:cubicBezTo>
                    <a:pt x="59" y="346"/>
                    <a:pt x="49" y="432"/>
                    <a:pt x="71" y="511"/>
                  </a:cubicBezTo>
                  <a:cubicBezTo>
                    <a:pt x="91" y="584"/>
                    <a:pt x="158" y="585"/>
                    <a:pt x="212" y="600"/>
                  </a:cubicBezTo>
                  <a:cubicBezTo>
                    <a:pt x="230" y="605"/>
                    <a:pt x="265" y="617"/>
                    <a:pt x="265" y="617"/>
                  </a:cubicBezTo>
                </a:path>
              </a:pathLst>
            </a:custGeom>
            <a:noFill/>
            <a:ln w="9525">
              <a:solidFill>
                <a:srgbClr val="993300"/>
              </a:solidFill>
              <a:round/>
              <a:headEnd/>
              <a:tailEnd/>
            </a:ln>
            <a:effectLst/>
          </p:spPr>
          <p:txBody>
            <a:bodyPr wrap="none" anchor="ctr"/>
            <a:lstStyle/>
            <a:p>
              <a:endParaRPr lang="en-US" sz="1100"/>
            </a:p>
          </p:txBody>
        </p:sp>
        <p:sp>
          <p:nvSpPr>
            <p:cNvPr id="149515" name="Freeform 11"/>
            <p:cNvSpPr>
              <a:spLocks/>
            </p:cNvSpPr>
            <p:nvPr/>
          </p:nvSpPr>
          <p:spPr bwMode="auto">
            <a:xfrm>
              <a:off x="2354263" y="3473450"/>
              <a:ext cx="723900" cy="1736725"/>
            </a:xfrm>
            <a:custGeom>
              <a:avLst/>
              <a:gdLst/>
              <a:ahLst/>
              <a:cxnLst>
                <a:cxn ang="0">
                  <a:pos x="103" y="0"/>
                </a:cxn>
                <a:cxn ang="0">
                  <a:pos x="67" y="123"/>
                </a:cxn>
                <a:cxn ang="0">
                  <a:pos x="14" y="229"/>
                </a:cxn>
                <a:cxn ang="0">
                  <a:pos x="50" y="423"/>
                </a:cxn>
                <a:cxn ang="0">
                  <a:pos x="120" y="529"/>
                </a:cxn>
                <a:cxn ang="0">
                  <a:pos x="191" y="741"/>
                </a:cxn>
                <a:cxn ang="0">
                  <a:pos x="226" y="900"/>
                </a:cxn>
                <a:cxn ang="0">
                  <a:pos x="403" y="1006"/>
                </a:cxn>
                <a:cxn ang="0">
                  <a:pos x="456" y="1094"/>
                </a:cxn>
              </a:cxnLst>
              <a:rect l="0" t="0" r="r" b="b"/>
              <a:pathLst>
                <a:path w="456" h="1094">
                  <a:moveTo>
                    <a:pt x="103" y="0"/>
                  </a:moveTo>
                  <a:cubicBezTo>
                    <a:pt x="96" y="26"/>
                    <a:pt x="81" y="95"/>
                    <a:pt x="67" y="123"/>
                  </a:cubicBezTo>
                  <a:cubicBezTo>
                    <a:pt x="0" y="256"/>
                    <a:pt x="58" y="99"/>
                    <a:pt x="14" y="229"/>
                  </a:cubicBezTo>
                  <a:cubicBezTo>
                    <a:pt x="16" y="246"/>
                    <a:pt x="33" y="388"/>
                    <a:pt x="50" y="423"/>
                  </a:cubicBezTo>
                  <a:cubicBezTo>
                    <a:pt x="69" y="461"/>
                    <a:pt x="106" y="489"/>
                    <a:pt x="120" y="529"/>
                  </a:cubicBezTo>
                  <a:cubicBezTo>
                    <a:pt x="144" y="601"/>
                    <a:pt x="163" y="670"/>
                    <a:pt x="191" y="741"/>
                  </a:cubicBezTo>
                  <a:cubicBezTo>
                    <a:pt x="200" y="795"/>
                    <a:pt x="187" y="862"/>
                    <a:pt x="226" y="900"/>
                  </a:cubicBezTo>
                  <a:cubicBezTo>
                    <a:pt x="267" y="940"/>
                    <a:pt x="349" y="979"/>
                    <a:pt x="403" y="1006"/>
                  </a:cubicBezTo>
                  <a:cubicBezTo>
                    <a:pt x="445" y="1070"/>
                    <a:pt x="428" y="1040"/>
                    <a:pt x="456" y="1094"/>
                  </a:cubicBezTo>
                </a:path>
              </a:pathLst>
            </a:custGeom>
            <a:noFill/>
            <a:ln w="9525">
              <a:solidFill>
                <a:srgbClr val="993300"/>
              </a:solidFill>
              <a:round/>
              <a:headEnd/>
              <a:tailEnd/>
            </a:ln>
            <a:effectLst/>
          </p:spPr>
          <p:txBody>
            <a:bodyPr wrap="none" anchor="ctr"/>
            <a:lstStyle/>
            <a:p>
              <a:endParaRPr lang="en-US" sz="1100"/>
            </a:p>
          </p:txBody>
        </p:sp>
        <p:graphicFrame>
          <p:nvGraphicFramePr>
            <p:cNvPr id="149516" name="Object 12"/>
            <p:cNvGraphicFramePr>
              <a:graphicFrameLocks noChangeAspect="1"/>
            </p:cNvGraphicFramePr>
            <p:nvPr/>
          </p:nvGraphicFramePr>
          <p:xfrm>
            <a:off x="604838" y="0"/>
            <a:ext cx="1492250" cy="1685925"/>
          </p:xfrm>
          <a:graphic>
            <a:graphicData uri="http://schemas.openxmlformats.org/presentationml/2006/ole">
              <p:oleObj spid="_x0000_s209954" name="Clip" r:id="rId3" imgW="1493215" imgH="1686154" progId="">
                <p:embed/>
              </p:oleObj>
            </a:graphicData>
          </a:graphic>
        </p:graphicFrame>
        <p:sp>
          <p:nvSpPr>
            <p:cNvPr id="149517" name="Freeform 13"/>
            <p:cNvSpPr>
              <a:spLocks/>
            </p:cNvSpPr>
            <p:nvPr/>
          </p:nvSpPr>
          <p:spPr bwMode="auto">
            <a:xfrm>
              <a:off x="1336675" y="1652588"/>
              <a:ext cx="87313" cy="755650"/>
            </a:xfrm>
            <a:custGeom>
              <a:avLst/>
              <a:gdLst/>
              <a:ahLst/>
              <a:cxnLst>
                <a:cxn ang="0">
                  <a:pos x="2" y="476"/>
                </a:cxn>
                <a:cxn ang="0">
                  <a:pos x="20" y="406"/>
                </a:cxn>
                <a:cxn ang="0">
                  <a:pos x="2" y="353"/>
                </a:cxn>
                <a:cxn ang="0">
                  <a:pos x="38" y="247"/>
                </a:cxn>
                <a:cxn ang="0">
                  <a:pos x="55" y="141"/>
                </a:cxn>
                <a:cxn ang="0">
                  <a:pos x="38" y="71"/>
                </a:cxn>
                <a:cxn ang="0">
                  <a:pos x="55" y="0"/>
                </a:cxn>
              </a:cxnLst>
              <a:rect l="0" t="0" r="r" b="b"/>
              <a:pathLst>
                <a:path w="55" h="476">
                  <a:moveTo>
                    <a:pt x="2" y="476"/>
                  </a:moveTo>
                  <a:cubicBezTo>
                    <a:pt x="8" y="453"/>
                    <a:pt x="20" y="430"/>
                    <a:pt x="20" y="406"/>
                  </a:cubicBezTo>
                  <a:cubicBezTo>
                    <a:pt x="20" y="387"/>
                    <a:pt x="0" y="372"/>
                    <a:pt x="2" y="353"/>
                  </a:cubicBezTo>
                  <a:cubicBezTo>
                    <a:pt x="6" y="316"/>
                    <a:pt x="38" y="247"/>
                    <a:pt x="38" y="247"/>
                  </a:cubicBezTo>
                  <a:cubicBezTo>
                    <a:pt x="44" y="212"/>
                    <a:pt x="55" y="177"/>
                    <a:pt x="55" y="141"/>
                  </a:cubicBezTo>
                  <a:cubicBezTo>
                    <a:pt x="55" y="117"/>
                    <a:pt x="38" y="95"/>
                    <a:pt x="38" y="71"/>
                  </a:cubicBezTo>
                  <a:cubicBezTo>
                    <a:pt x="38" y="47"/>
                    <a:pt x="55" y="24"/>
                    <a:pt x="55" y="0"/>
                  </a:cubicBezTo>
                </a:path>
              </a:pathLst>
            </a:custGeom>
            <a:solidFill>
              <a:srgbClr val="993300"/>
            </a:solidFill>
            <a:ln w="9525">
              <a:solidFill>
                <a:schemeClr val="tx1"/>
              </a:solidFill>
              <a:round/>
              <a:headEnd/>
              <a:tailEnd/>
            </a:ln>
            <a:effectLst/>
          </p:spPr>
          <p:txBody>
            <a:bodyPr wrap="none" anchor="ctr"/>
            <a:lstStyle/>
            <a:p>
              <a:endParaRPr lang="en-US" sz="1100"/>
            </a:p>
          </p:txBody>
        </p:sp>
        <p:sp>
          <p:nvSpPr>
            <p:cNvPr id="149518" name="Text Box 14"/>
            <p:cNvSpPr txBox="1">
              <a:spLocks noChangeArrowheads="1"/>
            </p:cNvSpPr>
            <p:nvPr/>
          </p:nvSpPr>
          <p:spPr bwMode="auto">
            <a:xfrm>
              <a:off x="3657601" y="2490789"/>
              <a:ext cx="2693732" cy="560593"/>
            </a:xfrm>
            <a:prstGeom prst="rect">
              <a:avLst/>
            </a:prstGeom>
            <a:noFill/>
            <a:ln w="9525">
              <a:noFill/>
              <a:miter lim="800000"/>
              <a:headEnd/>
              <a:tailEnd/>
            </a:ln>
            <a:effectLst/>
          </p:spPr>
          <p:txBody>
            <a:bodyPr wrap="none">
              <a:spAutoFit/>
            </a:bodyPr>
            <a:lstStyle/>
            <a:p>
              <a:r>
                <a:rPr lang="en-US" sz="1100"/>
                <a:t>external  sources</a:t>
              </a:r>
            </a:p>
          </p:txBody>
        </p:sp>
        <p:sp>
          <p:nvSpPr>
            <p:cNvPr id="149519" name="Line 15"/>
            <p:cNvSpPr>
              <a:spLocks noChangeShapeType="1"/>
            </p:cNvSpPr>
            <p:nvPr/>
          </p:nvSpPr>
          <p:spPr bwMode="auto">
            <a:xfrm flipV="1">
              <a:off x="152400" y="3276600"/>
              <a:ext cx="3505200" cy="685800"/>
            </a:xfrm>
            <a:prstGeom prst="line">
              <a:avLst/>
            </a:prstGeom>
            <a:noFill/>
            <a:ln w="9525">
              <a:solidFill>
                <a:srgbClr val="FF0000"/>
              </a:solidFill>
              <a:round/>
              <a:headEnd/>
              <a:tailEnd type="triangle" w="med" len="lg"/>
            </a:ln>
            <a:effectLst/>
          </p:spPr>
          <p:txBody>
            <a:bodyPr wrap="none" anchor="ctr"/>
            <a:lstStyle/>
            <a:p>
              <a:endParaRPr lang="en-US" sz="1100"/>
            </a:p>
          </p:txBody>
        </p:sp>
        <p:sp>
          <p:nvSpPr>
            <p:cNvPr id="149520" name="Line 16"/>
            <p:cNvSpPr>
              <a:spLocks noChangeShapeType="1"/>
            </p:cNvSpPr>
            <p:nvPr/>
          </p:nvSpPr>
          <p:spPr bwMode="auto">
            <a:xfrm flipV="1">
              <a:off x="2971800" y="3352800"/>
              <a:ext cx="762000" cy="457200"/>
            </a:xfrm>
            <a:prstGeom prst="line">
              <a:avLst/>
            </a:prstGeom>
            <a:noFill/>
            <a:ln w="9525">
              <a:solidFill>
                <a:srgbClr val="FF0000"/>
              </a:solidFill>
              <a:round/>
              <a:headEnd/>
              <a:tailEnd type="triangle" w="med" len="lg"/>
            </a:ln>
            <a:effectLst/>
          </p:spPr>
          <p:txBody>
            <a:bodyPr wrap="none" anchor="ctr"/>
            <a:lstStyle/>
            <a:p>
              <a:endParaRPr lang="en-US" sz="1100"/>
            </a:p>
          </p:txBody>
        </p:sp>
        <p:sp>
          <p:nvSpPr>
            <p:cNvPr id="149521" name="Text Box 17"/>
            <p:cNvSpPr txBox="1">
              <a:spLocks noChangeArrowheads="1"/>
            </p:cNvSpPr>
            <p:nvPr/>
          </p:nvSpPr>
          <p:spPr bwMode="auto">
            <a:xfrm>
              <a:off x="3657601" y="2971800"/>
              <a:ext cx="2432672" cy="560593"/>
            </a:xfrm>
            <a:prstGeom prst="rect">
              <a:avLst/>
            </a:prstGeom>
            <a:noFill/>
            <a:ln w="9525">
              <a:noFill/>
              <a:miter lim="800000"/>
              <a:headEnd/>
              <a:tailEnd/>
            </a:ln>
            <a:effectLst/>
          </p:spPr>
          <p:txBody>
            <a:bodyPr wrap="none">
              <a:spAutoFit/>
            </a:bodyPr>
            <a:lstStyle/>
            <a:p>
              <a:r>
                <a:rPr lang="en-US" sz="1100" dirty="0" err="1"/>
                <a:t>rhizodeposition</a:t>
              </a:r>
              <a:endParaRPr lang="en-US" sz="1100" dirty="0"/>
            </a:p>
          </p:txBody>
        </p:sp>
        <p:sp>
          <p:nvSpPr>
            <p:cNvPr id="149522" name="Line 18"/>
            <p:cNvSpPr>
              <a:spLocks noChangeShapeType="1"/>
            </p:cNvSpPr>
            <p:nvPr/>
          </p:nvSpPr>
          <p:spPr bwMode="auto">
            <a:xfrm flipV="1">
              <a:off x="528638" y="3810000"/>
              <a:ext cx="3128962" cy="914400"/>
            </a:xfrm>
            <a:prstGeom prst="line">
              <a:avLst/>
            </a:prstGeom>
            <a:noFill/>
            <a:ln w="9525">
              <a:solidFill>
                <a:srgbClr val="FF0000"/>
              </a:solidFill>
              <a:round/>
              <a:headEnd/>
              <a:tailEnd type="triangle" w="med" len="lg"/>
            </a:ln>
            <a:effectLst/>
          </p:spPr>
          <p:txBody>
            <a:bodyPr wrap="none" anchor="ctr"/>
            <a:lstStyle/>
            <a:p>
              <a:endParaRPr lang="en-US" sz="1100"/>
            </a:p>
          </p:txBody>
        </p:sp>
        <p:sp>
          <p:nvSpPr>
            <p:cNvPr id="149523" name="Text Box 19"/>
            <p:cNvSpPr txBox="1">
              <a:spLocks noChangeArrowheads="1"/>
            </p:cNvSpPr>
            <p:nvPr/>
          </p:nvSpPr>
          <p:spPr bwMode="auto">
            <a:xfrm>
              <a:off x="3657601" y="3505200"/>
              <a:ext cx="2240312" cy="560593"/>
            </a:xfrm>
            <a:prstGeom prst="rect">
              <a:avLst/>
            </a:prstGeom>
            <a:noFill/>
            <a:ln w="9525">
              <a:noFill/>
              <a:miter lim="800000"/>
              <a:headEnd/>
              <a:tailEnd/>
            </a:ln>
            <a:effectLst/>
          </p:spPr>
          <p:txBody>
            <a:bodyPr wrap="none">
              <a:spAutoFit/>
            </a:bodyPr>
            <a:lstStyle/>
            <a:p>
              <a:r>
                <a:rPr lang="en-US" sz="1100"/>
                <a:t>old root death</a:t>
              </a:r>
            </a:p>
          </p:txBody>
        </p:sp>
        <p:pic>
          <p:nvPicPr>
            <p:cNvPr id="149525" name="Picture 21" descr="Slide_2"/>
            <p:cNvPicPr>
              <a:picLocks noChangeAspect="1" noChangeArrowheads="1"/>
            </p:cNvPicPr>
            <p:nvPr/>
          </p:nvPicPr>
          <p:blipFill>
            <a:blip r:embed="rId4" cstate="print"/>
            <a:srcRect l="-23" r="885" b="893"/>
            <a:stretch>
              <a:fillRect/>
            </a:stretch>
          </p:blipFill>
          <p:spPr bwMode="auto">
            <a:xfrm>
              <a:off x="5143016" y="4572000"/>
              <a:ext cx="2114549" cy="2209800"/>
            </a:xfrm>
            <a:prstGeom prst="rect">
              <a:avLst/>
            </a:prstGeom>
            <a:noFill/>
          </p:spPr>
        </p:pic>
        <p:pic>
          <p:nvPicPr>
            <p:cNvPr id="149526" name="Picture 22" descr="782"/>
            <p:cNvPicPr>
              <a:picLocks noChangeAspect="1" noChangeArrowheads="1"/>
            </p:cNvPicPr>
            <p:nvPr/>
          </p:nvPicPr>
          <p:blipFill>
            <a:blip r:embed="rId5" cstate="print"/>
            <a:srcRect/>
            <a:stretch>
              <a:fillRect/>
            </a:stretch>
          </p:blipFill>
          <p:spPr bwMode="auto">
            <a:xfrm>
              <a:off x="6061075" y="3124200"/>
              <a:ext cx="731838" cy="1143000"/>
            </a:xfrm>
            <a:prstGeom prst="rect">
              <a:avLst/>
            </a:prstGeom>
            <a:noFill/>
          </p:spPr>
        </p:pic>
        <p:pic>
          <p:nvPicPr>
            <p:cNvPr id="149527" name="Picture 23" descr="785"/>
            <p:cNvPicPr>
              <a:picLocks noChangeAspect="1" noChangeArrowheads="1"/>
            </p:cNvPicPr>
            <p:nvPr/>
          </p:nvPicPr>
          <p:blipFill>
            <a:blip r:embed="rId6" cstate="print"/>
            <a:srcRect/>
            <a:stretch>
              <a:fillRect/>
            </a:stretch>
          </p:blipFill>
          <p:spPr bwMode="auto">
            <a:xfrm>
              <a:off x="5943600" y="2263775"/>
              <a:ext cx="1066800" cy="750888"/>
            </a:xfrm>
            <a:prstGeom prst="rect">
              <a:avLst/>
            </a:prstGeom>
            <a:noFill/>
          </p:spPr>
        </p:pic>
        <p:pic>
          <p:nvPicPr>
            <p:cNvPr id="149528" name="Picture 24" descr="aphelenchus"/>
            <p:cNvPicPr>
              <a:picLocks noChangeAspect="1" noChangeArrowheads="1"/>
            </p:cNvPicPr>
            <p:nvPr/>
          </p:nvPicPr>
          <p:blipFill>
            <a:blip r:embed="rId7" cstate="print"/>
            <a:srcRect/>
            <a:stretch>
              <a:fillRect/>
            </a:stretch>
          </p:blipFill>
          <p:spPr bwMode="auto">
            <a:xfrm>
              <a:off x="7239000" y="2330450"/>
              <a:ext cx="990600" cy="588963"/>
            </a:xfrm>
            <a:prstGeom prst="rect">
              <a:avLst/>
            </a:prstGeom>
            <a:noFill/>
          </p:spPr>
        </p:pic>
        <p:pic>
          <p:nvPicPr>
            <p:cNvPr id="149529" name="Picture 25" descr="cruznema"/>
            <p:cNvPicPr>
              <a:picLocks noChangeAspect="1" noChangeArrowheads="1"/>
            </p:cNvPicPr>
            <p:nvPr/>
          </p:nvPicPr>
          <p:blipFill>
            <a:blip r:embed="rId8" cstate="print"/>
            <a:srcRect/>
            <a:stretch>
              <a:fillRect/>
            </a:stretch>
          </p:blipFill>
          <p:spPr bwMode="auto">
            <a:xfrm>
              <a:off x="7253288" y="3200400"/>
              <a:ext cx="547687" cy="914400"/>
            </a:xfrm>
            <a:prstGeom prst="rect">
              <a:avLst/>
            </a:prstGeom>
            <a:noFill/>
          </p:spPr>
        </p:pic>
        <p:sp>
          <p:nvSpPr>
            <p:cNvPr id="149530" name="Text Box 26"/>
            <p:cNvSpPr txBox="1">
              <a:spLocks noChangeArrowheads="1"/>
            </p:cNvSpPr>
            <p:nvPr/>
          </p:nvSpPr>
          <p:spPr bwMode="auto">
            <a:xfrm>
              <a:off x="8534400" y="3755571"/>
              <a:ext cx="952183" cy="1121186"/>
            </a:xfrm>
            <a:prstGeom prst="rect">
              <a:avLst/>
            </a:prstGeom>
            <a:noFill/>
            <a:ln w="9525">
              <a:noFill/>
              <a:miter lim="800000"/>
              <a:headEnd/>
              <a:tailEnd/>
            </a:ln>
            <a:effectLst/>
          </p:spPr>
          <p:txBody>
            <a:bodyPr wrap="none">
              <a:spAutoFit/>
            </a:bodyPr>
            <a:lstStyle/>
            <a:p>
              <a:r>
                <a:rPr lang="en-US" sz="2800" b="1" dirty="0"/>
                <a:t>C</a:t>
              </a:r>
            </a:p>
          </p:txBody>
        </p:sp>
        <p:sp>
          <p:nvSpPr>
            <p:cNvPr id="149531" name="Line 27"/>
            <p:cNvSpPr>
              <a:spLocks noChangeShapeType="1"/>
            </p:cNvSpPr>
            <p:nvPr/>
          </p:nvSpPr>
          <p:spPr bwMode="auto">
            <a:xfrm>
              <a:off x="7848600" y="3505200"/>
              <a:ext cx="762000" cy="609600"/>
            </a:xfrm>
            <a:prstGeom prst="line">
              <a:avLst/>
            </a:prstGeom>
            <a:noFill/>
            <a:ln w="9525">
              <a:solidFill>
                <a:schemeClr val="tx1"/>
              </a:solidFill>
              <a:round/>
              <a:headEnd/>
              <a:tailEnd type="triangle" w="med" len="med"/>
            </a:ln>
            <a:effectLst/>
          </p:spPr>
          <p:txBody>
            <a:bodyPr wrap="none" anchor="ctr"/>
            <a:lstStyle/>
            <a:p>
              <a:endParaRPr lang="en-US" sz="1100"/>
            </a:p>
          </p:txBody>
        </p:sp>
        <p:sp>
          <p:nvSpPr>
            <p:cNvPr id="149532" name="Line 28"/>
            <p:cNvSpPr>
              <a:spLocks noChangeShapeType="1"/>
            </p:cNvSpPr>
            <p:nvPr/>
          </p:nvSpPr>
          <p:spPr bwMode="auto">
            <a:xfrm flipV="1">
              <a:off x="7315200" y="4495800"/>
              <a:ext cx="1219200" cy="1143000"/>
            </a:xfrm>
            <a:prstGeom prst="line">
              <a:avLst/>
            </a:prstGeom>
            <a:noFill/>
            <a:ln w="76200">
              <a:solidFill>
                <a:schemeClr val="tx1"/>
              </a:solidFill>
              <a:round/>
              <a:headEnd/>
              <a:tailEnd type="triangle" w="med" len="med"/>
            </a:ln>
            <a:effectLst/>
          </p:spPr>
          <p:txBody>
            <a:bodyPr wrap="none" anchor="ctr"/>
            <a:lstStyle/>
            <a:p>
              <a:endParaRPr lang="en-US" sz="1100"/>
            </a:p>
          </p:txBody>
        </p:sp>
        <p:sp>
          <p:nvSpPr>
            <p:cNvPr id="149533" name="Line 29"/>
            <p:cNvSpPr>
              <a:spLocks noChangeShapeType="1"/>
            </p:cNvSpPr>
            <p:nvPr/>
          </p:nvSpPr>
          <p:spPr bwMode="auto">
            <a:xfrm>
              <a:off x="2667000" y="4724400"/>
              <a:ext cx="990600" cy="1143000"/>
            </a:xfrm>
            <a:prstGeom prst="line">
              <a:avLst/>
            </a:prstGeom>
            <a:noFill/>
            <a:ln w="63500">
              <a:solidFill>
                <a:srgbClr val="FF0000"/>
              </a:solidFill>
              <a:round/>
              <a:headEnd/>
              <a:tailEnd type="triangle" w="med" len="lg"/>
            </a:ln>
            <a:effectLst/>
          </p:spPr>
          <p:txBody>
            <a:bodyPr wrap="none" anchor="ctr"/>
            <a:lstStyle/>
            <a:p>
              <a:endParaRPr lang="en-US" sz="1100"/>
            </a:p>
          </p:txBody>
        </p:sp>
        <p:sp>
          <p:nvSpPr>
            <p:cNvPr id="149534" name="Line 30"/>
            <p:cNvSpPr>
              <a:spLocks noChangeShapeType="1"/>
            </p:cNvSpPr>
            <p:nvPr/>
          </p:nvSpPr>
          <p:spPr bwMode="auto">
            <a:xfrm>
              <a:off x="1524000" y="4724400"/>
              <a:ext cx="2133600" cy="1066800"/>
            </a:xfrm>
            <a:prstGeom prst="line">
              <a:avLst/>
            </a:prstGeom>
            <a:noFill/>
            <a:ln w="63500">
              <a:solidFill>
                <a:srgbClr val="FF0000"/>
              </a:solidFill>
              <a:round/>
              <a:headEnd/>
              <a:tailEnd type="triangle" w="med" len="lg"/>
            </a:ln>
            <a:effectLst/>
          </p:spPr>
          <p:txBody>
            <a:bodyPr wrap="none" anchor="ctr"/>
            <a:lstStyle/>
            <a:p>
              <a:endParaRPr lang="en-US" sz="1100"/>
            </a:p>
          </p:txBody>
        </p:sp>
        <p:sp>
          <p:nvSpPr>
            <p:cNvPr id="149535" name="Text Box 31"/>
            <p:cNvSpPr txBox="1">
              <a:spLocks noChangeArrowheads="1"/>
            </p:cNvSpPr>
            <p:nvPr/>
          </p:nvSpPr>
          <p:spPr bwMode="auto">
            <a:xfrm>
              <a:off x="3581401" y="5562600"/>
              <a:ext cx="1716743" cy="560593"/>
            </a:xfrm>
            <a:prstGeom prst="rect">
              <a:avLst/>
            </a:prstGeom>
            <a:noFill/>
            <a:ln w="9525">
              <a:noFill/>
              <a:miter lim="800000"/>
              <a:headEnd/>
              <a:tailEnd/>
            </a:ln>
            <a:effectLst/>
          </p:spPr>
          <p:txBody>
            <a:bodyPr wrap="square">
              <a:spAutoFit/>
            </a:bodyPr>
            <a:lstStyle/>
            <a:p>
              <a:r>
                <a:rPr lang="en-US" sz="1100" b="1" dirty="0" err="1" smtClean="0"/>
                <a:t>herbivory</a:t>
              </a:r>
              <a:endParaRPr lang="en-US" sz="1100" b="1" dirty="0"/>
            </a:p>
          </p:txBody>
        </p:sp>
        <p:sp>
          <p:nvSpPr>
            <p:cNvPr id="149536" name="Line 32"/>
            <p:cNvSpPr>
              <a:spLocks noChangeShapeType="1"/>
            </p:cNvSpPr>
            <p:nvPr/>
          </p:nvSpPr>
          <p:spPr bwMode="auto">
            <a:xfrm>
              <a:off x="4572000" y="1752600"/>
              <a:ext cx="0" cy="838200"/>
            </a:xfrm>
            <a:prstGeom prst="line">
              <a:avLst/>
            </a:prstGeom>
            <a:noFill/>
            <a:ln w="12700">
              <a:solidFill>
                <a:srgbClr val="FF0000"/>
              </a:solidFill>
              <a:round/>
              <a:headEnd/>
              <a:tailEnd type="triangle" w="med" len="lg"/>
            </a:ln>
            <a:effectLst/>
          </p:spPr>
          <p:txBody>
            <a:bodyPr wrap="none" anchor="ctr"/>
            <a:lstStyle/>
            <a:p>
              <a:endParaRPr lang="en-US" sz="1100"/>
            </a:p>
          </p:txBody>
        </p:sp>
      </p:grpSp>
      <p:grpSp>
        <p:nvGrpSpPr>
          <p:cNvPr id="3" name="Group 33"/>
          <p:cNvGrpSpPr>
            <a:grpSpLocks noChangeAspect="1"/>
          </p:cNvGrpSpPr>
          <p:nvPr/>
        </p:nvGrpSpPr>
        <p:grpSpPr>
          <a:xfrm>
            <a:off x="4114800" y="3429000"/>
            <a:ext cx="4803438" cy="3200400"/>
            <a:chOff x="23813" y="0"/>
            <a:chExt cx="9378133" cy="6248400"/>
          </a:xfrm>
        </p:grpSpPr>
        <p:pic>
          <p:nvPicPr>
            <p:cNvPr id="35" name="Picture 2" descr="782"/>
            <p:cNvPicPr>
              <a:picLocks noChangeAspect="1" noChangeArrowheads="1"/>
            </p:cNvPicPr>
            <p:nvPr/>
          </p:nvPicPr>
          <p:blipFill>
            <a:blip r:embed="rId9" cstate="print"/>
            <a:srcRect/>
            <a:stretch>
              <a:fillRect/>
            </a:stretch>
          </p:blipFill>
          <p:spPr bwMode="auto">
            <a:xfrm>
              <a:off x="5622925" y="3124200"/>
              <a:ext cx="1311275" cy="1828800"/>
            </a:xfrm>
            <a:prstGeom prst="rect">
              <a:avLst/>
            </a:prstGeom>
            <a:noFill/>
          </p:spPr>
        </p:pic>
        <p:pic>
          <p:nvPicPr>
            <p:cNvPr id="36" name="Picture 3" descr="785"/>
            <p:cNvPicPr>
              <a:picLocks noChangeAspect="1" noChangeArrowheads="1"/>
            </p:cNvPicPr>
            <p:nvPr/>
          </p:nvPicPr>
          <p:blipFill>
            <a:blip r:embed="rId10" cstate="print"/>
            <a:srcRect/>
            <a:stretch>
              <a:fillRect/>
            </a:stretch>
          </p:blipFill>
          <p:spPr bwMode="auto">
            <a:xfrm>
              <a:off x="5844712" y="1995488"/>
              <a:ext cx="1905001" cy="1341436"/>
            </a:xfrm>
            <a:prstGeom prst="rect">
              <a:avLst/>
            </a:prstGeom>
            <a:noFill/>
          </p:spPr>
        </p:pic>
        <p:sp>
          <p:nvSpPr>
            <p:cNvPr id="37" name="Freeform 4"/>
            <p:cNvSpPr>
              <a:spLocks/>
            </p:cNvSpPr>
            <p:nvPr/>
          </p:nvSpPr>
          <p:spPr bwMode="auto">
            <a:xfrm>
              <a:off x="452438" y="1447800"/>
              <a:ext cx="6400800" cy="381000"/>
            </a:xfrm>
            <a:custGeom>
              <a:avLst/>
              <a:gdLst/>
              <a:ahLst/>
              <a:cxnLst>
                <a:cxn ang="0">
                  <a:pos x="0" y="105"/>
                </a:cxn>
                <a:cxn ang="0">
                  <a:pos x="106" y="35"/>
                </a:cxn>
                <a:cxn ang="0">
                  <a:pos x="212" y="0"/>
                </a:cxn>
                <a:cxn ang="0">
                  <a:pos x="335" y="35"/>
                </a:cxn>
                <a:cxn ang="0">
                  <a:pos x="371" y="70"/>
                </a:cxn>
                <a:cxn ang="0">
                  <a:pos x="424" y="88"/>
                </a:cxn>
                <a:cxn ang="0">
                  <a:pos x="530" y="141"/>
                </a:cxn>
                <a:cxn ang="0">
                  <a:pos x="900" y="70"/>
                </a:cxn>
                <a:cxn ang="0">
                  <a:pos x="1059" y="123"/>
                </a:cxn>
                <a:cxn ang="0">
                  <a:pos x="1165" y="194"/>
                </a:cxn>
                <a:cxn ang="0">
                  <a:pos x="1447" y="141"/>
                </a:cxn>
                <a:cxn ang="0">
                  <a:pos x="1500" y="105"/>
                </a:cxn>
                <a:cxn ang="0">
                  <a:pos x="1606" y="70"/>
                </a:cxn>
                <a:cxn ang="0">
                  <a:pos x="1836" y="158"/>
                </a:cxn>
                <a:cxn ang="0">
                  <a:pos x="2065" y="123"/>
                </a:cxn>
                <a:cxn ang="0">
                  <a:pos x="2206" y="52"/>
                </a:cxn>
                <a:cxn ang="0">
                  <a:pos x="2401" y="176"/>
                </a:cxn>
                <a:cxn ang="0">
                  <a:pos x="2806" y="70"/>
                </a:cxn>
                <a:cxn ang="0">
                  <a:pos x="2912" y="88"/>
                </a:cxn>
                <a:cxn ang="0">
                  <a:pos x="3018" y="141"/>
                </a:cxn>
                <a:cxn ang="0">
                  <a:pos x="3354" y="141"/>
                </a:cxn>
                <a:cxn ang="0">
                  <a:pos x="3618" y="211"/>
                </a:cxn>
                <a:cxn ang="0">
                  <a:pos x="3971" y="141"/>
                </a:cxn>
                <a:cxn ang="0">
                  <a:pos x="4377" y="123"/>
                </a:cxn>
                <a:cxn ang="0">
                  <a:pos x="4483" y="70"/>
                </a:cxn>
                <a:cxn ang="0">
                  <a:pos x="4536" y="105"/>
                </a:cxn>
                <a:cxn ang="0">
                  <a:pos x="4819" y="88"/>
                </a:cxn>
              </a:cxnLst>
              <a:rect l="0" t="0" r="r" b="b"/>
              <a:pathLst>
                <a:path w="4819" h="219">
                  <a:moveTo>
                    <a:pt x="0" y="105"/>
                  </a:moveTo>
                  <a:cubicBezTo>
                    <a:pt x="35" y="82"/>
                    <a:pt x="71" y="58"/>
                    <a:pt x="106" y="35"/>
                  </a:cubicBezTo>
                  <a:cubicBezTo>
                    <a:pt x="137" y="14"/>
                    <a:pt x="212" y="0"/>
                    <a:pt x="212" y="0"/>
                  </a:cubicBezTo>
                  <a:cubicBezTo>
                    <a:pt x="229" y="4"/>
                    <a:pt x="314" y="23"/>
                    <a:pt x="335" y="35"/>
                  </a:cubicBezTo>
                  <a:cubicBezTo>
                    <a:pt x="349" y="44"/>
                    <a:pt x="357" y="61"/>
                    <a:pt x="371" y="70"/>
                  </a:cubicBezTo>
                  <a:cubicBezTo>
                    <a:pt x="387" y="80"/>
                    <a:pt x="407" y="80"/>
                    <a:pt x="424" y="88"/>
                  </a:cubicBezTo>
                  <a:cubicBezTo>
                    <a:pt x="561" y="157"/>
                    <a:pt x="397" y="96"/>
                    <a:pt x="530" y="141"/>
                  </a:cubicBezTo>
                  <a:cubicBezTo>
                    <a:pt x="657" y="119"/>
                    <a:pt x="775" y="91"/>
                    <a:pt x="900" y="70"/>
                  </a:cubicBezTo>
                  <a:cubicBezTo>
                    <a:pt x="949" y="82"/>
                    <a:pt x="1016" y="96"/>
                    <a:pt x="1059" y="123"/>
                  </a:cubicBezTo>
                  <a:cubicBezTo>
                    <a:pt x="1213" y="219"/>
                    <a:pt x="1023" y="146"/>
                    <a:pt x="1165" y="194"/>
                  </a:cubicBezTo>
                  <a:cubicBezTo>
                    <a:pt x="1401" y="154"/>
                    <a:pt x="1307" y="175"/>
                    <a:pt x="1447" y="141"/>
                  </a:cubicBezTo>
                  <a:cubicBezTo>
                    <a:pt x="1465" y="129"/>
                    <a:pt x="1480" y="114"/>
                    <a:pt x="1500" y="105"/>
                  </a:cubicBezTo>
                  <a:cubicBezTo>
                    <a:pt x="1534" y="90"/>
                    <a:pt x="1606" y="70"/>
                    <a:pt x="1606" y="70"/>
                  </a:cubicBezTo>
                  <a:cubicBezTo>
                    <a:pt x="1730" y="86"/>
                    <a:pt x="1756" y="80"/>
                    <a:pt x="1836" y="158"/>
                  </a:cubicBezTo>
                  <a:cubicBezTo>
                    <a:pt x="1917" y="150"/>
                    <a:pt x="1992" y="156"/>
                    <a:pt x="2065" y="123"/>
                  </a:cubicBezTo>
                  <a:cubicBezTo>
                    <a:pt x="2113" y="101"/>
                    <a:pt x="2206" y="52"/>
                    <a:pt x="2206" y="52"/>
                  </a:cubicBezTo>
                  <a:cubicBezTo>
                    <a:pt x="2293" y="74"/>
                    <a:pt x="2338" y="113"/>
                    <a:pt x="2401" y="176"/>
                  </a:cubicBezTo>
                  <a:cubicBezTo>
                    <a:pt x="2544" y="160"/>
                    <a:pt x="2684" y="152"/>
                    <a:pt x="2806" y="70"/>
                  </a:cubicBezTo>
                  <a:cubicBezTo>
                    <a:pt x="2841" y="76"/>
                    <a:pt x="2878" y="77"/>
                    <a:pt x="2912" y="88"/>
                  </a:cubicBezTo>
                  <a:cubicBezTo>
                    <a:pt x="2949" y="100"/>
                    <a:pt x="2981" y="128"/>
                    <a:pt x="3018" y="141"/>
                  </a:cubicBezTo>
                  <a:cubicBezTo>
                    <a:pt x="3178" y="125"/>
                    <a:pt x="3199" y="110"/>
                    <a:pt x="3354" y="141"/>
                  </a:cubicBezTo>
                  <a:cubicBezTo>
                    <a:pt x="3443" y="159"/>
                    <a:pt x="3528" y="194"/>
                    <a:pt x="3618" y="211"/>
                  </a:cubicBezTo>
                  <a:cubicBezTo>
                    <a:pt x="3738" y="194"/>
                    <a:pt x="3851" y="160"/>
                    <a:pt x="3971" y="141"/>
                  </a:cubicBezTo>
                  <a:cubicBezTo>
                    <a:pt x="4116" y="156"/>
                    <a:pt x="4235" y="152"/>
                    <a:pt x="4377" y="123"/>
                  </a:cubicBezTo>
                  <a:cubicBezTo>
                    <a:pt x="4395" y="111"/>
                    <a:pt x="4454" y="65"/>
                    <a:pt x="4483" y="70"/>
                  </a:cubicBezTo>
                  <a:cubicBezTo>
                    <a:pt x="4504" y="73"/>
                    <a:pt x="4518" y="93"/>
                    <a:pt x="4536" y="105"/>
                  </a:cubicBezTo>
                  <a:cubicBezTo>
                    <a:pt x="4772" y="86"/>
                    <a:pt x="4677" y="88"/>
                    <a:pt x="4819" y="88"/>
                  </a:cubicBezTo>
                </a:path>
              </a:pathLst>
            </a:custGeom>
            <a:noFill/>
            <a:ln w="9525">
              <a:solidFill>
                <a:schemeClr val="tx1"/>
              </a:solidFill>
              <a:round/>
              <a:headEnd/>
              <a:tailEnd/>
            </a:ln>
            <a:effectLst/>
          </p:spPr>
          <p:txBody>
            <a:bodyPr wrap="none" anchor="ctr"/>
            <a:lstStyle/>
            <a:p>
              <a:endParaRPr lang="en-US" sz="1100"/>
            </a:p>
          </p:txBody>
        </p:sp>
        <p:sp>
          <p:nvSpPr>
            <p:cNvPr id="38" name="Freeform 5"/>
            <p:cNvSpPr>
              <a:spLocks/>
            </p:cNvSpPr>
            <p:nvPr/>
          </p:nvSpPr>
          <p:spPr bwMode="auto">
            <a:xfrm>
              <a:off x="23813" y="1231900"/>
              <a:ext cx="1344612" cy="4006850"/>
            </a:xfrm>
            <a:custGeom>
              <a:avLst/>
              <a:gdLst/>
              <a:ahLst/>
              <a:cxnLst>
                <a:cxn ang="0">
                  <a:pos x="847" y="0"/>
                </a:cxn>
                <a:cxn ang="0">
                  <a:pos x="794" y="847"/>
                </a:cxn>
                <a:cxn ang="0">
                  <a:pos x="723" y="1094"/>
                </a:cxn>
                <a:cxn ang="0">
                  <a:pos x="706" y="1359"/>
                </a:cxn>
                <a:cxn ang="0">
                  <a:pos x="529" y="1677"/>
                </a:cxn>
                <a:cxn ang="0">
                  <a:pos x="406" y="1888"/>
                </a:cxn>
                <a:cxn ang="0">
                  <a:pos x="370" y="1994"/>
                </a:cxn>
                <a:cxn ang="0">
                  <a:pos x="335" y="2135"/>
                </a:cxn>
                <a:cxn ang="0">
                  <a:pos x="211" y="2224"/>
                </a:cxn>
                <a:cxn ang="0">
                  <a:pos x="70" y="2347"/>
                </a:cxn>
                <a:cxn ang="0">
                  <a:pos x="35" y="2471"/>
                </a:cxn>
                <a:cxn ang="0">
                  <a:pos x="0" y="2524"/>
                </a:cxn>
              </a:cxnLst>
              <a:rect l="0" t="0" r="r" b="b"/>
              <a:pathLst>
                <a:path w="847" h="2524">
                  <a:moveTo>
                    <a:pt x="847" y="0"/>
                  </a:moveTo>
                  <a:cubicBezTo>
                    <a:pt x="778" y="271"/>
                    <a:pt x="826" y="570"/>
                    <a:pt x="794" y="847"/>
                  </a:cubicBezTo>
                  <a:cubicBezTo>
                    <a:pt x="786" y="920"/>
                    <a:pt x="739" y="1017"/>
                    <a:pt x="723" y="1094"/>
                  </a:cubicBezTo>
                  <a:cubicBezTo>
                    <a:pt x="717" y="1182"/>
                    <a:pt x="719" y="1271"/>
                    <a:pt x="706" y="1359"/>
                  </a:cubicBezTo>
                  <a:cubicBezTo>
                    <a:pt x="691" y="1463"/>
                    <a:pt x="598" y="1606"/>
                    <a:pt x="529" y="1677"/>
                  </a:cubicBezTo>
                  <a:cubicBezTo>
                    <a:pt x="503" y="1757"/>
                    <a:pt x="452" y="1819"/>
                    <a:pt x="406" y="1888"/>
                  </a:cubicBezTo>
                  <a:cubicBezTo>
                    <a:pt x="385" y="1919"/>
                    <a:pt x="382" y="1959"/>
                    <a:pt x="370" y="1994"/>
                  </a:cubicBezTo>
                  <a:cubicBezTo>
                    <a:pt x="354" y="2040"/>
                    <a:pt x="369" y="2101"/>
                    <a:pt x="335" y="2135"/>
                  </a:cubicBezTo>
                  <a:cubicBezTo>
                    <a:pt x="251" y="2219"/>
                    <a:pt x="296" y="2195"/>
                    <a:pt x="211" y="2224"/>
                  </a:cubicBezTo>
                  <a:cubicBezTo>
                    <a:pt x="166" y="2270"/>
                    <a:pt x="116" y="2302"/>
                    <a:pt x="70" y="2347"/>
                  </a:cubicBezTo>
                  <a:cubicBezTo>
                    <a:pt x="57" y="2388"/>
                    <a:pt x="52" y="2432"/>
                    <a:pt x="35" y="2471"/>
                  </a:cubicBezTo>
                  <a:cubicBezTo>
                    <a:pt x="27" y="2490"/>
                    <a:pt x="0" y="2524"/>
                    <a:pt x="0" y="2524"/>
                  </a:cubicBezTo>
                </a:path>
              </a:pathLst>
            </a:custGeom>
            <a:noFill/>
            <a:ln w="9525">
              <a:solidFill>
                <a:srgbClr val="993300"/>
              </a:solidFill>
              <a:round/>
              <a:headEnd/>
              <a:tailEnd/>
            </a:ln>
            <a:effectLst/>
          </p:spPr>
          <p:txBody>
            <a:bodyPr wrap="none" anchor="ctr"/>
            <a:lstStyle/>
            <a:p>
              <a:endParaRPr lang="en-US" sz="1100"/>
            </a:p>
          </p:txBody>
        </p:sp>
        <p:sp>
          <p:nvSpPr>
            <p:cNvPr id="39" name="Freeform 6"/>
            <p:cNvSpPr>
              <a:spLocks/>
            </p:cNvSpPr>
            <p:nvPr/>
          </p:nvSpPr>
          <p:spPr bwMode="auto">
            <a:xfrm>
              <a:off x="1284288" y="2689225"/>
              <a:ext cx="1317625" cy="2884488"/>
            </a:xfrm>
            <a:custGeom>
              <a:avLst/>
              <a:gdLst/>
              <a:ahLst/>
              <a:cxnLst>
                <a:cxn ang="0">
                  <a:pos x="0" y="0"/>
                </a:cxn>
                <a:cxn ang="0">
                  <a:pos x="18" y="123"/>
                </a:cxn>
                <a:cxn ang="0">
                  <a:pos x="159" y="229"/>
                </a:cxn>
                <a:cxn ang="0">
                  <a:pos x="212" y="406"/>
                </a:cxn>
                <a:cxn ang="0">
                  <a:pos x="229" y="547"/>
                </a:cxn>
                <a:cxn ang="0">
                  <a:pos x="265" y="600"/>
                </a:cxn>
                <a:cxn ang="0">
                  <a:pos x="353" y="759"/>
                </a:cxn>
                <a:cxn ang="0">
                  <a:pos x="406" y="988"/>
                </a:cxn>
                <a:cxn ang="0">
                  <a:pos x="459" y="1112"/>
                </a:cxn>
                <a:cxn ang="0">
                  <a:pos x="529" y="1129"/>
                </a:cxn>
                <a:cxn ang="0">
                  <a:pos x="777" y="1323"/>
                </a:cxn>
                <a:cxn ang="0">
                  <a:pos x="794" y="1570"/>
                </a:cxn>
                <a:cxn ang="0">
                  <a:pos x="830" y="1817"/>
                </a:cxn>
              </a:cxnLst>
              <a:rect l="0" t="0" r="r" b="b"/>
              <a:pathLst>
                <a:path w="830" h="1817">
                  <a:moveTo>
                    <a:pt x="0" y="0"/>
                  </a:moveTo>
                  <a:cubicBezTo>
                    <a:pt x="6" y="41"/>
                    <a:pt x="6" y="83"/>
                    <a:pt x="18" y="123"/>
                  </a:cubicBezTo>
                  <a:cubicBezTo>
                    <a:pt x="37" y="187"/>
                    <a:pt x="110" y="196"/>
                    <a:pt x="159" y="229"/>
                  </a:cubicBezTo>
                  <a:cubicBezTo>
                    <a:pt x="202" y="358"/>
                    <a:pt x="185" y="299"/>
                    <a:pt x="212" y="406"/>
                  </a:cubicBezTo>
                  <a:cubicBezTo>
                    <a:pt x="218" y="453"/>
                    <a:pt x="217" y="501"/>
                    <a:pt x="229" y="547"/>
                  </a:cubicBezTo>
                  <a:cubicBezTo>
                    <a:pt x="235" y="568"/>
                    <a:pt x="254" y="582"/>
                    <a:pt x="265" y="600"/>
                  </a:cubicBezTo>
                  <a:cubicBezTo>
                    <a:pt x="299" y="659"/>
                    <a:pt x="306" y="711"/>
                    <a:pt x="353" y="759"/>
                  </a:cubicBezTo>
                  <a:cubicBezTo>
                    <a:pt x="379" y="835"/>
                    <a:pt x="390" y="909"/>
                    <a:pt x="406" y="988"/>
                  </a:cubicBezTo>
                  <a:cubicBezTo>
                    <a:pt x="413" y="1021"/>
                    <a:pt x="425" y="1089"/>
                    <a:pt x="459" y="1112"/>
                  </a:cubicBezTo>
                  <a:cubicBezTo>
                    <a:pt x="479" y="1125"/>
                    <a:pt x="506" y="1123"/>
                    <a:pt x="529" y="1129"/>
                  </a:cubicBezTo>
                  <a:cubicBezTo>
                    <a:pt x="628" y="1178"/>
                    <a:pt x="715" y="1232"/>
                    <a:pt x="777" y="1323"/>
                  </a:cubicBezTo>
                  <a:cubicBezTo>
                    <a:pt x="783" y="1405"/>
                    <a:pt x="784" y="1488"/>
                    <a:pt x="794" y="1570"/>
                  </a:cubicBezTo>
                  <a:cubicBezTo>
                    <a:pt x="804" y="1652"/>
                    <a:pt x="830" y="1731"/>
                    <a:pt x="830" y="1817"/>
                  </a:cubicBezTo>
                </a:path>
              </a:pathLst>
            </a:custGeom>
            <a:noFill/>
            <a:ln w="9525">
              <a:solidFill>
                <a:srgbClr val="993300"/>
              </a:solidFill>
              <a:round/>
              <a:headEnd/>
              <a:tailEnd/>
            </a:ln>
            <a:effectLst/>
          </p:spPr>
          <p:txBody>
            <a:bodyPr wrap="none" anchor="ctr"/>
            <a:lstStyle/>
            <a:p>
              <a:endParaRPr lang="en-US" sz="1100"/>
            </a:p>
          </p:txBody>
        </p:sp>
        <p:sp>
          <p:nvSpPr>
            <p:cNvPr id="40" name="Freeform 7"/>
            <p:cNvSpPr>
              <a:spLocks/>
            </p:cNvSpPr>
            <p:nvPr/>
          </p:nvSpPr>
          <p:spPr bwMode="auto">
            <a:xfrm>
              <a:off x="808038" y="4257675"/>
              <a:ext cx="1149350" cy="1147763"/>
            </a:xfrm>
            <a:custGeom>
              <a:avLst/>
              <a:gdLst/>
              <a:ahLst/>
              <a:cxnLst>
                <a:cxn ang="0">
                  <a:pos x="724" y="0"/>
                </a:cxn>
                <a:cxn ang="0">
                  <a:pos x="582" y="159"/>
                </a:cxn>
                <a:cxn ang="0">
                  <a:pos x="476" y="194"/>
                </a:cxn>
                <a:cxn ang="0">
                  <a:pos x="406" y="441"/>
                </a:cxn>
                <a:cxn ang="0">
                  <a:pos x="353" y="494"/>
                </a:cxn>
                <a:cxn ang="0">
                  <a:pos x="123" y="512"/>
                </a:cxn>
                <a:cxn ang="0">
                  <a:pos x="70" y="529"/>
                </a:cxn>
                <a:cxn ang="0">
                  <a:pos x="0" y="723"/>
                </a:cxn>
              </a:cxnLst>
              <a:rect l="0" t="0" r="r" b="b"/>
              <a:pathLst>
                <a:path w="724" h="723">
                  <a:moveTo>
                    <a:pt x="724" y="0"/>
                  </a:moveTo>
                  <a:cubicBezTo>
                    <a:pt x="685" y="65"/>
                    <a:pt x="655" y="127"/>
                    <a:pt x="582" y="159"/>
                  </a:cubicBezTo>
                  <a:cubicBezTo>
                    <a:pt x="548" y="174"/>
                    <a:pt x="476" y="194"/>
                    <a:pt x="476" y="194"/>
                  </a:cubicBezTo>
                  <a:cubicBezTo>
                    <a:pt x="426" y="346"/>
                    <a:pt x="450" y="264"/>
                    <a:pt x="406" y="441"/>
                  </a:cubicBezTo>
                  <a:cubicBezTo>
                    <a:pt x="400" y="465"/>
                    <a:pt x="377" y="488"/>
                    <a:pt x="353" y="494"/>
                  </a:cubicBezTo>
                  <a:cubicBezTo>
                    <a:pt x="278" y="513"/>
                    <a:pt x="200" y="506"/>
                    <a:pt x="123" y="512"/>
                  </a:cubicBezTo>
                  <a:cubicBezTo>
                    <a:pt x="105" y="518"/>
                    <a:pt x="83" y="516"/>
                    <a:pt x="70" y="529"/>
                  </a:cubicBezTo>
                  <a:cubicBezTo>
                    <a:pt x="38" y="561"/>
                    <a:pt x="0" y="679"/>
                    <a:pt x="0" y="723"/>
                  </a:cubicBezTo>
                </a:path>
              </a:pathLst>
            </a:custGeom>
            <a:noFill/>
            <a:ln w="9525">
              <a:solidFill>
                <a:srgbClr val="993300"/>
              </a:solidFill>
              <a:round/>
              <a:headEnd/>
              <a:tailEnd/>
            </a:ln>
            <a:effectLst/>
          </p:spPr>
          <p:txBody>
            <a:bodyPr wrap="none" anchor="ctr"/>
            <a:lstStyle/>
            <a:p>
              <a:endParaRPr lang="en-US" sz="1100"/>
            </a:p>
          </p:txBody>
        </p:sp>
        <p:sp>
          <p:nvSpPr>
            <p:cNvPr id="41" name="Freeform 8"/>
            <p:cNvSpPr>
              <a:spLocks/>
            </p:cNvSpPr>
            <p:nvPr/>
          </p:nvSpPr>
          <p:spPr bwMode="auto">
            <a:xfrm>
              <a:off x="1536700" y="4846638"/>
              <a:ext cx="896938" cy="1147762"/>
            </a:xfrm>
            <a:custGeom>
              <a:avLst/>
              <a:gdLst/>
              <a:ahLst/>
              <a:cxnLst>
                <a:cxn ang="0">
                  <a:pos x="0" y="0"/>
                </a:cxn>
                <a:cxn ang="0">
                  <a:pos x="88" y="247"/>
                </a:cxn>
                <a:cxn ang="0">
                  <a:pos x="247" y="282"/>
                </a:cxn>
                <a:cxn ang="0">
                  <a:pos x="317" y="317"/>
                </a:cxn>
                <a:cxn ang="0">
                  <a:pos x="353" y="388"/>
                </a:cxn>
                <a:cxn ang="0">
                  <a:pos x="441" y="511"/>
                </a:cxn>
                <a:cxn ang="0">
                  <a:pos x="476" y="688"/>
                </a:cxn>
                <a:cxn ang="0">
                  <a:pos x="565" y="723"/>
                </a:cxn>
              </a:cxnLst>
              <a:rect l="0" t="0" r="r" b="b"/>
              <a:pathLst>
                <a:path w="565" h="723">
                  <a:moveTo>
                    <a:pt x="0" y="0"/>
                  </a:moveTo>
                  <a:cubicBezTo>
                    <a:pt x="13" y="53"/>
                    <a:pt x="44" y="218"/>
                    <a:pt x="88" y="247"/>
                  </a:cubicBezTo>
                  <a:cubicBezTo>
                    <a:pt x="133" y="277"/>
                    <a:pt x="194" y="271"/>
                    <a:pt x="247" y="282"/>
                  </a:cubicBezTo>
                  <a:cubicBezTo>
                    <a:pt x="270" y="294"/>
                    <a:pt x="299" y="299"/>
                    <a:pt x="317" y="317"/>
                  </a:cubicBezTo>
                  <a:cubicBezTo>
                    <a:pt x="336" y="336"/>
                    <a:pt x="339" y="366"/>
                    <a:pt x="353" y="388"/>
                  </a:cubicBezTo>
                  <a:cubicBezTo>
                    <a:pt x="380" y="431"/>
                    <a:pt x="413" y="469"/>
                    <a:pt x="441" y="511"/>
                  </a:cubicBezTo>
                  <a:cubicBezTo>
                    <a:pt x="441" y="513"/>
                    <a:pt x="458" y="670"/>
                    <a:pt x="476" y="688"/>
                  </a:cubicBezTo>
                  <a:cubicBezTo>
                    <a:pt x="499" y="711"/>
                    <a:pt x="536" y="709"/>
                    <a:pt x="565" y="723"/>
                  </a:cubicBezTo>
                </a:path>
              </a:pathLst>
            </a:custGeom>
            <a:noFill/>
            <a:ln w="9525">
              <a:solidFill>
                <a:srgbClr val="993300"/>
              </a:solidFill>
              <a:round/>
              <a:headEnd/>
              <a:tailEnd/>
            </a:ln>
            <a:effectLst/>
          </p:spPr>
          <p:txBody>
            <a:bodyPr wrap="none" anchor="ctr"/>
            <a:lstStyle/>
            <a:p>
              <a:endParaRPr lang="en-US" sz="1100"/>
            </a:p>
          </p:txBody>
        </p:sp>
        <p:sp>
          <p:nvSpPr>
            <p:cNvPr id="42" name="Freeform 9"/>
            <p:cNvSpPr>
              <a:spLocks/>
            </p:cNvSpPr>
            <p:nvPr/>
          </p:nvSpPr>
          <p:spPr bwMode="auto">
            <a:xfrm>
              <a:off x="779463" y="1931988"/>
              <a:ext cx="560387" cy="393700"/>
            </a:xfrm>
            <a:custGeom>
              <a:avLst/>
              <a:gdLst/>
              <a:ahLst/>
              <a:cxnLst>
                <a:cxn ang="0">
                  <a:pos x="353" y="0"/>
                </a:cxn>
                <a:cxn ang="0">
                  <a:pos x="283" y="89"/>
                </a:cxn>
                <a:cxn ang="0">
                  <a:pos x="53" y="159"/>
                </a:cxn>
                <a:cxn ang="0">
                  <a:pos x="18" y="195"/>
                </a:cxn>
                <a:cxn ang="0">
                  <a:pos x="0" y="248"/>
                </a:cxn>
              </a:cxnLst>
              <a:rect l="0" t="0" r="r" b="b"/>
              <a:pathLst>
                <a:path w="353" h="248">
                  <a:moveTo>
                    <a:pt x="353" y="0"/>
                  </a:moveTo>
                  <a:cubicBezTo>
                    <a:pt x="341" y="17"/>
                    <a:pt x="307" y="77"/>
                    <a:pt x="283" y="89"/>
                  </a:cubicBezTo>
                  <a:cubicBezTo>
                    <a:pt x="214" y="124"/>
                    <a:pt x="126" y="136"/>
                    <a:pt x="53" y="159"/>
                  </a:cubicBezTo>
                  <a:cubicBezTo>
                    <a:pt x="41" y="171"/>
                    <a:pt x="27" y="181"/>
                    <a:pt x="18" y="195"/>
                  </a:cubicBezTo>
                  <a:cubicBezTo>
                    <a:pt x="8" y="211"/>
                    <a:pt x="0" y="248"/>
                    <a:pt x="0" y="248"/>
                  </a:cubicBezTo>
                </a:path>
              </a:pathLst>
            </a:custGeom>
            <a:noFill/>
            <a:ln w="9525">
              <a:solidFill>
                <a:srgbClr val="993300"/>
              </a:solidFill>
              <a:round/>
              <a:headEnd/>
              <a:tailEnd/>
            </a:ln>
            <a:effectLst/>
          </p:spPr>
          <p:txBody>
            <a:bodyPr wrap="none" anchor="ctr"/>
            <a:lstStyle/>
            <a:p>
              <a:endParaRPr lang="en-US" sz="1100"/>
            </a:p>
          </p:txBody>
        </p:sp>
        <p:sp>
          <p:nvSpPr>
            <p:cNvPr id="43" name="Freeform 10"/>
            <p:cNvSpPr>
              <a:spLocks/>
            </p:cNvSpPr>
            <p:nvPr/>
          </p:nvSpPr>
          <p:spPr bwMode="auto">
            <a:xfrm>
              <a:off x="1339850" y="2212975"/>
              <a:ext cx="1597025" cy="1624013"/>
            </a:xfrm>
            <a:custGeom>
              <a:avLst/>
              <a:gdLst/>
              <a:ahLst/>
              <a:cxnLst>
                <a:cxn ang="0">
                  <a:pos x="0" y="0"/>
                </a:cxn>
                <a:cxn ang="0">
                  <a:pos x="212" y="35"/>
                </a:cxn>
                <a:cxn ang="0">
                  <a:pos x="300" y="141"/>
                </a:cxn>
                <a:cxn ang="0">
                  <a:pos x="389" y="441"/>
                </a:cxn>
                <a:cxn ang="0">
                  <a:pos x="618" y="529"/>
                </a:cxn>
                <a:cxn ang="0">
                  <a:pos x="724" y="600"/>
                </a:cxn>
                <a:cxn ang="0">
                  <a:pos x="742" y="812"/>
                </a:cxn>
                <a:cxn ang="0">
                  <a:pos x="865" y="900"/>
                </a:cxn>
                <a:cxn ang="0">
                  <a:pos x="936" y="953"/>
                </a:cxn>
                <a:cxn ang="0">
                  <a:pos x="1006" y="1023"/>
                </a:cxn>
              </a:cxnLst>
              <a:rect l="0" t="0" r="r" b="b"/>
              <a:pathLst>
                <a:path w="1006" h="1023">
                  <a:moveTo>
                    <a:pt x="0" y="0"/>
                  </a:moveTo>
                  <a:cubicBezTo>
                    <a:pt x="69" y="18"/>
                    <a:pt x="145" y="11"/>
                    <a:pt x="212" y="35"/>
                  </a:cubicBezTo>
                  <a:cubicBezTo>
                    <a:pt x="242" y="46"/>
                    <a:pt x="283" y="115"/>
                    <a:pt x="300" y="141"/>
                  </a:cubicBezTo>
                  <a:cubicBezTo>
                    <a:pt x="310" y="200"/>
                    <a:pt x="328" y="403"/>
                    <a:pt x="389" y="441"/>
                  </a:cubicBezTo>
                  <a:cubicBezTo>
                    <a:pt x="400" y="448"/>
                    <a:pt x="596" y="522"/>
                    <a:pt x="618" y="529"/>
                  </a:cubicBezTo>
                  <a:cubicBezTo>
                    <a:pt x="653" y="553"/>
                    <a:pt x="689" y="576"/>
                    <a:pt x="724" y="600"/>
                  </a:cubicBezTo>
                  <a:cubicBezTo>
                    <a:pt x="783" y="639"/>
                    <a:pt x="721" y="744"/>
                    <a:pt x="742" y="812"/>
                  </a:cubicBezTo>
                  <a:cubicBezTo>
                    <a:pt x="761" y="873"/>
                    <a:pt x="817" y="884"/>
                    <a:pt x="865" y="900"/>
                  </a:cubicBezTo>
                  <a:cubicBezTo>
                    <a:pt x="889" y="918"/>
                    <a:pt x="914" y="934"/>
                    <a:pt x="936" y="953"/>
                  </a:cubicBezTo>
                  <a:cubicBezTo>
                    <a:pt x="961" y="975"/>
                    <a:pt x="1006" y="1023"/>
                    <a:pt x="1006" y="1023"/>
                  </a:cubicBezTo>
                </a:path>
              </a:pathLst>
            </a:custGeom>
            <a:noFill/>
            <a:ln w="9525">
              <a:solidFill>
                <a:srgbClr val="993300"/>
              </a:solidFill>
              <a:round/>
              <a:headEnd/>
              <a:tailEnd/>
            </a:ln>
            <a:effectLst/>
          </p:spPr>
          <p:txBody>
            <a:bodyPr wrap="none" anchor="ctr"/>
            <a:lstStyle/>
            <a:p>
              <a:endParaRPr lang="en-US" sz="1100"/>
            </a:p>
          </p:txBody>
        </p:sp>
        <p:sp>
          <p:nvSpPr>
            <p:cNvPr id="44" name="Freeform 11"/>
            <p:cNvSpPr>
              <a:spLocks/>
            </p:cNvSpPr>
            <p:nvPr/>
          </p:nvSpPr>
          <p:spPr bwMode="auto">
            <a:xfrm>
              <a:off x="50800" y="3276600"/>
              <a:ext cx="1120775" cy="738188"/>
            </a:xfrm>
            <a:custGeom>
              <a:avLst/>
              <a:gdLst/>
              <a:ahLst/>
              <a:cxnLst>
                <a:cxn ang="0">
                  <a:pos x="706" y="0"/>
                </a:cxn>
                <a:cxn ang="0">
                  <a:pos x="600" y="53"/>
                </a:cxn>
                <a:cxn ang="0">
                  <a:pos x="495" y="71"/>
                </a:cxn>
                <a:cxn ang="0">
                  <a:pos x="194" y="53"/>
                </a:cxn>
                <a:cxn ang="0">
                  <a:pos x="142" y="89"/>
                </a:cxn>
                <a:cxn ang="0">
                  <a:pos x="89" y="247"/>
                </a:cxn>
                <a:cxn ang="0">
                  <a:pos x="36" y="265"/>
                </a:cxn>
                <a:cxn ang="0">
                  <a:pos x="0" y="459"/>
                </a:cxn>
              </a:cxnLst>
              <a:rect l="0" t="0" r="r" b="b"/>
              <a:pathLst>
                <a:path w="706" h="465">
                  <a:moveTo>
                    <a:pt x="706" y="0"/>
                  </a:moveTo>
                  <a:cubicBezTo>
                    <a:pt x="669" y="13"/>
                    <a:pt x="637" y="40"/>
                    <a:pt x="600" y="53"/>
                  </a:cubicBezTo>
                  <a:cubicBezTo>
                    <a:pt x="566" y="64"/>
                    <a:pt x="530" y="65"/>
                    <a:pt x="495" y="71"/>
                  </a:cubicBezTo>
                  <a:cubicBezTo>
                    <a:pt x="377" y="47"/>
                    <a:pt x="315" y="34"/>
                    <a:pt x="194" y="53"/>
                  </a:cubicBezTo>
                  <a:cubicBezTo>
                    <a:pt x="177" y="65"/>
                    <a:pt x="153" y="71"/>
                    <a:pt x="142" y="89"/>
                  </a:cubicBezTo>
                  <a:cubicBezTo>
                    <a:pt x="139" y="94"/>
                    <a:pt x="99" y="217"/>
                    <a:pt x="89" y="247"/>
                  </a:cubicBezTo>
                  <a:cubicBezTo>
                    <a:pt x="83" y="265"/>
                    <a:pt x="54" y="259"/>
                    <a:pt x="36" y="265"/>
                  </a:cubicBezTo>
                  <a:cubicBezTo>
                    <a:pt x="17" y="465"/>
                    <a:pt x="83" y="459"/>
                    <a:pt x="0" y="459"/>
                  </a:cubicBezTo>
                </a:path>
              </a:pathLst>
            </a:custGeom>
            <a:noFill/>
            <a:ln w="9525">
              <a:solidFill>
                <a:srgbClr val="993300"/>
              </a:solidFill>
              <a:round/>
              <a:headEnd/>
              <a:tailEnd/>
            </a:ln>
            <a:effectLst/>
          </p:spPr>
          <p:txBody>
            <a:bodyPr wrap="none" anchor="ctr"/>
            <a:lstStyle/>
            <a:p>
              <a:endParaRPr lang="en-US" sz="1100"/>
            </a:p>
          </p:txBody>
        </p:sp>
        <p:sp>
          <p:nvSpPr>
            <p:cNvPr id="45" name="Freeform 12"/>
            <p:cNvSpPr>
              <a:spLocks/>
            </p:cNvSpPr>
            <p:nvPr/>
          </p:nvSpPr>
          <p:spPr bwMode="auto">
            <a:xfrm>
              <a:off x="919163" y="3894138"/>
              <a:ext cx="420687" cy="979487"/>
            </a:xfrm>
            <a:custGeom>
              <a:avLst/>
              <a:gdLst/>
              <a:ahLst/>
              <a:cxnLst>
                <a:cxn ang="0">
                  <a:pos x="0" y="0"/>
                </a:cxn>
                <a:cxn ang="0">
                  <a:pos x="18" y="158"/>
                </a:cxn>
                <a:cxn ang="0">
                  <a:pos x="53" y="264"/>
                </a:cxn>
                <a:cxn ang="0">
                  <a:pos x="71" y="511"/>
                </a:cxn>
                <a:cxn ang="0">
                  <a:pos x="212" y="600"/>
                </a:cxn>
                <a:cxn ang="0">
                  <a:pos x="265" y="617"/>
                </a:cxn>
              </a:cxnLst>
              <a:rect l="0" t="0" r="r" b="b"/>
              <a:pathLst>
                <a:path w="265" h="617">
                  <a:moveTo>
                    <a:pt x="0" y="0"/>
                  </a:moveTo>
                  <a:cubicBezTo>
                    <a:pt x="6" y="53"/>
                    <a:pt x="8" y="106"/>
                    <a:pt x="18" y="158"/>
                  </a:cubicBezTo>
                  <a:cubicBezTo>
                    <a:pt x="25" y="194"/>
                    <a:pt x="53" y="264"/>
                    <a:pt x="53" y="264"/>
                  </a:cubicBezTo>
                  <a:cubicBezTo>
                    <a:pt x="59" y="346"/>
                    <a:pt x="49" y="432"/>
                    <a:pt x="71" y="511"/>
                  </a:cubicBezTo>
                  <a:cubicBezTo>
                    <a:pt x="91" y="584"/>
                    <a:pt x="158" y="585"/>
                    <a:pt x="212" y="600"/>
                  </a:cubicBezTo>
                  <a:cubicBezTo>
                    <a:pt x="230" y="605"/>
                    <a:pt x="265" y="617"/>
                    <a:pt x="265" y="617"/>
                  </a:cubicBezTo>
                </a:path>
              </a:pathLst>
            </a:custGeom>
            <a:noFill/>
            <a:ln w="9525">
              <a:solidFill>
                <a:srgbClr val="993300"/>
              </a:solidFill>
              <a:round/>
              <a:headEnd/>
              <a:tailEnd/>
            </a:ln>
            <a:effectLst/>
          </p:spPr>
          <p:txBody>
            <a:bodyPr wrap="none" anchor="ctr"/>
            <a:lstStyle/>
            <a:p>
              <a:endParaRPr lang="en-US" sz="1100"/>
            </a:p>
          </p:txBody>
        </p:sp>
        <p:sp>
          <p:nvSpPr>
            <p:cNvPr id="46" name="Freeform 13"/>
            <p:cNvSpPr>
              <a:spLocks/>
            </p:cNvSpPr>
            <p:nvPr/>
          </p:nvSpPr>
          <p:spPr bwMode="auto">
            <a:xfrm>
              <a:off x="2354263" y="3473450"/>
              <a:ext cx="723900" cy="1736725"/>
            </a:xfrm>
            <a:custGeom>
              <a:avLst/>
              <a:gdLst/>
              <a:ahLst/>
              <a:cxnLst>
                <a:cxn ang="0">
                  <a:pos x="103" y="0"/>
                </a:cxn>
                <a:cxn ang="0">
                  <a:pos x="67" y="123"/>
                </a:cxn>
                <a:cxn ang="0">
                  <a:pos x="14" y="229"/>
                </a:cxn>
                <a:cxn ang="0">
                  <a:pos x="50" y="423"/>
                </a:cxn>
                <a:cxn ang="0">
                  <a:pos x="120" y="529"/>
                </a:cxn>
                <a:cxn ang="0">
                  <a:pos x="191" y="741"/>
                </a:cxn>
                <a:cxn ang="0">
                  <a:pos x="226" y="900"/>
                </a:cxn>
                <a:cxn ang="0">
                  <a:pos x="403" y="1006"/>
                </a:cxn>
                <a:cxn ang="0">
                  <a:pos x="456" y="1094"/>
                </a:cxn>
              </a:cxnLst>
              <a:rect l="0" t="0" r="r" b="b"/>
              <a:pathLst>
                <a:path w="456" h="1094">
                  <a:moveTo>
                    <a:pt x="103" y="0"/>
                  </a:moveTo>
                  <a:cubicBezTo>
                    <a:pt x="96" y="26"/>
                    <a:pt x="81" y="95"/>
                    <a:pt x="67" y="123"/>
                  </a:cubicBezTo>
                  <a:cubicBezTo>
                    <a:pt x="0" y="256"/>
                    <a:pt x="58" y="99"/>
                    <a:pt x="14" y="229"/>
                  </a:cubicBezTo>
                  <a:cubicBezTo>
                    <a:pt x="16" y="246"/>
                    <a:pt x="33" y="388"/>
                    <a:pt x="50" y="423"/>
                  </a:cubicBezTo>
                  <a:cubicBezTo>
                    <a:pt x="69" y="461"/>
                    <a:pt x="106" y="489"/>
                    <a:pt x="120" y="529"/>
                  </a:cubicBezTo>
                  <a:cubicBezTo>
                    <a:pt x="144" y="601"/>
                    <a:pt x="163" y="670"/>
                    <a:pt x="191" y="741"/>
                  </a:cubicBezTo>
                  <a:cubicBezTo>
                    <a:pt x="200" y="795"/>
                    <a:pt x="187" y="862"/>
                    <a:pt x="226" y="900"/>
                  </a:cubicBezTo>
                  <a:cubicBezTo>
                    <a:pt x="267" y="940"/>
                    <a:pt x="349" y="979"/>
                    <a:pt x="403" y="1006"/>
                  </a:cubicBezTo>
                  <a:cubicBezTo>
                    <a:pt x="445" y="1070"/>
                    <a:pt x="428" y="1040"/>
                    <a:pt x="456" y="1094"/>
                  </a:cubicBezTo>
                </a:path>
              </a:pathLst>
            </a:custGeom>
            <a:noFill/>
            <a:ln w="9525">
              <a:solidFill>
                <a:srgbClr val="993300"/>
              </a:solidFill>
              <a:round/>
              <a:headEnd/>
              <a:tailEnd/>
            </a:ln>
            <a:effectLst/>
          </p:spPr>
          <p:txBody>
            <a:bodyPr wrap="none" anchor="ctr"/>
            <a:lstStyle/>
            <a:p>
              <a:endParaRPr lang="en-US" sz="1100"/>
            </a:p>
          </p:txBody>
        </p:sp>
        <p:graphicFrame>
          <p:nvGraphicFramePr>
            <p:cNvPr id="47" name="Object 14"/>
            <p:cNvGraphicFramePr>
              <a:graphicFrameLocks noChangeAspect="1"/>
            </p:cNvGraphicFramePr>
            <p:nvPr/>
          </p:nvGraphicFramePr>
          <p:xfrm>
            <a:off x="604838" y="0"/>
            <a:ext cx="1492250" cy="1685925"/>
          </p:xfrm>
          <a:graphic>
            <a:graphicData uri="http://schemas.openxmlformats.org/presentationml/2006/ole">
              <p:oleObj spid="_x0000_s209955" name="Clip" r:id="rId11" imgW="1493215" imgH="1686154" progId="">
                <p:embed/>
              </p:oleObj>
            </a:graphicData>
          </a:graphic>
        </p:graphicFrame>
        <p:sp>
          <p:nvSpPr>
            <p:cNvPr id="48" name="Freeform 15"/>
            <p:cNvSpPr>
              <a:spLocks/>
            </p:cNvSpPr>
            <p:nvPr/>
          </p:nvSpPr>
          <p:spPr bwMode="auto">
            <a:xfrm>
              <a:off x="1336675" y="1652588"/>
              <a:ext cx="87313" cy="755650"/>
            </a:xfrm>
            <a:custGeom>
              <a:avLst/>
              <a:gdLst/>
              <a:ahLst/>
              <a:cxnLst>
                <a:cxn ang="0">
                  <a:pos x="2" y="476"/>
                </a:cxn>
                <a:cxn ang="0">
                  <a:pos x="20" y="406"/>
                </a:cxn>
                <a:cxn ang="0">
                  <a:pos x="2" y="353"/>
                </a:cxn>
                <a:cxn ang="0">
                  <a:pos x="38" y="247"/>
                </a:cxn>
                <a:cxn ang="0">
                  <a:pos x="55" y="141"/>
                </a:cxn>
                <a:cxn ang="0">
                  <a:pos x="38" y="71"/>
                </a:cxn>
                <a:cxn ang="0">
                  <a:pos x="55" y="0"/>
                </a:cxn>
              </a:cxnLst>
              <a:rect l="0" t="0" r="r" b="b"/>
              <a:pathLst>
                <a:path w="55" h="476">
                  <a:moveTo>
                    <a:pt x="2" y="476"/>
                  </a:moveTo>
                  <a:cubicBezTo>
                    <a:pt x="8" y="453"/>
                    <a:pt x="20" y="430"/>
                    <a:pt x="20" y="406"/>
                  </a:cubicBezTo>
                  <a:cubicBezTo>
                    <a:pt x="20" y="387"/>
                    <a:pt x="0" y="372"/>
                    <a:pt x="2" y="353"/>
                  </a:cubicBezTo>
                  <a:cubicBezTo>
                    <a:pt x="6" y="316"/>
                    <a:pt x="38" y="247"/>
                    <a:pt x="38" y="247"/>
                  </a:cubicBezTo>
                  <a:cubicBezTo>
                    <a:pt x="44" y="212"/>
                    <a:pt x="55" y="177"/>
                    <a:pt x="55" y="141"/>
                  </a:cubicBezTo>
                  <a:cubicBezTo>
                    <a:pt x="55" y="117"/>
                    <a:pt x="38" y="95"/>
                    <a:pt x="38" y="71"/>
                  </a:cubicBezTo>
                  <a:cubicBezTo>
                    <a:pt x="38" y="47"/>
                    <a:pt x="55" y="24"/>
                    <a:pt x="55" y="0"/>
                  </a:cubicBezTo>
                </a:path>
              </a:pathLst>
            </a:custGeom>
            <a:solidFill>
              <a:srgbClr val="993300"/>
            </a:solidFill>
            <a:ln w="9525">
              <a:solidFill>
                <a:schemeClr val="tx1"/>
              </a:solidFill>
              <a:round/>
              <a:headEnd/>
              <a:tailEnd/>
            </a:ln>
            <a:effectLst/>
          </p:spPr>
          <p:txBody>
            <a:bodyPr wrap="none" anchor="ctr"/>
            <a:lstStyle/>
            <a:p>
              <a:endParaRPr lang="en-US" sz="1100"/>
            </a:p>
          </p:txBody>
        </p:sp>
        <p:sp>
          <p:nvSpPr>
            <p:cNvPr id="49" name="Line 16"/>
            <p:cNvSpPr>
              <a:spLocks noChangeShapeType="1"/>
            </p:cNvSpPr>
            <p:nvPr/>
          </p:nvSpPr>
          <p:spPr bwMode="auto">
            <a:xfrm>
              <a:off x="2738438" y="4724400"/>
              <a:ext cx="842962" cy="990600"/>
            </a:xfrm>
            <a:prstGeom prst="line">
              <a:avLst/>
            </a:prstGeom>
            <a:noFill/>
            <a:ln w="12700">
              <a:solidFill>
                <a:srgbClr val="FF0000"/>
              </a:solidFill>
              <a:round/>
              <a:headEnd/>
              <a:tailEnd type="triangle" w="med" len="lg"/>
            </a:ln>
            <a:effectLst/>
          </p:spPr>
          <p:txBody>
            <a:bodyPr wrap="none" anchor="ctr"/>
            <a:lstStyle/>
            <a:p>
              <a:endParaRPr lang="en-US" sz="1100"/>
            </a:p>
          </p:txBody>
        </p:sp>
        <p:sp>
          <p:nvSpPr>
            <p:cNvPr id="50" name="Line 17"/>
            <p:cNvSpPr>
              <a:spLocks noChangeShapeType="1"/>
            </p:cNvSpPr>
            <p:nvPr/>
          </p:nvSpPr>
          <p:spPr bwMode="auto">
            <a:xfrm>
              <a:off x="1524000" y="4724400"/>
              <a:ext cx="2133600" cy="1066800"/>
            </a:xfrm>
            <a:prstGeom prst="line">
              <a:avLst/>
            </a:prstGeom>
            <a:noFill/>
            <a:ln w="12700">
              <a:solidFill>
                <a:srgbClr val="FF0000"/>
              </a:solidFill>
              <a:round/>
              <a:headEnd/>
              <a:tailEnd type="triangle" w="med" len="lg"/>
            </a:ln>
            <a:effectLst/>
          </p:spPr>
          <p:txBody>
            <a:bodyPr wrap="none" anchor="ctr"/>
            <a:lstStyle/>
            <a:p>
              <a:endParaRPr lang="en-US" sz="1100"/>
            </a:p>
          </p:txBody>
        </p:sp>
        <p:sp>
          <p:nvSpPr>
            <p:cNvPr id="51" name="Text Box 18"/>
            <p:cNvSpPr txBox="1">
              <a:spLocks noChangeArrowheads="1"/>
            </p:cNvSpPr>
            <p:nvPr/>
          </p:nvSpPr>
          <p:spPr bwMode="auto">
            <a:xfrm>
              <a:off x="3581401" y="5562601"/>
              <a:ext cx="1524000" cy="510762"/>
            </a:xfrm>
            <a:prstGeom prst="rect">
              <a:avLst/>
            </a:prstGeom>
            <a:noFill/>
            <a:ln w="9525">
              <a:noFill/>
              <a:miter lim="800000"/>
              <a:headEnd/>
              <a:tailEnd/>
            </a:ln>
            <a:effectLst/>
          </p:spPr>
          <p:txBody>
            <a:bodyPr>
              <a:spAutoFit/>
            </a:bodyPr>
            <a:lstStyle/>
            <a:p>
              <a:r>
                <a:rPr lang="en-US" sz="1100"/>
                <a:t>herbivory</a:t>
              </a:r>
            </a:p>
          </p:txBody>
        </p:sp>
        <p:sp>
          <p:nvSpPr>
            <p:cNvPr id="52" name="Text Box 19"/>
            <p:cNvSpPr txBox="1">
              <a:spLocks noChangeArrowheads="1"/>
            </p:cNvSpPr>
            <p:nvPr/>
          </p:nvSpPr>
          <p:spPr bwMode="auto">
            <a:xfrm>
              <a:off x="3445553" y="2490787"/>
              <a:ext cx="2623291" cy="510762"/>
            </a:xfrm>
            <a:prstGeom prst="rect">
              <a:avLst/>
            </a:prstGeom>
            <a:noFill/>
            <a:ln w="9525">
              <a:noFill/>
              <a:miter lim="800000"/>
              <a:headEnd/>
              <a:tailEnd/>
            </a:ln>
            <a:effectLst/>
          </p:spPr>
          <p:txBody>
            <a:bodyPr wrap="none">
              <a:spAutoFit/>
            </a:bodyPr>
            <a:lstStyle/>
            <a:p>
              <a:r>
                <a:rPr lang="en-US" sz="1100" b="1" dirty="0"/>
                <a:t>external  sources</a:t>
              </a:r>
            </a:p>
          </p:txBody>
        </p:sp>
        <p:sp>
          <p:nvSpPr>
            <p:cNvPr id="53" name="Line 20"/>
            <p:cNvSpPr>
              <a:spLocks noChangeShapeType="1"/>
            </p:cNvSpPr>
            <p:nvPr/>
          </p:nvSpPr>
          <p:spPr bwMode="auto">
            <a:xfrm flipV="1">
              <a:off x="152400" y="3276600"/>
              <a:ext cx="3505200" cy="685800"/>
            </a:xfrm>
            <a:prstGeom prst="line">
              <a:avLst/>
            </a:prstGeom>
            <a:noFill/>
            <a:ln w="12700">
              <a:solidFill>
                <a:srgbClr val="FF0000"/>
              </a:solidFill>
              <a:round/>
              <a:headEnd/>
              <a:tailEnd type="triangle" w="med" len="lg"/>
            </a:ln>
            <a:effectLst/>
          </p:spPr>
          <p:txBody>
            <a:bodyPr wrap="none" anchor="ctr"/>
            <a:lstStyle/>
            <a:p>
              <a:endParaRPr lang="en-US" sz="1100"/>
            </a:p>
          </p:txBody>
        </p:sp>
        <p:sp>
          <p:nvSpPr>
            <p:cNvPr id="54" name="Line 21"/>
            <p:cNvSpPr>
              <a:spLocks noChangeShapeType="1"/>
            </p:cNvSpPr>
            <p:nvPr/>
          </p:nvSpPr>
          <p:spPr bwMode="auto">
            <a:xfrm flipV="1">
              <a:off x="2971800" y="3352800"/>
              <a:ext cx="762000" cy="457200"/>
            </a:xfrm>
            <a:prstGeom prst="line">
              <a:avLst/>
            </a:prstGeom>
            <a:noFill/>
            <a:ln w="12700">
              <a:solidFill>
                <a:srgbClr val="FF0000"/>
              </a:solidFill>
              <a:round/>
              <a:headEnd/>
              <a:tailEnd type="triangle" w="med" len="lg"/>
            </a:ln>
            <a:effectLst/>
          </p:spPr>
          <p:txBody>
            <a:bodyPr wrap="none" anchor="ctr"/>
            <a:lstStyle/>
            <a:p>
              <a:endParaRPr lang="en-US" sz="1100"/>
            </a:p>
          </p:txBody>
        </p:sp>
        <p:sp>
          <p:nvSpPr>
            <p:cNvPr id="55" name="Text Box 22"/>
            <p:cNvSpPr txBox="1">
              <a:spLocks noChangeArrowheads="1"/>
            </p:cNvSpPr>
            <p:nvPr/>
          </p:nvSpPr>
          <p:spPr bwMode="auto">
            <a:xfrm>
              <a:off x="3581401" y="2971799"/>
              <a:ext cx="2216432" cy="510762"/>
            </a:xfrm>
            <a:prstGeom prst="rect">
              <a:avLst/>
            </a:prstGeom>
            <a:noFill/>
            <a:ln w="9525">
              <a:noFill/>
              <a:miter lim="800000"/>
              <a:headEnd/>
              <a:tailEnd/>
            </a:ln>
            <a:effectLst/>
          </p:spPr>
          <p:txBody>
            <a:bodyPr wrap="none">
              <a:spAutoFit/>
            </a:bodyPr>
            <a:lstStyle/>
            <a:p>
              <a:r>
                <a:rPr lang="en-US" sz="1100" dirty="0" err="1"/>
                <a:t>rhizodeposition</a:t>
              </a:r>
              <a:endParaRPr lang="en-US" sz="1100" dirty="0"/>
            </a:p>
          </p:txBody>
        </p:sp>
        <p:sp>
          <p:nvSpPr>
            <p:cNvPr id="56" name="Line 23"/>
            <p:cNvSpPr>
              <a:spLocks noChangeShapeType="1"/>
            </p:cNvSpPr>
            <p:nvPr/>
          </p:nvSpPr>
          <p:spPr bwMode="auto">
            <a:xfrm flipV="1">
              <a:off x="528638" y="3810000"/>
              <a:ext cx="3128962" cy="914400"/>
            </a:xfrm>
            <a:prstGeom prst="line">
              <a:avLst/>
            </a:prstGeom>
            <a:noFill/>
            <a:ln w="12700">
              <a:solidFill>
                <a:srgbClr val="FF0000"/>
              </a:solidFill>
              <a:round/>
              <a:headEnd/>
              <a:tailEnd type="triangle" w="med" len="lg"/>
            </a:ln>
            <a:effectLst/>
          </p:spPr>
          <p:txBody>
            <a:bodyPr wrap="none" anchor="ctr"/>
            <a:lstStyle/>
            <a:p>
              <a:endParaRPr lang="en-US" sz="1100"/>
            </a:p>
          </p:txBody>
        </p:sp>
        <p:sp>
          <p:nvSpPr>
            <p:cNvPr id="57" name="Text Box 24"/>
            <p:cNvSpPr txBox="1">
              <a:spLocks noChangeArrowheads="1"/>
            </p:cNvSpPr>
            <p:nvPr/>
          </p:nvSpPr>
          <p:spPr bwMode="auto">
            <a:xfrm>
              <a:off x="3581401" y="3505199"/>
              <a:ext cx="2041171" cy="510762"/>
            </a:xfrm>
            <a:prstGeom prst="rect">
              <a:avLst/>
            </a:prstGeom>
            <a:noFill/>
            <a:ln w="9525">
              <a:noFill/>
              <a:miter lim="800000"/>
              <a:headEnd/>
              <a:tailEnd/>
            </a:ln>
            <a:effectLst/>
          </p:spPr>
          <p:txBody>
            <a:bodyPr wrap="none">
              <a:spAutoFit/>
            </a:bodyPr>
            <a:lstStyle/>
            <a:p>
              <a:r>
                <a:rPr lang="en-US" sz="1100" dirty="0"/>
                <a:t>old root death</a:t>
              </a:r>
            </a:p>
          </p:txBody>
        </p:sp>
        <p:pic>
          <p:nvPicPr>
            <p:cNvPr id="58" name="Picture 25" descr="Slide_2"/>
            <p:cNvPicPr>
              <a:picLocks noChangeAspect="1" noChangeArrowheads="1"/>
            </p:cNvPicPr>
            <p:nvPr/>
          </p:nvPicPr>
          <p:blipFill>
            <a:blip r:embed="rId12" cstate="print"/>
            <a:srcRect l="-23" r="885" b="893"/>
            <a:stretch>
              <a:fillRect/>
            </a:stretch>
          </p:blipFill>
          <p:spPr bwMode="auto">
            <a:xfrm>
              <a:off x="5105400" y="5410200"/>
              <a:ext cx="801688" cy="838200"/>
            </a:xfrm>
            <a:prstGeom prst="rect">
              <a:avLst/>
            </a:prstGeom>
            <a:noFill/>
          </p:spPr>
        </p:pic>
        <p:pic>
          <p:nvPicPr>
            <p:cNvPr id="59" name="Picture 26" descr="aphelenchus"/>
            <p:cNvPicPr>
              <a:picLocks noChangeAspect="1" noChangeArrowheads="1"/>
            </p:cNvPicPr>
            <p:nvPr/>
          </p:nvPicPr>
          <p:blipFill>
            <a:blip r:embed="rId13" cstate="print"/>
            <a:srcRect/>
            <a:stretch>
              <a:fillRect/>
            </a:stretch>
          </p:blipFill>
          <p:spPr bwMode="auto">
            <a:xfrm>
              <a:off x="7444912" y="1787526"/>
              <a:ext cx="1905001" cy="1131889"/>
            </a:xfrm>
            <a:prstGeom prst="rect">
              <a:avLst/>
            </a:prstGeom>
            <a:noFill/>
          </p:spPr>
        </p:pic>
        <p:pic>
          <p:nvPicPr>
            <p:cNvPr id="60" name="Picture 27" descr="cruznema"/>
            <p:cNvPicPr>
              <a:picLocks noChangeAspect="1" noChangeArrowheads="1"/>
            </p:cNvPicPr>
            <p:nvPr/>
          </p:nvPicPr>
          <p:blipFill>
            <a:blip r:embed="rId14" cstate="print"/>
            <a:srcRect/>
            <a:stretch>
              <a:fillRect/>
            </a:stretch>
          </p:blipFill>
          <p:spPr bwMode="auto">
            <a:xfrm>
              <a:off x="7162800" y="3200400"/>
              <a:ext cx="866775" cy="1447800"/>
            </a:xfrm>
            <a:prstGeom prst="rect">
              <a:avLst/>
            </a:prstGeom>
            <a:noFill/>
          </p:spPr>
        </p:pic>
        <p:sp>
          <p:nvSpPr>
            <p:cNvPr id="61" name="Text Box 28"/>
            <p:cNvSpPr txBox="1">
              <a:spLocks noChangeArrowheads="1"/>
            </p:cNvSpPr>
            <p:nvPr/>
          </p:nvSpPr>
          <p:spPr bwMode="auto">
            <a:xfrm>
              <a:off x="8534402" y="3719286"/>
              <a:ext cx="867544" cy="1021525"/>
            </a:xfrm>
            <a:prstGeom prst="rect">
              <a:avLst/>
            </a:prstGeom>
            <a:noFill/>
            <a:ln w="9525">
              <a:noFill/>
              <a:miter lim="800000"/>
              <a:headEnd/>
              <a:tailEnd/>
            </a:ln>
            <a:effectLst/>
          </p:spPr>
          <p:txBody>
            <a:bodyPr wrap="none">
              <a:spAutoFit/>
            </a:bodyPr>
            <a:lstStyle/>
            <a:p>
              <a:r>
                <a:rPr lang="en-US" sz="2800" b="1" dirty="0"/>
                <a:t>C</a:t>
              </a:r>
            </a:p>
          </p:txBody>
        </p:sp>
        <p:sp>
          <p:nvSpPr>
            <p:cNvPr id="62" name="Line 29"/>
            <p:cNvSpPr>
              <a:spLocks noChangeShapeType="1"/>
            </p:cNvSpPr>
            <p:nvPr/>
          </p:nvSpPr>
          <p:spPr bwMode="auto">
            <a:xfrm>
              <a:off x="8077200" y="3581400"/>
              <a:ext cx="533400" cy="533400"/>
            </a:xfrm>
            <a:prstGeom prst="line">
              <a:avLst/>
            </a:prstGeom>
            <a:noFill/>
            <a:ln w="76200">
              <a:solidFill>
                <a:schemeClr val="tx1"/>
              </a:solidFill>
              <a:round/>
              <a:headEnd/>
              <a:tailEnd type="triangle" w="med" len="med"/>
            </a:ln>
            <a:effectLst/>
          </p:spPr>
          <p:txBody>
            <a:bodyPr wrap="none" anchor="ctr"/>
            <a:lstStyle/>
            <a:p>
              <a:endParaRPr lang="en-US" sz="1100"/>
            </a:p>
          </p:txBody>
        </p:sp>
        <p:sp>
          <p:nvSpPr>
            <p:cNvPr id="63" name="Line 30"/>
            <p:cNvSpPr>
              <a:spLocks noChangeShapeType="1"/>
            </p:cNvSpPr>
            <p:nvPr/>
          </p:nvSpPr>
          <p:spPr bwMode="auto">
            <a:xfrm flipV="1">
              <a:off x="5867400" y="4495800"/>
              <a:ext cx="2667000" cy="1295400"/>
            </a:xfrm>
            <a:prstGeom prst="line">
              <a:avLst/>
            </a:prstGeom>
            <a:noFill/>
            <a:ln w="12700">
              <a:solidFill>
                <a:schemeClr val="tx1"/>
              </a:solidFill>
              <a:round/>
              <a:headEnd/>
              <a:tailEnd type="triangle" w="med" len="med"/>
            </a:ln>
            <a:effectLst/>
          </p:spPr>
          <p:txBody>
            <a:bodyPr wrap="none" anchor="ctr"/>
            <a:lstStyle/>
            <a:p>
              <a:endParaRPr lang="en-US" sz="1100"/>
            </a:p>
          </p:txBody>
        </p:sp>
        <p:sp>
          <p:nvSpPr>
            <p:cNvPr id="64" name="Line 31"/>
            <p:cNvSpPr>
              <a:spLocks noChangeShapeType="1"/>
            </p:cNvSpPr>
            <p:nvPr/>
          </p:nvSpPr>
          <p:spPr bwMode="auto">
            <a:xfrm>
              <a:off x="4572000" y="1752600"/>
              <a:ext cx="0" cy="838200"/>
            </a:xfrm>
            <a:prstGeom prst="line">
              <a:avLst/>
            </a:prstGeom>
            <a:noFill/>
            <a:ln w="76200">
              <a:solidFill>
                <a:srgbClr val="FF0000"/>
              </a:solidFill>
              <a:round/>
              <a:headEnd/>
              <a:tailEnd type="triangle" w="med" len="lg"/>
            </a:ln>
            <a:effectLst/>
          </p:spPr>
          <p:txBody>
            <a:bodyPr wrap="none" anchor="ctr"/>
            <a:lstStyle/>
            <a:p>
              <a:endParaRPr lang="en-US" sz="1100"/>
            </a:p>
          </p:txBody>
        </p:sp>
      </p:grpSp>
      <p:sp>
        <p:nvSpPr>
          <p:cNvPr id="65" name="Rectangle 64"/>
          <p:cNvSpPr/>
          <p:nvPr/>
        </p:nvSpPr>
        <p:spPr bwMode="auto">
          <a:xfrm>
            <a:off x="152400" y="76200"/>
            <a:ext cx="4572000" cy="3276600"/>
          </a:xfrm>
          <a:prstGeom prst="rect">
            <a:avLst/>
          </a:prstGeom>
          <a:noFill/>
          <a:ln w="222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6" name="Rectangle 65"/>
          <p:cNvSpPr/>
          <p:nvPr/>
        </p:nvSpPr>
        <p:spPr bwMode="auto">
          <a:xfrm>
            <a:off x="4114800" y="3429000"/>
            <a:ext cx="4876800" cy="3276600"/>
          </a:xfrm>
          <a:prstGeom prst="rect">
            <a:avLst/>
          </a:prstGeom>
          <a:noFill/>
          <a:ln w="222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7" name="Bent Arrow 66"/>
          <p:cNvSpPr/>
          <p:nvPr/>
        </p:nvSpPr>
        <p:spPr bwMode="auto">
          <a:xfrm flipV="1">
            <a:off x="1828800" y="3657600"/>
            <a:ext cx="1371600" cy="1371600"/>
          </a:xfrm>
          <a:prstGeom prst="bentArrow">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880"/>
          <p:cNvPicPr>
            <a:picLocks noChangeAspect="1" noChangeArrowheads="1"/>
          </p:cNvPicPr>
          <p:nvPr/>
        </p:nvPicPr>
        <p:blipFill>
          <a:blip r:embed="rId2" cstate="print"/>
          <a:srcRect b="5661"/>
          <a:stretch>
            <a:fillRect/>
          </a:stretch>
        </p:blipFill>
        <p:spPr bwMode="auto">
          <a:xfrm>
            <a:off x="4800600" y="3048000"/>
            <a:ext cx="4343400" cy="3810000"/>
          </a:xfrm>
          <a:prstGeom prst="rect">
            <a:avLst/>
          </a:prstGeom>
          <a:noFill/>
          <a:ln w="9525">
            <a:noFill/>
            <a:miter lim="800000"/>
            <a:headEnd/>
            <a:tailEnd/>
          </a:ln>
        </p:spPr>
      </p:pic>
      <p:pic>
        <p:nvPicPr>
          <p:cNvPr id="15363" name="Picture 8" descr="#683"/>
          <p:cNvPicPr>
            <a:picLocks noChangeAspect="1" noChangeArrowheads="1"/>
          </p:cNvPicPr>
          <p:nvPr/>
        </p:nvPicPr>
        <p:blipFill>
          <a:blip r:embed="rId3" cstate="print"/>
          <a:srcRect b="13846"/>
          <a:stretch>
            <a:fillRect/>
          </a:stretch>
        </p:blipFill>
        <p:spPr bwMode="auto">
          <a:xfrm>
            <a:off x="5257800" y="0"/>
            <a:ext cx="3884613" cy="3946525"/>
          </a:xfrm>
          <a:prstGeom prst="rect">
            <a:avLst/>
          </a:prstGeom>
          <a:noFill/>
          <a:ln w="9525">
            <a:noFill/>
            <a:miter lim="800000"/>
            <a:headEnd/>
            <a:tailEnd/>
          </a:ln>
        </p:spPr>
      </p:pic>
      <p:grpSp>
        <p:nvGrpSpPr>
          <p:cNvPr id="2" name="Group 6"/>
          <p:cNvGrpSpPr>
            <a:grpSpLocks/>
          </p:cNvGrpSpPr>
          <p:nvPr/>
        </p:nvGrpSpPr>
        <p:grpSpPr bwMode="auto">
          <a:xfrm>
            <a:off x="228600" y="533400"/>
            <a:ext cx="4127500" cy="6248400"/>
            <a:chOff x="228600" y="533400"/>
            <a:chExt cx="4127500" cy="6248400"/>
          </a:xfrm>
        </p:grpSpPr>
        <p:pic>
          <p:nvPicPr>
            <p:cNvPr id="15366" name="Picture 6" descr="xamer"/>
            <p:cNvPicPr>
              <a:picLocks noChangeAspect="1" noChangeArrowheads="1"/>
            </p:cNvPicPr>
            <p:nvPr/>
          </p:nvPicPr>
          <p:blipFill>
            <a:blip r:embed="rId4" cstate="print"/>
            <a:srcRect l="983"/>
            <a:stretch>
              <a:fillRect/>
            </a:stretch>
          </p:blipFill>
          <p:spPr bwMode="auto">
            <a:xfrm>
              <a:off x="228600" y="533400"/>
              <a:ext cx="4127500" cy="6248400"/>
            </a:xfrm>
            <a:prstGeom prst="rect">
              <a:avLst/>
            </a:prstGeom>
            <a:noFill/>
            <a:ln w="9525">
              <a:noFill/>
              <a:miter lim="800000"/>
              <a:headEnd/>
              <a:tailEnd/>
            </a:ln>
          </p:spPr>
        </p:pic>
        <p:sp>
          <p:nvSpPr>
            <p:cNvPr id="15367" name="Rectangle 5"/>
            <p:cNvSpPr>
              <a:spLocks noChangeArrowheads="1"/>
            </p:cNvSpPr>
            <p:nvPr/>
          </p:nvSpPr>
          <p:spPr bwMode="auto">
            <a:xfrm>
              <a:off x="990600" y="685800"/>
              <a:ext cx="2057400" cy="685800"/>
            </a:xfrm>
            <a:prstGeom prst="rect">
              <a:avLst/>
            </a:prstGeom>
            <a:solidFill>
              <a:schemeClr val="bg1"/>
            </a:solidFill>
            <a:ln w="9525" algn="ctr">
              <a:noFill/>
              <a:round/>
              <a:headEnd/>
              <a:tailEnd/>
            </a:ln>
          </p:spPr>
          <p:txBody>
            <a:bodyPr/>
            <a:lstStyle/>
            <a:p>
              <a:r>
                <a:rPr lang="en-US" sz="1800" dirty="0">
                  <a:latin typeface="Arial" charset="0"/>
                </a:rPr>
                <a:t>(</a:t>
              </a:r>
              <a:r>
                <a:rPr lang="en-US" sz="1800" i="1" dirty="0" err="1">
                  <a:latin typeface="Arial" charset="0"/>
                </a:rPr>
                <a:t>sensu</a:t>
              </a:r>
              <a:r>
                <a:rPr lang="en-US" sz="1800" i="1" dirty="0">
                  <a:latin typeface="Arial" charset="0"/>
                </a:rPr>
                <a:t> </a:t>
              </a:r>
              <a:r>
                <a:rPr lang="en-US" sz="1800" i="1" dirty="0" err="1">
                  <a:latin typeface="Arial" charset="0"/>
                </a:rPr>
                <a:t>lato</a:t>
              </a:r>
              <a:r>
                <a:rPr lang="en-US" sz="1800" dirty="0">
                  <a:latin typeface="Arial" charset="0"/>
                </a:rPr>
                <a:t>)</a:t>
              </a:r>
            </a:p>
          </p:txBody>
        </p:sp>
      </p:grpSp>
      <p:sp>
        <p:nvSpPr>
          <p:cNvPr id="8" name="Title 1"/>
          <p:cNvSpPr txBox="1">
            <a:spLocks/>
          </p:cNvSpPr>
          <p:nvPr/>
        </p:nvSpPr>
        <p:spPr>
          <a:xfrm>
            <a:off x="-152400" y="152400"/>
            <a:ext cx="5410200" cy="1143000"/>
          </a:xfrm>
          <a:prstGeom prst="rect">
            <a:avLst/>
          </a:prstGeom>
        </p:spPr>
        <p:txBody>
          <a:bodyPr/>
          <a:lstStyle/>
          <a:p>
            <a:pPr algn="ctr">
              <a:defRPr/>
            </a:pPr>
            <a:r>
              <a:rPr lang="en-US" sz="3600" i="1" kern="0" dirty="0" err="1">
                <a:latin typeface="Arial" pitchFamily="34" charset="0"/>
                <a:ea typeface="+mj-ea"/>
                <a:cs typeface="Arial" pitchFamily="34" charset="0"/>
              </a:rPr>
              <a:t>Xiphinema</a:t>
            </a:r>
            <a:r>
              <a:rPr lang="en-US" sz="3600" i="1" kern="0" dirty="0">
                <a:latin typeface="Arial" pitchFamily="34" charset="0"/>
                <a:ea typeface="+mj-ea"/>
                <a:cs typeface="Arial" pitchFamily="34" charset="0"/>
              </a:rPr>
              <a:t> </a:t>
            </a:r>
            <a:r>
              <a:rPr lang="en-US" sz="3600" i="1" kern="0" dirty="0" err="1">
                <a:latin typeface="Arial" pitchFamily="34" charset="0"/>
                <a:ea typeface="+mj-ea"/>
                <a:cs typeface="Arial" pitchFamily="34" charset="0"/>
              </a:rPr>
              <a:t>americanum</a:t>
            </a:r>
            <a:endParaRPr lang="en-US" i="1" kern="0" dirty="0">
              <a:latin typeface="Arial" pitchFamily="34" charset="0"/>
              <a:ea typeface="+mj-ea"/>
              <a:cs typeface="Arial" pitchFamily="34" charset="0"/>
            </a:endParaRPr>
          </a:p>
        </p:txBody>
      </p:sp>
      <p:sp>
        <p:nvSpPr>
          <p:cNvPr id="3" name="TextBox 2"/>
          <p:cNvSpPr txBox="1"/>
          <p:nvPr/>
        </p:nvSpPr>
        <p:spPr>
          <a:xfrm>
            <a:off x="2362200" y="1012644"/>
            <a:ext cx="2651688" cy="461665"/>
          </a:xfrm>
          <a:prstGeom prst="rect">
            <a:avLst/>
          </a:prstGeom>
          <a:noFill/>
        </p:spPr>
        <p:txBody>
          <a:bodyPr wrap="none" rtlCol="0">
            <a:spAutoFit/>
          </a:bodyPr>
          <a:lstStyle/>
          <a:p>
            <a:r>
              <a:rPr lang="en-US" dirty="0" smtClean="0"/>
              <a:t>dagger nematode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dennisBryantFOD4"/>
          <p:cNvPicPr>
            <a:picLocks noChangeAspect="1" noChangeArrowheads="1"/>
          </p:cNvPicPr>
          <p:nvPr/>
        </p:nvPicPr>
        <p:blipFill>
          <a:blip r:embed="rId2" cstate="print"/>
          <a:srcRect/>
          <a:stretch>
            <a:fillRect/>
          </a:stretch>
        </p:blipFill>
        <p:spPr bwMode="auto">
          <a:xfrm>
            <a:off x="3046413" y="0"/>
            <a:ext cx="6097587" cy="4573588"/>
          </a:xfrm>
          <a:prstGeom prst="rect">
            <a:avLst/>
          </a:prstGeom>
          <a:noFill/>
          <a:ln w="9525">
            <a:noFill/>
            <a:miter lim="800000"/>
            <a:headEnd/>
            <a:tailEnd/>
          </a:ln>
        </p:spPr>
      </p:pic>
      <p:pic>
        <p:nvPicPr>
          <p:cNvPr id="25603" name="Picture 6" descr="No-till MitchellTrilla07´-22"/>
          <p:cNvPicPr>
            <a:picLocks noChangeAspect="1" noChangeArrowheads="1"/>
          </p:cNvPicPr>
          <p:nvPr/>
        </p:nvPicPr>
        <p:blipFill>
          <a:blip r:embed="rId3" cstate="print"/>
          <a:srcRect/>
          <a:stretch>
            <a:fillRect/>
          </a:stretch>
        </p:blipFill>
        <p:spPr bwMode="auto">
          <a:xfrm>
            <a:off x="0" y="2286000"/>
            <a:ext cx="6097588" cy="4572000"/>
          </a:xfrm>
          <a:prstGeom prst="rect">
            <a:avLst/>
          </a:prstGeom>
          <a:noFill/>
          <a:ln w="9525">
            <a:noFill/>
            <a:miter lim="800000"/>
            <a:headEnd/>
            <a:tailEnd/>
          </a:ln>
        </p:spPr>
      </p:pic>
      <p:sp>
        <p:nvSpPr>
          <p:cNvPr id="25604" name="Text Box 7"/>
          <p:cNvSpPr txBox="1">
            <a:spLocks noChangeArrowheads="1"/>
          </p:cNvSpPr>
          <p:nvPr/>
        </p:nvSpPr>
        <p:spPr bwMode="auto">
          <a:xfrm>
            <a:off x="0" y="411163"/>
            <a:ext cx="3133725" cy="549275"/>
          </a:xfrm>
          <a:prstGeom prst="rect">
            <a:avLst/>
          </a:prstGeom>
          <a:noFill/>
          <a:ln w="9525">
            <a:noFill/>
            <a:miter lim="800000"/>
            <a:headEnd/>
            <a:tailEnd/>
          </a:ln>
        </p:spPr>
        <p:txBody>
          <a:bodyPr wrap="none">
            <a:spAutoFit/>
          </a:bodyPr>
          <a:lstStyle/>
          <a:p>
            <a:pPr eaLnBrk="1" hangingPunct="1"/>
            <a:r>
              <a:rPr lang="en-US" sz="1600" b="1">
                <a:solidFill>
                  <a:prstClr val="black"/>
                </a:solidFill>
                <a:latin typeface="Arial" pitchFamily="34" charset="0"/>
              </a:rPr>
              <a:t>Winter cover crop – bell beans</a:t>
            </a:r>
          </a:p>
          <a:p>
            <a:pPr eaLnBrk="1" hangingPunct="1"/>
            <a:r>
              <a:rPr lang="en-US" sz="1400">
                <a:solidFill>
                  <a:prstClr val="black"/>
                </a:solidFill>
                <a:latin typeface="Arial" pitchFamily="34" charset="0"/>
              </a:rPr>
              <a:t>California, 2006</a:t>
            </a:r>
          </a:p>
        </p:txBody>
      </p:sp>
      <p:sp>
        <p:nvSpPr>
          <p:cNvPr id="25605" name="Text Box 8"/>
          <p:cNvSpPr txBox="1">
            <a:spLocks noChangeArrowheads="1"/>
          </p:cNvSpPr>
          <p:nvPr/>
        </p:nvSpPr>
        <p:spPr bwMode="auto">
          <a:xfrm>
            <a:off x="6246813" y="6292850"/>
            <a:ext cx="2805112" cy="336550"/>
          </a:xfrm>
          <a:prstGeom prst="rect">
            <a:avLst/>
          </a:prstGeom>
          <a:noFill/>
          <a:ln w="9525">
            <a:noFill/>
            <a:miter lim="800000"/>
            <a:headEnd/>
            <a:tailEnd/>
          </a:ln>
        </p:spPr>
        <p:txBody>
          <a:bodyPr wrap="none">
            <a:spAutoFit/>
          </a:bodyPr>
          <a:lstStyle/>
          <a:p>
            <a:pPr eaLnBrk="1" hangingPunct="1"/>
            <a:r>
              <a:rPr lang="en-US" sz="1600" b="1">
                <a:solidFill>
                  <a:prstClr val="black"/>
                </a:solidFill>
                <a:latin typeface="Arial" pitchFamily="34" charset="0"/>
              </a:rPr>
              <a:t>No-till soybeans, </a:t>
            </a:r>
            <a:r>
              <a:rPr lang="en-US" sz="1400">
                <a:solidFill>
                  <a:prstClr val="black"/>
                </a:solidFill>
                <a:latin typeface="Arial" pitchFamily="34" charset="0"/>
              </a:rPr>
              <a:t>Brazil, 2006</a:t>
            </a:r>
          </a:p>
        </p:txBody>
      </p:sp>
      <p:sp>
        <p:nvSpPr>
          <p:cNvPr id="25606" name="Text Box 9"/>
          <p:cNvSpPr txBox="1">
            <a:spLocks noChangeArrowheads="1"/>
          </p:cNvSpPr>
          <p:nvPr/>
        </p:nvSpPr>
        <p:spPr bwMode="auto">
          <a:xfrm>
            <a:off x="1092200" y="1069975"/>
            <a:ext cx="1833563" cy="1079500"/>
          </a:xfrm>
          <a:prstGeom prst="rect">
            <a:avLst/>
          </a:prstGeom>
          <a:noFill/>
          <a:ln w="9525">
            <a:solidFill>
              <a:schemeClr val="tx1"/>
            </a:solidFill>
            <a:miter lim="800000"/>
            <a:headEnd/>
            <a:tailEnd/>
          </a:ln>
        </p:spPr>
        <p:txBody>
          <a:bodyPr wrap="none">
            <a:spAutoFit/>
          </a:bodyPr>
          <a:lstStyle/>
          <a:p>
            <a:pPr eaLnBrk="1" hangingPunct="1">
              <a:buFontTx/>
              <a:buChar char="•"/>
            </a:pPr>
            <a:r>
              <a:rPr lang="en-US" sz="1600" i="1">
                <a:solidFill>
                  <a:prstClr val="black"/>
                </a:solidFill>
                <a:latin typeface="Arial" pitchFamily="34" charset="0"/>
              </a:rPr>
              <a:t>Soil fertility</a:t>
            </a:r>
          </a:p>
          <a:p>
            <a:pPr eaLnBrk="1" hangingPunct="1">
              <a:buFontTx/>
              <a:buChar char="•"/>
            </a:pPr>
            <a:r>
              <a:rPr lang="en-US" sz="1600" i="1">
                <a:solidFill>
                  <a:prstClr val="black"/>
                </a:solidFill>
                <a:latin typeface="Arial" pitchFamily="34" charset="0"/>
              </a:rPr>
              <a:t>Organic matter</a:t>
            </a:r>
          </a:p>
          <a:p>
            <a:pPr eaLnBrk="1" hangingPunct="1">
              <a:buFontTx/>
              <a:buChar char="•"/>
            </a:pPr>
            <a:r>
              <a:rPr lang="en-US" sz="1600" i="1">
                <a:solidFill>
                  <a:prstClr val="black"/>
                </a:solidFill>
                <a:latin typeface="Arial" pitchFamily="34" charset="0"/>
              </a:rPr>
              <a:t>Food web activity</a:t>
            </a:r>
          </a:p>
          <a:p>
            <a:pPr eaLnBrk="1" hangingPunct="1">
              <a:buFontTx/>
              <a:buChar char="•"/>
            </a:pPr>
            <a:r>
              <a:rPr lang="en-US" sz="1600" i="1">
                <a:solidFill>
                  <a:prstClr val="black"/>
                </a:solidFill>
                <a:latin typeface="Arial" pitchFamily="34" charset="0"/>
              </a:rPr>
              <a:t>Soil structure</a:t>
            </a:r>
          </a:p>
        </p:txBody>
      </p:sp>
      <p:sp>
        <p:nvSpPr>
          <p:cNvPr id="25607" name="Text Box 10"/>
          <p:cNvSpPr txBox="1">
            <a:spLocks noChangeArrowheads="1"/>
          </p:cNvSpPr>
          <p:nvPr/>
        </p:nvSpPr>
        <p:spPr bwMode="auto">
          <a:xfrm>
            <a:off x="6218238" y="5000625"/>
            <a:ext cx="2173287" cy="1079500"/>
          </a:xfrm>
          <a:prstGeom prst="rect">
            <a:avLst/>
          </a:prstGeom>
          <a:noFill/>
          <a:ln w="9525">
            <a:solidFill>
              <a:schemeClr val="tx1"/>
            </a:solidFill>
            <a:miter lim="800000"/>
            <a:headEnd/>
            <a:tailEnd/>
          </a:ln>
        </p:spPr>
        <p:txBody>
          <a:bodyPr wrap="none">
            <a:spAutoFit/>
          </a:bodyPr>
          <a:lstStyle/>
          <a:p>
            <a:pPr eaLnBrk="1" hangingPunct="1">
              <a:buFontTx/>
              <a:buChar char="•"/>
            </a:pPr>
            <a:r>
              <a:rPr lang="en-US" sz="1600" i="1">
                <a:solidFill>
                  <a:prstClr val="black"/>
                </a:solidFill>
                <a:latin typeface="Arial" pitchFamily="34" charset="0"/>
              </a:rPr>
              <a:t>Fossil fuel reduction</a:t>
            </a:r>
            <a:r>
              <a:rPr lang="en-US" sz="1600">
                <a:solidFill>
                  <a:prstClr val="black"/>
                </a:solidFill>
                <a:latin typeface="Arial" pitchFamily="34" charset="0"/>
              </a:rPr>
              <a:t> </a:t>
            </a:r>
          </a:p>
          <a:p>
            <a:pPr eaLnBrk="1" hangingPunct="1">
              <a:buFontTx/>
              <a:buChar char="•"/>
            </a:pPr>
            <a:r>
              <a:rPr lang="en-US" sz="1600" i="1">
                <a:solidFill>
                  <a:prstClr val="black"/>
                </a:solidFill>
                <a:latin typeface="Arial" pitchFamily="34" charset="0"/>
              </a:rPr>
              <a:t>Habitat conservation</a:t>
            </a:r>
            <a:r>
              <a:rPr lang="en-US" sz="1600">
                <a:solidFill>
                  <a:prstClr val="black"/>
                </a:solidFill>
                <a:latin typeface="Arial" pitchFamily="34" charset="0"/>
              </a:rPr>
              <a:t> </a:t>
            </a:r>
          </a:p>
          <a:p>
            <a:pPr eaLnBrk="1" hangingPunct="1">
              <a:buFontTx/>
              <a:buChar char="•"/>
            </a:pPr>
            <a:r>
              <a:rPr lang="en-US" sz="1600" i="1">
                <a:solidFill>
                  <a:prstClr val="black"/>
                </a:solidFill>
                <a:latin typeface="Arial" pitchFamily="34" charset="0"/>
              </a:rPr>
              <a:t>Food web activity</a:t>
            </a:r>
          </a:p>
          <a:p>
            <a:pPr eaLnBrk="1" hangingPunct="1">
              <a:buFontTx/>
              <a:buChar char="•"/>
            </a:pPr>
            <a:r>
              <a:rPr lang="en-US" sz="1600" i="1">
                <a:solidFill>
                  <a:prstClr val="black"/>
                </a:solidFill>
                <a:latin typeface="Arial" pitchFamily="34" charset="0"/>
              </a:rPr>
              <a:t>Soil structure</a:t>
            </a:r>
          </a:p>
        </p:txBody>
      </p:sp>
      <p:sp>
        <p:nvSpPr>
          <p:cNvPr id="25608" name="TextBox 8"/>
          <p:cNvSpPr txBox="1">
            <a:spLocks noChangeArrowheads="1"/>
          </p:cNvSpPr>
          <p:nvPr/>
        </p:nvSpPr>
        <p:spPr bwMode="auto">
          <a:xfrm>
            <a:off x="5791200" y="228600"/>
            <a:ext cx="3027432" cy="369332"/>
          </a:xfrm>
          <a:prstGeom prst="rect">
            <a:avLst/>
          </a:prstGeom>
          <a:solidFill>
            <a:srgbClr val="FFFF00"/>
          </a:solidFill>
          <a:ln w="9525">
            <a:solidFill>
              <a:srgbClr val="0070C0"/>
            </a:solidFill>
            <a:miter lim="800000"/>
            <a:headEnd/>
            <a:tailEnd/>
          </a:ln>
        </p:spPr>
        <p:txBody>
          <a:bodyPr wrap="none">
            <a:spAutoFit/>
          </a:bodyPr>
          <a:lstStyle/>
          <a:p>
            <a:pPr eaLnBrk="1" hangingPunct="1"/>
            <a:r>
              <a:rPr lang="en-US" sz="1800" dirty="0" smtClean="0">
                <a:solidFill>
                  <a:prstClr val="black"/>
                </a:solidFill>
                <a:latin typeface="Arial" pitchFamily="34" charset="0"/>
              </a:rPr>
              <a:t>Soil </a:t>
            </a:r>
            <a:r>
              <a:rPr lang="en-US" sz="1800" dirty="0">
                <a:solidFill>
                  <a:prstClr val="black"/>
                </a:solidFill>
                <a:latin typeface="Arial" pitchFamily="34" charset="0"/>
              </a:rPr>
              <a:t>Food </a:t>
            </a:r>
            <a:r>
              <a:rPr lang="en-US" sz="1800" dirty="0" smtClean="0">
                <a:solidFill>
                  <a:prstClr val="black"/>
                </a:solidFill>
                <a:latin typeface="Arial" pitchFamily="34" charset="0"/>
              </a:rPr>
              <a:t>Web Stewardship</a:t>
            </a:r>
            <a:endParaRPr lang="en-US" sz="1800" dirty="0">
              <a:solidFill>
                <a:prstClr val="black"/>
              </a:solidFill>
              <a:latin typeface="Arial" pitchFamily="34" charset="0"/>
            </a:endParaRPr>
          </a:p>
        </p:txBody>
      </p:sp>
    </p:spTree>
    <p:extLst>
      <p:ext uri="{BB962C8B-B14F-4D97-AF65-F5344CB8AC3E}">
        <p14:creationId xmlns:p14="http://schemas.microsoft.com/office/powerpoint/2010/main" xmlns="" val="33847864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noChangeAspect="1"/>
          </p:cNvGrpSpPr>
          <p:nvPr/>
        </p:nvGrpSpPr>
        <p:grpSpPr bwMode="auto">
          <a:xfrm>
            <a:off x="4237037" y="946030"/>
            <a:ext cx="4906963" cy="3657600"/>
            <a:chOff x="1562100" y="533400"/>
            <a:chExt cx="5333125" cy="3999767"/>
          </a:xfrm>
        </p:grpSpPr>
        <p:pic>
          <p:nvPicPr>
            <p:cNvPr id="24581" name="Picture 1" descr="DSC09225.JPG"/>
            <p:cNvPicPr>
              <a:picLocks noChangeAspect="1" noChangeArrowheads="1"/>
            </p:cNvPicPr>
            <p:nvPr/>
          </p:nvPicPr>
          <p:blipFill>
            <a:blip r:embed="rId2" cstate="print"/>
            <a:srcRect/>
            <a:stretch>
              <a:fillRect/>
            </a:stretch>
          </p:blipFill>
          <p:spPr bwMode="auto">
            <a:xfrm>
              <a:off x="1562100" y="533400"/>
              <a:ext cx="5333125" cy="3999767"/>
            </a:xfrm>
            <a:prstGeom prst="rect">
              <a:avLst/>
            </a:prstGeom>
            <a:noFill/>
            <a:ln w="9525">
              <a:noFill/>
              <a:miter lim="800000"/>
              <a:headEnd/>
              <a:tailEnd/>
            </a:ln>
          </p:spPr>
        </p:pic>
        <p:sp>
          <p:nvSpPr>
            <p:cNvPr id="24582" name="TextBox 4"/>
            <p:cNvSpPr txBox="1">
              <a:spLocks noChangeArrowheads="1"/>
            </p:cNvSpPr>
            <p:nvPr/>
          </p:nvSpPr>
          <p:spPr bwMode="auto">
            <a:xfrm>
              <a:off x="1752599" y="609599"/>
              <a:ext cx="236497" cy="396450"/>
            </a:xfrm>
            <a:prstGeom prst="rect">
              <a:avLst/>
            </a:prstGeom>
            <a:noFill/>
            <a:ln w="9525">
              <a:noFill/>
              <a:miter lim="800000"/>
              <a:headEnd/>
              <a:tailEnd/>
            </a:ln>
          </p:spPr>
          <p:txBody>
            <a:bodyPr wrap="none">
              <a:spAutoFit/>
            </a:bodyPr>
            <a:lstStyle/>
            <a:p>
              <a:pPr algn="ctr" eaLnBrk="1" hangingPunct="1"/>
              <a:endParaRPr lang="en-US" sz="1400" b="1">
                <a:solidFill>
                  <a:prstClr val="white"/>
                </a:solidFill>
                <a:latin typeface="Calibri" pitchFamily="34" charset="0"/>
              </a:endParaRPr>
            </a:p>
          </p:txBody>
        </p:sp>
      </p:grpSp>
      <p:sp>
        <p:nvSpPr>
          <p:cNvPr id="24579" name="TextBox 6"/>
          <p:cNvSpPr txBox="1">
            <a:spLocks noChangeArrowheads="1"/>
          </p:cNvSpPr>
          <p:nvPr/>
        </p:nvSpPr>
        <p:spPr bwMode="auto">
          <a:xfrm>
            <a:off x="533400" y="79435"/>
            <a:ext cx="2082800" cy="1200150"/>
          </a:xfrm>
          <a:prstGeom prst="rect">
            <a:avLst/>
          </a:prstGeom>
          <a:noFill/>
          <a:ln w="9525">
            <a:noFill/>
            <a:miter lim="800000"/>
            <a:headEnd/>
            <a:tailEnd/>
          </a:ln>
        </p:spPr>
        <p:txBody>
          <a:bodyPr wrap="none">
            <a:spAutoFit/>
          </a:bodyPr>
          <a:lstStyle/>
          <a:p>
            <a:pPr algn="ctr" eaLnBrk="1" hangingPunct="1"/>
            <a:r>
              <a:rPr lang="en-US" sz="1800" dirty="0">
                <a:solidFill>
                  <a:prstClr val="black"/>
                </a:solidFill>
                <a:latin typeface="Arial" pitchFamily="34" charset="0"/>
              </a:rPr>
              <a:t>Organic banana</a:t>
            </a:r>
          </a:p>
          <a:p>
            <a:pPr algn="ctr" eaLnBrk="1" hangingPunct="1"/>
            <a:r>
              <a:rPr lang="en-US" sz="1800" dirty="0">
                <a:solidFill>
                  <a:prstClr val="black"/>
                </a:solidFill>
                <a:latin typeface="Arial" pitchFamily="34" charset="0"/>
              </a:rPr>
              <a:t>production system</a:t>
            </a:r>
          </a:p>
          <a:p>
            <a:pPr algn="ctr" eaLnBrk="1" hangingPunct="1"/>
            <a:endParaRPr lang="en-US" sz="1800" dirty="0">
              <a:solidFill>
                <a:prstClr val="black"/>
              </a:solidFill>
              <a:latin typeface="Arial" pitchFamily="34" charset="0"/>
            </a:endParaRPr>
          </a:p>
          <a:p>
            <a:pPr algn="ctr" eaLnBrk="1" hangingPunct="1"/>
            <a:r>
              <a:rPr lang="en-US" sz="1800" dirty="0">
                <a:solidFill>
                  <a:prstClr val="black"/>
                </a:solidFill>
                <a:latin typeface="Arial" pitchFamily="34" charset="0"/>
              </a:rPr>
              <a:t>Costa Rica</a:t>
            </a:r>
          </a:p>
        </p:txBody>
      </p:sp>
      <p:sp>
        <p:nvSpPr>
          <p:cNvPr id="24580" name="TextBox 4"/>
          <p:cNvSpPr txBox="1">
            <a:spLocks noChangeArrowheads="1"/>
          </p:cNvSpPr>
          <p:nvPr/>
        </p:nvSpPr>
        <p:spPr bwMode="auto">
          <a:xfrm>
            <a:off x="4521113" y="4876800"/>
            <a:ext cx="4476750" cy="369888"/>
          </a:xfrm>
          <a:prstGeom prst="rect">
            <a:avLst/>
          </a:prstGeom>
          <a:solidFill>
            <a:srgbClr val="FFFF00"/>
          </a:solidFill>
          <a:ln w="9525">
            <a:solidFill>
              <a:srgbClr val="0070C0"/>
            </a:solidFill>
            <a:miter lim="800000"/>
            <a:headEnd/>
            <a:tailEnd/>
          </a:ln>
        </p:spPr>
        <p:txBody>
          <a:bodyPr wrap="none">
            <a:spAutoFit/>
          </a:bodyPr>
          <a:lstStyle/>
          <a:p>
            <a:pPr eaLnBrk="1" hangingPunct="1"/>
            <a:r>
              <a:rPr lang="en-US" sz="1800" dirty="0">
                <a:solidFill>
                  <a:prstClr val="black"/>
                </a:solidFill>
                <a:latin typeface="Arial" pitchFamily="34" charset="0"/>
              </a:rPr>
              <a:t>Co-location of Amplifiable and Target Prey</a:t>
            </a:r>
          </a:p>
        </p:txBody>
      </p:sp>
      <p:sp>
        <p:nvSpPr>
          <p:cNvPr id="7" name="TextBox 6"/>
          <p:cNvSpPr txBox="1"/>
          <p:nvPr/>
        </p:nvSpPr>
        <p:spPr>
          <a:xfrm>
            <a:off x="5146263" y="228600"/>
            <a:ext cx="2672526" cy="369332"/>
          </a:xfrm>
          <a:prstGeom prst="rect">
            <a:avLst/>
          </a:prstGeom>
          <a:solidFill>
            <a:srgbClr val="FFFF00"/>
          </a:solidFill>
        </p:spPr>
        <p:txBody>
          <a:bodyPr wrap="none" rtlCol="0">
            <a:spAutoFit/>
          </a:bodyPr>
          <a:lstStyle/>
          <a:p>
            <a:pPr eaLnBrk="1" hangingPunct="1"/>
            <a:r>
              <a:rPr lang="en-US" sz="1800" dirty="0" smtClean="0">
                <a:solidFill>
                  <a:prstClr val="black"/>
                </a:solidFill>
                <a:latin typeface="Arial" pitchFamily="34" charset="0"/>
              </a:rPr>
              <a:t>Functional Connectance</a:t>
            </a:r>
            <a:endParaRPr lang="en-US" sz="1800" dirty="0">
              <a:solidFill>
                <a:prstClr val="black"/>
              </a:solidFill>
              <a:latin typeface="Arial" pitchFamily="34" charset="0"/>
            </a:endParaRPr>
          </a:p>
        </p:txBody>
      </p:sp>
      <p:sp>
        <p:nvSpPr>
          <p:cNvPr id="8" name="TextBox 6"/>
          <p:cNvSpPr txBox="1">
            <a:spLocks noChangeArrowheads="1"/>
          </p:cNvSpPr>
          <p:nvPr/>
        </p:nvSpPr>
        <p:spPr bwMode="auto">
          <a:xfrm>
            <a:off x="152400" y="5410200"/>
            <a:ext cx="4553491" cy="1200329"/>
          </a:xfrm>
          <a:prstGeom prst="rect">
            <a:avLst/>
          </a:prstGeom>
          <a:noFill/>
          <a:ln w="9525">
            <a:solidFill>
              <a:schemeClr val="accent1"/>
            </a:solidFill>
            <a:miter lim="800000"/>
            <a:headEnd/>
            <a:tailEnd/>
          </a:ln>
        </p:spPr>
        <p:txBody>
          <a:bodyPr wrap="none">
            <a:spAutoFit/>
          </a:bodyPr>
          <a:lstStyle/>
          <a:p>
            <a:pPr eaLnBrk="1" hangingPunct="1"/>
            <a:r>
              <a:rPr lang="en-US" sz="1800" dirty="0" smtClean="0">
                <a:solidFill>
                  <a:prstClr val="black"/>
                </a:solidFill>
                <a:latin typeface="Arial" pitchFamily="34" charset="0"/>
              </a:rPr>
              <a:t>Engineering functional connectance….</a:t>
            </a:r>
          </a:p>
          <a:p>
            <a:pPr eaLnBrk="1" hangingPunct="1"/>
            <a:endParaRPr lang="en-US" sz="1800" dirty="0" smtClean="0">
              <a:solidFill>
                <a:prstClr val="black"/>
              </a:solidFill>
              <a:latin typeface="Arial" pitchFamily="34" charset="0"/>
            </a:endParaRPr>
          </a:p>
          <a:p>
            <a:pPr eaLnBrk="1" hangingPunct="1"/>
            <a:r>
              <a:rPr lang="en-US" sz="1800" dirty="0" smtClean="0">
                <a:solidFill>
                  <a:prstClr val="black"/>
                </a:solidFill>
                <a:latin typeface="Arial" pitchFamily="34" charset="0"/>
              </a:rPr>
              <a:t>Consider effects of drip irrigation, mulching</a:t>
            </a:r>
          </a:p>
          <a:p>
            <a:pPr eaLnBrk="1" hangingPunct="1"/>
            <a:r>
              <a:rPr lang="en-US" sz="1800" dirty="0" smtClean="0">
                <a:solidFill>
                  <a:prstClr val="black"/>
                </a:solidFill>
                <a:latin typeface="Arial" pitchFamily="34" charset="0"/>
              </a:rPr>
              <a:t>and reduced tillage in perennial systems</a:t>
            </a:r>
            <a:endParaRPr lang="en-US" sz="1800" dirty="0">
              <a:solidFill>
                <a:prstClr val="black"/>
              </a:solidFill>
              <a:latin typeface="Arial" pitchFamily="34" charset="0"/>
            </a:endParaRPr>
          </a:p>
        </p:txBody>
      </p:sp>
      <p:pic>
        <p:nvPicPr>
          <p:cNvPr id="10" name="Picture 4" descr="DSC09211.JPG"/>
          <p:cNvPicPr>
            <a:picLocks noChangeAspect="1"/>
          </p:cNvPicPr>
          <p:nvPr/>
        </p:nvPicPr>
        <p:blipFill>
          <a:blip r:embed="rId3" cstate="print"/>
          <a:srcRect/>
          <a:stretch>
            <a:fillRect/>
          </a:stretch>
        </p:blipFill>
        <p:spPr bwMode="auto">
          <a:xfrm>
            <a:off x="-27317" y="1428750"/>
            <a:ext cx="4495800" cy="3371850"/>
          </a:xfrm>
          <a:prstGeom prst="rect">
            <a:avLst/>
          </a:prstGeom>
          <a:noFill/>
          <a:ln w="9525">
            <a:noFill/>
            <a:miter lim="800000"/>
            <a:headEnd/>
            <a:tailEnd/>
          </a:ln>
        </p:spPr>
      </p:pic>
    </p:spTree>
    <p:extLst>
      <p:ext uri="{BB962C8B-B14F-4D97-AF65-F5344CB8AC3E}">
        <p14:creationId xmlns:p14="http://schemas.microsoft.com/office/powerpoint/2010/main" xmlns="" val="111250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 y="4191000"/>
            <a:ext cx="3495482" cy="23774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5242560" cy="39319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67400" y="0"/>
            <a:ext cx="2671181" cy="35661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649054" y="3200400"/>
            <a:ext cx="5503490" cy="3657600"/>
          </a:xfrm>
          <a:prstGeom prst="rect">
            <a:avLst/>
          </a:prstGeom>
        </p:spPr>
      </p:pic>
    </p:spTree>
    <p:extLst>
      <p:ext uri="{BB962C8B-B14F-4D97-AF65-F5344CB8AC3E}">
        <p14:creationId xmlns:p14="http://schemas.microsoft.com/office/powerpoint/2010/main" xmlns="" val="32850080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879475" y="2711450"/>
            <a:ext cx="1143000" cy="609600"/>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62467" name="Rectangle 3"/>
          <p:cNvSpPr>
            <a:spLocks noChangeArrowheads="1"/>
          </p:cNvSpPr>
          <p:nvPr/>
        </p:nvSpPr>
        <p:spPr bwMode="auto">
          <a:xfrm>
            <a:off x="2403475" y="2711450"/>
            <a:ext cx="1143000" cy="609600"/>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62468" name="Rectangle 4"/>
          <p:cNvSpPr>
            <a:spLocks noChangeArrowheads="1"/>
          </p:cNvSpPr>
          <p:nvPr/>
        </p:nvSpPr>
        <p:spPr bwMode="auto">
          <a:xfrm>
            <a:off x="3889375" y="2711450"/>
            <a:ext cx="1143000" cy="609600"/>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62469" name="Rectangle 5"/>
          <p:cNvSpPr>
            <a:spLocks noChangeArrowheads="1"/>
          </p:cNvSpPr>
          <p:nvPr/>
        </p:nvSpPr>
        <p:spPr bwMode="auto">
          <a:xfrm>
            <a:off x="5451475" y="2711450"/>
            <a:ext cx="1143000" cy="609600"/>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62470" name="Rectangle 6"/>
          <p:cNvSpPr>
            <a:spLocks noChangeArrowheads="1"/>
          </p:cNvSpPr>
          <p:nvPr/>
        </p:nvSpPr>
        <p:spPr bwMode="auto">
          <a:xfrm>
            <a:off x="6975475" y="2711450"/>
            <a:ext cx="1143000" cy="609600"/>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62471" name="Line 7"/>
          <p:cNvSpPr>
            <a:spLocks noChangeShapeType="1"/>
          </p:cNvSpPr>
          <p:nvPr/>
        </p:nvSpPr>
        <p:spPr bwMode="auto">
          <a:xfrm>
            <a:off x="1412875" y="3854450"/>
            <a:ext cx="61722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1800">
              <a:solidFill>
                <a:prstClr val="black"/>
              </a:solidFill>
              <a:latin typeface="Arial" pitchFamily="34" charset="0"/>
            </a:endParaRPr>
          </a:p>
        </p:txBody>
      </p:sp>
      <p:sp>
        <p:nvSpPr>
          <p:cNvPr id="62472" name="Line 8"/>
          <p:cNvSpPr>
            <a:spLocks noChangeShapeType="1"/>
          </p:cNvSpPr>
          <p:nvPr/>
        </p:nvSpPr>
        <p:spPr bwMode="auto">
          <a:xfrm flipH="1" flipV="1">
            <a:off x="1417638" y="362585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1800">
              <a:solidFill>
                <a:prstClr val="black"/>
              </a:solidFill>
              <a:latin typeface="Arial" pitchFamily="34" charset="0"/>
            </a:endParaRPr>
          </a:p>
        </p:txBody>
      </p:sp>
      <p:sp>
        <p:nvSpPr>
          <p:cNvPr id="62473" name="Line 9"/>
          <p:cNvSpPr>
            <a:spLocks noChangeShapeType="1"/>
          </p:cNvSpPr>
          <p:nvPr/>
        </p:nvSpPr>
        <p:spPr bwMode="auto">
          <a:xfrm flipH="1" flipV="1">
            <a:off x="2941638" y="362585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1800">
              <a:solidFill>
                <a:prstClr val="black"/>
              </a:solidFill>
              <a:latin typeface="Arial" pitchFamily="34" charset="0"/>
            </a:endParaRPr>
          </a:p>
        </p:txBody>
      </p:sp>
      <p:sp>
        <p:nvSpPr>
          <p:cNvPr id="62474" name="Line 10"/>
          <p:cNvSpPr>
            <a:spLocks noChangeShapeType="1"/>
          </p:cNvSpPr>
          <p:nvPr/>
        </p:nvSpPr>
        <p:spPr bwMode="auto">
          <a:xfrm flipH="1" flipV="1">
            <a:off x="4427538" y="362585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1800">
              <a:solidFill>
                <a:prstClr val="black"/>
              </a:solidFill>
              <a:latin typeface="Arial" pitchFamily="34" charset="0"/>
            </a:endParaRPr>
          </a:p>
        </p:txBody>
      </p:sp>
      <p:sp>
        <p:nvSpPr>
          <p:cNvPr id="62475" name="Line 11"/>
          <p:cNvSpPr>
            <a:spLocks noChangeShapeType="1"/>
          </p:cNvSpPr>
          <p:nvPr/>
        </p:nvSpPr>
        <p:spPr bwMode="auto">
          <a:xfrm flipH="1" flipV="1">
            <a:off x="5989638" y="362585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1800">
              <a:solidFill>
                <a:prstClr val="black"/>
              </a:solidFill>
              <a:latin typeface="Arial" pitchFamily="34" charset="0"/>
            </a:endParaRPr>
          </a:p>
        </p:txBody>
      </p:sp>
      <p:sp>
        <p:nvSpPr>
          <p:cNvPr id="62476" name="Line 12"/>
          <p:cNvSpPr>
            <a:spLocks noChangeShapeType="1"/>
          </p:cNvSpPr>
          <p:nvPr/>
        </p:nvSpPr>
        <p:spPr bwMode="auto">
          <a:xfrm flipH="1" flipV="1">
            <a:off x="7513638" y="3625850"/>
            <a:ext cx="0" cy="228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1800">
              <a:solidFill>
                <a:prstClr val="black"/>
              </a:solidFill>
              <a:latin typeface="Arial" pitchFamily="34" charset="0"/>
            </a:endParaRPr>
          </a:p>
        </p:txBody>
      </p:sp>
      <p:sp>
        <p:nvSpPr>
          <p:cNvPr id="62477" name="Text Box 13"/>
          <p:cNvSpPr txBox="1">
            <a:spLocks noChangeArrowheads="1"/>
          </p:cNvSpPr>
          <p:nvPr/>
        </p:nvSpPr>
        <p:spPr bwMode="auto">
          <a:xfrm>
            <a:off x="1268413" y="33210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prstClr val="black"/>
                </a:solidFill>
              </a:rPr>
              <a:t>1</a:t>
            </a:r>
          </a:p>
        </p:txBody>
      </p:sp>
      <p:sp>
        <p:nvSpPr>
          <p:cNvPr id="62478" name="Text Box 14"/>
          <p:cNvSpPr txBox="1">
            <a:spLocks noChangeArrowheads="1"/>
          </p:cNvSpPr>
          <p:nvPr/>
        </p:nvSpPr>
        <p:spPr bwMode="auto">
          <a:xfrm>
            <a:off x="2792413" y="33210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prstClr val="black"/>
                </a:solidFill>
              </a:rPr>
              <a:t>2</a:t>
            </a:r>
          </a:p>
        </p:txBody>
      </p:sp>
      <p:sp>
        <p:nvSpPr>
          <p:cNvPr id="62479" name="Text Box 15"/>
          <p:cNvSpPr txBox="1">
            <a:spLocks noChangeArrowheads="1"/>
          </p:cNvSpPr>
          <p:nvPr/>
        </p:nvSpPr>
        <p:spPr bwMode="auto">
          <a:xfrm>
            <a:off x="4278313" y="33210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prstClr val="black"/>
                </a:solidFill>
              </a:rPr>
              <a:t>3</a:t>
            </a:r>
          </a:p>
        </p:txBody>
      </p:sp>
      <p:sp>
        <p:nvSpPr>
          <p:cNvPr id="62480" name="Text Box 16"/>
          <p:cNvSpPr txBox="1">
            <a:spLocks noChangeArrowheads="1"/>
          </p:cNvSpPr>
          <p:nvPr/>
        </p:nvSpPr>
        <p:spPr bwMode="auto">
          <a:xfrm>
            <a:off x="5840413" y="33210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prstClr val="black"/>
                </a:solidFill>
              </a:rPr>
              <a:t>4</a:t>
            </a:r>
          </a:p>
        </p:txBody>
      </p:sp>
      <p:sp>
        <p:nvSpPr>
          <p:cNvPr id="62481" name="Text Box 17"/>
          <p:cNvSpPr txBox="1">
            <a:spLocks noChangeArrowheads="1"/>
          </p:cNvSpPr>
          <p:nvPr/>
        </p:nvSpPr>
        <p:spPr bwMode="auto">
          <a:xfrm>
            <a:off x="7364413" y="33210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prstClr val="black"/>
                </a:solidFill>
              </a:rPr>
              <a:t>5</a:t>
            </a:r>
          </a:p>
        </p:txBody>
      </p:sp>
      <p:sp>
        <p:nvSpPr>
          <p:cNvPr id="62482" name="Text Box 20"/>
          <p:cNvSpPr txBox="1">
            <a:spLocks noChangeArrowheads="1"/>
          </p:cNvSpPr>
          <p:nvPr/>
        </p:nvSpPr>
        <p:spPr bwMode="auto">
          <a:xfrm>
            <a:off x="1012825" y="1768475"/>
            <a:ext cx="11985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prstClr val="black"/>
                </a:solidFill>
              </a:rPr>
              <a:t>enrichment</a:t>
            </a:r>
          </a:p>
        </p:txBody>
      </p:sp>
      <p:sp>
        <p:nvSpPr>
          <p:cNvPr id="62483" name="Text Box 21"/>
          <p:cNvSpPr txBox="1">
            <a:spLocks noChangeArrowheads="1"/>
          </p:cNvSpPr>
          <p:nvPr/>
        </p:nvSpPr>
        <p:spPr bwMode="auto">
          <a:xfrm>
            <a:off x="7186613" y="1768475"/>
            <a:ext cx="8667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prstClr val="black"/>
                </a:solidFill>
              </a:rPr>
              <a:t>stability</a:t>
            </a:r>
          </a:p>
        </p:txBody>
      </p:sp>
      <p:sp>
        <p:nvSpPr>
          <p:cNvPr id="62484" name="Text Box 22"/>
          <p:cNvSpPr txBox="1">
            <a:spLocks noChangeArrowheads="1"/>
          </p:cNvSpPr>
          <p:nvPr/>
        </p:nvSpPr>
        <p:spPr bwMode="auto">
          <a:xfrm>
            <a:off x="955675" y="1492250"/>
            <a:ext cx="13128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prstClr val="black"/>
                </a:solidFill>
              </a:rPr>
              <a:t>opportunism</a:t>
            </a:r>
          </a:p>
        </p:txBody>
      </p:sp>
      <p:sp>
        <p:nvSpPr>
          <p:cNvPr id="62485" name="Text Box 23"/>
          <p:cNvSpPr txBox="1">
            <a:spLocks noChangeArrowheads="1"/>
          </p:cNvSpPr>
          <p:nvPr/>
        </p:nvSpPr>
        <p:spPr bwMode="auto">
          <a:xfrm>
            <a:off x="7127875" y="1492250"/>
            <a:ext cx="9842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600">
                <a:solidFill>
                  <a:prstClr val="black"/>
                </a:solidFill>
              </a:rPr>
              <a:t>structure</a:t>
            </a:r>
          </a:p>
        </p:txBody>
      </p:sp>
      <p:sp>
        <p:nvSpPr>
          <p:cNvPr id="62486" name="Rectangle 24"/>
          <p:cNvSpPr>
            <a:spLocks noGrp="1" noChangeArrowheads="1"/>
          </p:cNvSpPr>
          <p:nvPr>
            <p:ph type="title" idx="4294967295"/>
          </p:nvPr>
        </p:nvSpPr>
        <p:spPr>
          <a:xfrm>
            <a:off x="152400" y="609600"/>
            <a:ext cx="4495800" cy="609600"/>
          </a:xfrm>
          <a:noFill/>
        </p:spPr>
        <p:txBody>
          <a:bodyPr/>
          <a:lstStyle/>
          <a:p>
            <a:pPr algn="l"/>
            <a:r>
              <a:rPr lang="en-US" sz="2400" dirty="0">
                <a:latin typeface="Arial" pitchFamily="34" charset="0"/>
                <a:cs typeface="Arial" pitchFamily="34" charset="0"/>
              </a:rPr>
              <a:t>Colonizer-</a:t>
            </a:r>
            <a:r>
              <a:rPr lang="en-US" sz="2400" dirty="0" err="1">
                <a:latin typeface="Arial" pitchFamily="34" charset="0"/>
                <a:cs typeface="Arial" pitchFamily="34" charset="0"/>
              </a:rPr>
              <a:t>persister</a:t>
            </a:r>
            <a:r>
              <a:rPr lang="en-US" sz="2400" dirty="0">
                <a:latin typeface="Arial" pitchFamily="34" charset="0"/>
                <a:cs typeface="Arial" pitchFamily="34" charset="0"/>
              </a:rPr>
              <a:t> Series</a:t>
            </a:r>
          </a:p>
        </p:txBody>
      </p:sp>
      <p:grpSp>
        <p:nvGrpSpPr>
          <p:cNvPr id="2" name="Group 29"/>
          <p:cNvGrpSpPr>
            <a:grpSpLocks/>
          </p:cNvGrpSpPr>
          <p:nvPr/>
        </p:nvGrpSpPr>
        <p:grpSpPr bwMode="auto">
          <a:xfrm>
            <a:off x="0" y="4191000"/>
            <a:ext cx="1676400" cy="2667000"/>
            <a:chOff x="2898" y="2208"/>
            <a:chExt cx="1154" cy="1968"/>
          </a:xfrm>
        </p:grpSpPr>
        <p:pic>
          <p:nvPicPr>
            <p:cNvPr id="62488" name="Picture 30" descr="Curren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98" y="2208"/>
              <a:ext cx="1154"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89" name="Text Box 31"/>
            <p:cNvSpPr txBox="1">
              <a:spLocks noChangeArrowheads="1"/>
            </p:cNvSpPr>
            <p:nvPr/>
          </p:nvSpPr>
          <p:spPr bwMode="auto">
            <a:xfrm>
              <a:off x="3059" y="3818"/>
              <a:ext cx="909"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dirty="0">
                  <a:solidFill>
                    <a:prstClr val="white"/>
                  </a:solidFill>
                </a:rPr>
                <a:t>Bongers</a:t>
              </a:r>
            </a:p>
          </p:txBody>
        </p:sp>
      </p:grpSp>
      <p:sp>
        <p:nvSpPr>
          <p:cNvPr id="62490" name="Text Box 32"/>
          <p:cNvSpPr txBox="1">
            <a:spLocks noChangeArrowheads="1"/>
          </p:cNvSpPr>
          <p:nvPr/>
        </p:nvSpPr>
        <p:spPr bwMode="auto">
          <a:xfrm>
            <a:off x="152400" y="76200"/>
            <a:ext cx="576311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800" dirty="0" smtClean="0">
                <a:solidFill>
                  <a:prstClr val="black"/>
                </a:solidFill>
              </a:rPr>
              <a:t>Calibration </a:t>
            </a:r>
            <a:r>
              <a:rPr lang="en-US" sz="2800" dirty="0">
                <a:solidFill>
                  <a:prstClr val="black"/>
                </a:solidFill>
              </a:rPr>
              <a:t>of ecosystem condition:</a:t>
            </a:r>
          </a:p>
        </p:txBody>
      </p:sp>
      <p:sp>
        <p:nvSpPr>
          <p:cNvPr id="62491" name="Rectangle 35"/>
          <p:cNvSpPr>
            <a:spLocks noChangeArrowheads="1"/>
          </p:cNvSpPr>
          <p:nvPr/>
        </p:nvSpPr>
        <p:spPr bwMode="auto">
          <a:xfrm>
            <a:off x="0" y="3267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sz="2800">
              <a:solidFill>
                <a:prstClr val="black"/>
              </a:solidFill>
              <a:latin typeface="Arial" pitchFamily="34" charset="0"/>
            </a:endParaRPr>
          </a:p>
        </p:txBody>
      </p:sp>
      <p:sp>
        <p:nvSpPr>
          <p:cNvPr id="62492" name="Rectangle 37"/>
          <p:cNvSpPr>
            <a:spLocks noChangeArrowheads="1"/>
          </p:cNvSpPr>
          <p:nvPr/>
        </p:nvSpPr>
        <p:spPr bwMode="auto">
          <a:xfrm>
            <a:off x="0" y="3267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endParaRPr lang="en-US" sz="2800">
              <a:solidFill>
                <a:prstClr val="black"/>
              </a:solidFill>
              <a:latin typeface="Arial" pitchFamily="34" charset="0"/>
            </a:endParaRPr>
          </a:p>
        </p:txBody>
      </p:sp>
      <p:grpSp>
        <p:nvGrpSpPr>
          <p:cNvPr id="3" name="Group 40"/>
          <p:cNvGrpSpPr>
            <a:grpSpLocks/>
          </p:cNvGrpSpPr>
          <p:nvPr/>
        </p:nvGrpSpPr>
        <p:grpSpPr bwMode="auto">
          <a:xfrm>
            <a:off x="5029200" y="762000"/>
            <a:ext cx="4003675" cy="650875"/>
            <a:chOff x="3168" y="480"/>
            <a:chExt cx="2522" cy="410"/>
          </a:xfrm>
        </p:grpSpPr>
        <p:sp>
          <p:nvSpPr>
            <p:cNvPr id="62494" name="Text Box 25"/>
            <p:cNvSpPr txBox="1">
              <a:spLocks noChangeArrowheads="1"/>
            </p:cNvSpPr>
            <p:nvPr/>
          </p:nvSpPr>
          <p:spPr bwMode="auto">
            <a:xfrm>
              <a:off x="3168" y="480"/>
              <a:ext cx="2522" cy="4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800">
                  <a:solidFill>
                    <a:prstClr val="black"/>
                  </a:solidFill>
                </a:rPr>
                <a:t>Maturity Index =</a:t>
              </a:r>
            </a:p>
            <a:p>
              <a:endParaRPr lang="en-US" sz="1800">
                <a:solidFill>
                  <a:prstClr val="black"/>
                </a:solidFill>
              </a:endParaRPr>
            </a:p>
          </p:txBody>
        </p:sp>
        <p:graphicFrame>
          <p:nvGraphicFramePr>
            <p:cNvPr id="62495" name="Object 36"/>
            <p:cNvGraphicFramePr>
              <a:graphicFrameLocks noChangeAspect="1"/>
            </p:cNvGraphicFramePr>
            <p:nvPr/>
          </p:nvGraphicFramePr>
          <p:xfrm>
            <a:off x="4272" y="480"/>
            <a:ext cx="816" cy="347"/>
          </p:xfrm>
          <a:graphic>
            <a:graphicData uri="http://schemas.openxmlformats.org/presentationml/2006/ole">
              <p:oleObj spid="_x0000_s211982" name="Equation" r:id="rId4" imgW="837836" imgH="355446" progId="Equation.3">
                <p:embed/>
              </p:oleObj>
            </a:graphicData>
          </a:graphic>
        </p:graphicFrame>
      </p:grpSp>
      <p:sp>
        <p:nvSpPr>
          <p:cNvPr id="62496" name="Rectangle 3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endParaRPr lang="en-US" sz="2800">
              <a:solidFill>
                <a:prstClr val="black"/>
              </a:solidFill>
              <a:latin typeface="Arial" pitchFamily="34" charset="0"/>
            </a:endParaRPr>
          </a:p>
        </p:txBody>
      </p:sp>
      <p:sp>
        <p:nvSpPr>
          <p:cNvPr id="62497" name="TextBox 37"/>
          <p:cNvSpPr txBox="1">
            <a:spLocks noChangeArrowheads="1"/>
          </p:cNvSpPr>
          <p:nvPr/>
        </p:nvSpPr>
        <p:spPr bwMode="auto">
          <a:xfrm>
            <a:off x="2543175" y="5029200"/>
            <a:ext cx="635635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1800">
                <a:solidFill>
                  <a:prstClr val="black"/>
                </a:solidFill>
              </a:rPr>
              <a:t>Bongers, T. 1990 </a:t>
            </a:r>
            <a:r>
              <a:rPr lang="en-US" sz="1800" i="1">
                <a:solidFill>
                  <a:prstClr val="black"/>
                </a:solidFill>
              </a:rPr>
              <a:t>The maturity index: an ecological measure </a:t>
            </a:r>
          </a:p>
          <a:p>
            <a:r>
              <a:rPr lang="en-US" sz="1800" i="1">
                <a:solidFill>
                  <a:prstClr val="black"/>
                </a:solidFill>
              </a:rPr>
              <a:t>of environmental disturbance based on nematode species </a:t>
            </a:r>
          </a:p>
          <a:p>
            <a:r>
              <a:rPr lang="en-US" sz="1800" i="1">
                <a:solidFill>
                  <a:prstClr val="black"/>
                </a:solidFill>
              </a:rPr>
              <a:t>composition</a:t>
            </a:r>
            <a:r>
              <a:rPr lang="en-US" sz="1800">
                <a:solidFill>
                  <a:prstClr val="black"/>
                </a:solidFill>
              </a:rPr>
              <a:t>. Oecologia 83: 14-19.</a:t>
            </a:r>
          </a:p>
        </p:txBody>
      </p:sp>
      <p:sp>
        <p:nvSpPr>
          <p:cNvPr id="62498" name="Line 34"/>
          <p:cNvSpPr>
            <a:spLocks noChangeShapeType="1"/>
          </p:cNvSpPr>
          <p:nvPr/>
        </p:nvSpPr>
        <p:spPr bwMode="auto">
          <a:xfrm>
            <a:off x="838200" y="2209800"/>
            <a:ext cx="7239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hangingPunct="1"/>
            <a:endParaRPr lang="en-US" sz="1800">
              <a:solidFill>
                <a:prstClr val="black"/>
              </a:solidFill>
              <a:latin typeface="Arial" pitchFamily="34" charset="0"/>
            </a:endParaRPr>
          </a:p>
        </p:txBody>
      </p:sp>
    </p:spTree>
    <p:extLst>
      <p:ext uri="{BB962C8B-B14F-4D97-AF65-F5344CB8AC3E}">
        <p14:creationId xmlns:p14="http://schemas.microsoft.com/office/powerpoint/2010/main" xmlns="" val="24470380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0" descr="cruznema"/>
          <p:cNvPicPr>
            <a:picLocks noChangeAspect="1" noChangeArrowheads="1"/>
          </p:cNvPicPr>
          <p:nvPr/>
        </p:nvPicPr>
        <p:blipFill>
          <a:blip r:embed="rId2" cstate="print"/>
          <a:srcRect/>
          <a:stretch>
            <a:fillRect/>
          </a:stretch>
        </p:blipFill>
        <p:spPr bwMode="auto">
          <a:xfrm>
            <a:off x="228600" y="2252663"/>
            <a:ext cx="1828800" cy="1176337"/>
          </a:xfrm>
          <a:prstGeom prst="rect">
            <a:avLst/>
          </a:prstGeom>
          <a:noFill/>
          <a:ln w="19050">
            <a:solidFill>
              <a:srgbClr val="000000"/>
            </a:solidFill>
            <a:miter lim="800000"/>
            <a:headEnd/>
            <a:tailEnd/>
          </a:ln>
        </p:spPr>
      </p:pic>
      <p:grpSp>
        <p:nvGrpSpPr>
          <p:cNvPr id="2" name="Group 17"/>
          <p:cNvGrpSpPr>
            <a:grpSpLocks/>
          </p:cNvGrpSpPr>
          <p:nvPr/>
        </p:nvGrpSpPr>
        <p:grpSpPr bwMode="auto">
          <a:xfrm>
            <a:off x="5257800" y="1414463"/>
            <a:ext cx="3124200" cy="3843337"/>
            <a:chOff x="4368" y="908"/>
            <a:chExt cx="1392" cy="2037"/>
          </a:xfrm>
        </p:grpSpPr>
        <p:pic>
          <p:nvPicPr>
            <p:cNvPr id="22559" name="Picture 18"/>
            <p:cNvPicPr>
              <a:picLocks noChangeAspect="1" noChangeArrowheads="1"/>
            </p:cNvPicPr>
            <p:nvPr/>
          </p:nvPicPr>
          <p:blipFill>
            <a:blip r:embed="rId3" cstate="print">
              <a:lum bright="24000"/>
            </a:blip>
            <a:srcRect/>
            <a:stretch>
              <a:fillRect/>
            </a:stretch>
          </p:blipFill>
          <p:spPr bwMode="auto">
            <a:xfrm>
              <a:off x="4368" y="1920"/>
              <a:ext cx="1392" cy="1025"/>
            </a:xfrm>
            <a:prstGeom prst="rect">
              <a:avLst/>
            </a:prstGeom>
            <a:noFill/>
            <a:ln w="12700">
              <a:noFill/>
              <a:miter lim="800000"/>
              <a:headEnd/>
              <a:tailEnd/>
            </a:ln>
          </p:spPr>
        </p:pic>
        <p:pic>
          <p:nvPicPr>
            <p:cNvPr id="22560" name="Picture 19" descr="Dorylaimus"/>
            <p:cNvPicPr>
              <a:picLocks noChangeAspect="1" noChangeArrowheads="1"/>
            </p:cNvPicPr>
            <p:nvPr/>
          </p:nvPicPr>
          <p:blipFill>
            <a:blip r:embed="rId4" cstate="print"/>
            <a:srcRect/>
            <a:stretch>
              <a:fillRect/>
            </a:stretch>
          </p:blipFill>
          <p:spPr bwMode="auto">
            <a:xfrm>
              <a:off x="4368" y="908"/>
              <a:ext cx="1392" cy="1044"/>
            </a:xfrm>
            <a:prstGeom prst="rect">
              <a:avLst/>
            </a:prstGeom>
            <a:noFill/>
            <a:ln w="9525">
              <a:noFill/>
              <a:miter lim="800000"/>
              <a:headEnd/>
              <a:tailEnd/>
            </a:ln>
          </p:spPr>
        </p:pic>
      </p:grpSp>
      <p:pic>
        <p:nvPicPr>
          <p:cNvPr id="22532" name="Picture 15"/>
          <p:cNvPicPr>
            <a:picLocks noChangeAspect="1" noChangeArrowheads="1"/>
          </p:cNvPicPr>
          <p:nvPr/>
        </p:nvPicPr>
        <p:blipFill>
          <a:blip r:embed="rId5" cstate="print">
            <a:lum bright="6000"/>
          </a:blip>
          <a:srcRect/>
          <a:stretch>
            <a:fillRect/>
          </a:stretch>
        </p:blipFill>
        <p:spPr bwMode="auto">
          <a:xfrm>
            <a:off x="2362200" y="3402013"/>
            <a:ext cx="1917700" cy="1270000"/>
          </a:xfrm>
          <a:prstGeom prst="rect">
            <a:avLst/>
          </a:prstGeom>
          <a:noFill/>
          <a:ln w="12700">
            <a:noFill/>
            <a:miter lim="800000"/>
            <a:headEnd/>
            <a:tailEnd/>
          </a:ln>
        </p:spPr>
      </p:pic>
      <p:pic>
        <p:nvPicPr>
          <p:cNvPr id="22533" name="Picture 16"/>
          <p:cNvPicPr>
            <a:picLocks noChangeAspect="1" noChangeArrowheads="1"/>
          </p:cNvPicPr>
          <p:nvPr/>
        </p:nvPicPr>
        <p:blipFill>
          <a:blip r:embed="rId6" cstate="print"/>
          <a:srcRect/>
          <a:stretch>
            <a:fillRect/>
          </a:stretch>
        </p:blipFill>
        <p:spPr bwMode="auto">
          <a:xfrm>
            <a:off x="2438400" y="1981200"/>
            <a:ext cx="1762125" cy="1436688"/>
          </a:xfrm>
          <a:prstGeom prst="rect">
            <a:avLst/>
          </a:prstGeom>
          <a:noFill/>
          <a:ln w="12700">
            <a:noFill/>
            <a:miter lim="800000"/>
            <a:headEnd/>
            <a:tailEnd/>
          </a:ln>
        </p:spPr>
      </p:pic>
      <p:grpSp>
        <p:nvGrpSpPr>
          <p:cNvPr id="3" name="Group 27"/>
          <p:cNvGrpSpPr>
            <a:grpSpLocks/>
          </p:cNvGrpSpPr>
          <p:nvPr/>
        </p:nvGrpSpPr>
        <p:grpSpPr bwMode="auto">
          <a:xfrm>
            <a:off x="879475" y="152400"/>
            <a:ext cx="7239000" cy="1143000"/>
            <a:chOff x="554" y="1708"/>
            <a:chExt cx="4560" cy="720"/>
          </a:xfrm>
        </p:grpSpPr>
        <p:sp>
          <p:nvSpPr>
            <p:cNvPr id="22543" name="Rectangle 2"/>
            <p:cNvSpPr>
              <a:spLocks noChangeArrowheads="1"/>
            </p:cNvSpPr>
            <p:nvPr/>
          </p:nvSpPr>
          <p:spPr bwMode="auto">
            <a:xfrm>
              <a:off x="554"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4" name="Rectangle 3"/>
            <p:cNvSpPr>
              <a:spLocks noChangeArrowheads="1"/>
            </p:cNvSpPr>
            <p:nvPr/>
          </p:nvSpPr>
          <p:spPr bwMode="auto">
            <a:xfrm>
              <a:off x="1514"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5" name="Rectangle 4"/>
            <p:cNvSpPr>
              <a:spLocks noChangeArrowheads="1"/>
            </p:cNvSpPr>
            <p:nvPr/>
          </p:nvSpPr>
          <p:spPr bwMode="auto">
            <a:xfrm>
              <a:off x="2450"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6" name="Rectangle 5"/>
            <p:cNvSpPr>
              <a:spLocks noChangeArrowheads="1"/>
            </p:cNvSpPr>
            <p:nvPr/>
          </p:nvSpPr>
          <p:spPr bwMode="auto">
            <a:xfrm>
              <a:off x="3434"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7" name="Rectangle 6"/>
            <p:cNvSpPr>
              <a:spLocks noChangeArrowheads="1"/>
            </p:cNvSpPr>
            <p:nvPr/>
          </p:nvSpPr>
          <p:spPr bwMode="auto">
            <a:xfrm>
              <a:off x="4394" y="1708"/>
              <a:ext cx="720" cy="384"/>
            </a:xfrm>
            <a:prstGeom prst="rect">
              <a:avLst/>
            </a:prstGeom>
            <a:solidFill>
              <a:schemeClr val="accent1"/>
            </a:solidFill>
            <a:ln w="9525">
              <a:solidFill>
                <a:schemeClr val="tx1"/>
              </a:solidFill>
              <a:miter lim="800000"/>
              <a:headEnd/>
              <a:tailEnd/>
            </a:ln>
          </p:spPr>
          <p:txBody>
            <a:bodyPr wrap="none" anchor="ctr"/>
            <a:lstStyle/>
            <a:p>
              <a:endParaRPr lang="en-US" sz="2800">
                <a:solidFill>
                  <a:prstClr val="black"/>
                </a:solidFill>
                <a:latin typeface="Arial" pitchFamily="34" charset="0"/>
              </a:endParaRPr>
            </a:p>
          </p:txBody>
        </p:sp>
        <p:sp>
          <p:nvSpPr>
            <p:cNvPr id="22548" name="Line 7"/>
            <p:cNvSpPr>
              <a:spLocks noChangeShapeType="1"/>
            </p:cNvSpPr>
            <p:nvPr/>
          </p:nvSpPr>
          <p:spPr bwMode="auto">
            <a:xfrm>
              <a:off x="890" y="2428"/>
              <a:ext cx="3888" cy="0"/>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49" name="Line 8"/>
            <p:cNvSpPr>
              <a:spLocks noChangeShapeType="1"/>
            </p:cNvSpPr>
            <p:nvPr/>
          </p:nvSpPr>
          <p:spPr bwMode="auto">
            <a:xfrm flipH="1" flipV="1">
              <a:off x="893"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0" name="Line 9"/>
            <p:cNvSpPr>
              <a:spLocks noChangeShapeType="1"/>
            </p:cNvSpPr>
            <p:nvPr/>
          </p:nvSpPr>
          <p:spPr bwMode="auto">
            <a:xfrm flipH="1" flipV="1">
              <a:off x="1853"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1" name="Line 10"/>
            <p:cNvSpPr>
              <a:spLocks noChangeShapeType="1"/>
            </p:cNvSpPr>
            <p:nvPr/>
          </p:nvSpPr>
          <p:spPr bwMode="auto">
            <a:xfrm flipH="1" flipV="1">
              <a:off x="2789"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2" name="Line 11"/>
            <p:cNvSpPr>
              <a:spLocks noChangeShapeType="1"/>
            </p:cNvSpPr>
            <p:nvPr/>
          </p:nvSpPr>
          <p:spPr bwMode="auto">
            <a:xfrm flipH="1" flipV="1">
              <a:off x="3773"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3" name="Line 12"/>
            <p:cNvSpPr>
              <a:spLocks noChangeShapeType="1"/>
            </p:cNvSpPr>
            <p:nvPr/>
          </p:nvSpPr>
          <p:spPr bwMode="auto">
            <a:xfrm flipH="1" flipV="1">
              <a:off x="4733" y="2284"/>
              <a:ext cx="0" cy="144"/>
            </a:xfrm>
            <a:prstGeom prst="line">
              <a:avLst/>
            </a:prstGeom>
            <a:noFill/>
            <a:ln w="9525">
              <a:solidFill>
                <a:schemeClr val="tx1"/>
              </a:solidFill>
              <a:round/>
              <a:headEnd/>
              <a:tailEnd/>
            </a:ln>
          </p:spPr>
          <p:txBody>
            <a:bodyPr wrap="none" anchor="ctr"/>
            <a:lstStyle/>
            <a:p>
              <a:pPr eaLnBrk="1" hangingPunct="1"/>
              <a:endParaRPr lang="en-US" sz="1800">
                <a:solidFill>
                  <a:prstClr val="black"/>
                </a:solidFill>
                <a:latin typeface="Arial" pitchFamily="34" charset="0"/>
              </a:endParaRPr>
            </a:p>
          </p:txBody>
        </p:sp>
        <p:sp>
          <p:nvSpPr>
            <p:cNvPr id="22554" name="Text Box 13"/>
            <p:cNvSpPr txBox="1">
              <a:spLocks noChangeArrowheads="1"/>
            </p:cNvSpPr>
            <p:nvPr/>
          </p:nvSpPr>
          <p:spPr bwMode="auto">
            <a:xfrm>
              <a:off x="799"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1</a:t>
              </a:r>
            </a:p>
          </p:txBody>
        </p:sp>
        <p:sp>
          <p:nvSpPr>
            <p:cNvPr id="22555" name="Text Box 14"/>
            <p:cNvSpPr txBox="1">
              <a:spLocks noChangeArrowheads="1"/>
            </p:cNvSpPr>
            <p:nvPr/>
          </p:nvSpPr>
          <p:spPr bwMode="auto">
            <a:xfrm>
              <a:off x="1759"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2</a:t>
              </a:r>
            </a:p>
          </p:txBody>
        </p:sp>
        <p:sp>
          <p:nvSpPr>
            <p:cNvPr id="22556" name="Text Box 15"/>
            <p:cNvSpPr txBox="1">
              <a:spLocks noChangeArrowheads="1"/>
            </p:cNvSpPr>
            <p:nvPr/>
          </p:nvSpPr>
          <p:spPr bwMode="auto">
            <a:xfrm>
              <a:off x="2695"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3</a:t>
              </a:r>
            </a:p>
          </p:txBody>
        </p:sp>
        <p:sp>
          <p:nvSpPr>
            <p:cNvPr id="22557" name="Text Box 16"/>
            <p:cNvSpPr txBox="1">
              <a:spLocks noChangeArrowheads="1"/>
            </p:cNvSpPr>
            <p:nvPr/>
          </p:nvSpPr>
          <p:spPr bwMode="auto">
            <a:xfrm>
              <a:off x="3679"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4</a:t>
              </a:r>
            </a:p>
          </p:txBody>
        </p:sp>
        <p:sp>
          <p:nvSpPr>
            <p:cNvPr id="22558" name="Text Box 17"/>
            <p:cNvSpPr txBox="1">
              <a:spLocks noChangeArrowheads="1"/>
            </p:cNvSpPr>
            <p:nvPr/>
          </p:nvSpPr>
          <p:spPr bwMode="auto">
            <a:xfrm>
              <a:off x="4639" y="2092"/>
              <a:ext cx="187" cy="212"/>
            </a:xfrm>
            <a:prstGeom prst="rect">
              <a:avLst/>
            </a:prstGeom>
            <a:noFill/>
            <a:ln w="9525">
              <a:noFill/>
              <a:miter lim="800000"/>
              <a:headEnd/>
              <a:tailEnd/>
            </a:ln>
          </p:spPr>
          <p:txBody>
            <a:bodyPr wrap="none">
              <a:spAutoFit/>
            </a:bodyPr>
            <a:lstStyle/>
            <a:p>
              <a:r>
                <a:rPr lang="en-US" sz="1600">
                  <a:solidFill>
                    <a:prstClr val="black"/>
                  </a:solidFill>
                  <a:latin typeface="Arial" pitchFamily="34" charset="0"/>
                </a:rPr>
                <a:t>5</a:t>
              </a:r>
            </a:p>
          </p:txBody>
        </p:sp>
      </p:grpSp>
      <p:sp>
        <p:nvSpPr>
          <p:cNvPr id="22535" name="Line 28"/>
          <p:cNvSpPr>
            <a:spLocks noChangeShapeType="1"/>
          </p:cNvSpPr>
          <p:nvPr/>
        </p:nvSpPr>
        <p:spPr bwMode="auto">
          <a:xfrm>
            <a:off x="838200" y="3505200"/>
            <a:ext cx="609600" cy="0"/>
          </a:xfrm>
          <a:prstGeom prst="line">
            <a:avLst/>
          </a:prstGeom>
          <a:noFill/>
          <a:ln w="76200" cmpd="tri">
            <a:solidFill>
              <a:schemeClr val="tx1"/>
            </a:solidFill>
            <a:round/>
            <a:headEnd type="oval" w="med" len="med"/>
            <a:tailEnd type="oval" w="med" len="med"/>
          </a:ln>
        </p:spPr>
        <p:txBody>
          <a:bodyPr/>
          <a:lstStyle/>
          <a:p>
            <a:pPr eaLnBrk="1" hangingPunct="1"/>
            <a:endParaRPr lang="en-US" sz="1800">
              <a:solidFill>
                <a:prstClr val="black"/>
              </a:solidFill>
              <a:latin typeface="Arial" pitchFamily="34" charset="0"/>
            </a:endParaRPr>
          </a:p>
        </p:txBody>
      </p:sp>
      <p:sp>
        <p:nvSpPr>
          <p:cNvPr id="22536" name="Line 29"/>
          <p:cNvSpPr>
            <a:spLocks noChangeShapeType="1"/>
          </p:cNvSpPr>
          <p:nvPr/>
        </p:nvSpPr>
        <p:spPr bwMode="auto">
          <a:xfrm>
            <a:off x="2819400" y="4800600"/>
            <a:ext cx="1219200" cy="0"/>
          </a:xfrm>
          <a:prstGeom prst="line">
            <a:avLst/>
          </a:prstGeom>
          <a:noFill/>
          <a:ln w="76200" cmpd="tri">
            <a:solidFill>
              <a:schemeClr val="tx1"/>
            </a:solidFill>
            <a:round/>
            <a:headEnd type="oval" w="med" len="med"/>
            <a:tailEnd type="oval" w="med" len="med"/>
          </a:ln>
        </p:spPr>
        <p:txBody>
          <a:bodyPr/>
          <a:lstStyle/>
          <a:p>
            <a:pPr eaLnBrk="1" hangingPunct="1"/>
            <a:endParaRPr lang="en-US" sz="1800">
              <a:solidFill>
                <a:prstClr val="black"/>
              </a:solidFill>
              <a:latin typeface="Arial" pitchFamily="34" charset="0"/>
            </a:endParaRPr>
          </a:p>
        </p:txBody>
      </p:sp>
      <p:sp>
        <p:nvSpPr>
          <p:cNvPr id="22537" name="Line 30"/>
          <p:cNvSpPr>
            <a:spLocks noChangeShapeType="1"/>
          </p:cNvSpPr>
          <p:nvPr/>
        </p:nvSpPr>
        <p:spPr bwMode="auto">
          <a:xfrm>
            <a:off x="4953000" y="5410200"/>
            <a:ext cx="3810000" cy="0"/>
          </a:xfrm>
          <a:prstGeom prst="line">
            <a:avLst/>
          </a:prstGeom>
          <a:noFill/>
          <a:ln w="76200" cmpd="tri">
            <a:solidFill>
              <a:schemeClr val="tx1"/>
            </a:solidFill>
            <a:round/>
            <a:headEnd type="oval" w="med" len="med"/>
            <a:tailEnd type="oval" w="med" len="med"/>
          </a:ln>
        </p:spPr>
        <p:txBody>
          <a:bodyPr/>
          <a:lstStyle/>
          <a:p>
            <a:pPr eaLnBrk="1" hangingPunct="1"/>
            <a:endParaRPr lang="en-US" sz="1800">
              <a:solidFill>
                <a:prstClr val="black"/>
              </a:solidFill>
              <a:latin typeface="Arial" pitchFamily="34" charset="0"/>
            </a:endParaRPr>
          </a:p>
        </p:txBody>
      </p:sp>
      <p:sp>
        <p:nvSpPr>
          <p:cNvPr id="22538" name="Rectangle 24"/>
          <p:cNvSpPr>
            <a:spLocks noChangeArrowheads="1"/>
          </p:cNvSpPr>
          <p:nvPr/>
        </p:nvSpPr>
        <p:spPr bwMode="auto">
          <a:xfrm>
            <a:off x="0" y="1371600"/>
            <a:ext cx="4495800" cy="609600"/>
          </a:xfrm>
          <a:prstGeom prst="rect">
            <a:avLst/>
          </a:prstGeom>
          <a:noFill/>
          <a:ln w="9525">
            <a:noFill/>
            <a:miter lim="800000"/>
            <a:headEnd/>
            <a:tailEnd/>
          </a:ln>
        </p:spPr>
        <p:txBody>
          <a:bodyPr anchor="ctr"/>
          <a:lstStyle/>
          <a:p>
            <a:pPr eaLnBrk="1" hangingPunct="1"/>
            <a:r>
              <a:rPr lang="en-US">
                <a:solidFill>
                  <a:srgbClr val="1F497D"/>
                </a:solidFill>
                <a:latin typeface="Arial" pitchFamily="34" charset="0"/>
              </a:rPr>
              <a:t>Colonizer-persister Series</a:t>
            </a:r>
          </a:p>
        </p:txBody>
      </p:sp>
      <p:sp>
        <p:nvSpPr>
          <p:cNvPr id="22539" name="Rectangle 24"/>
          <p:cNvSpPr>
            <a:spLocks noChangeArrowheads="1"/>
          </p:cNvSpPr>
          <p:nvPr/>
        </p:nvSpPr>
        <p:spPr bwMode="auto">
          <a:xfrm>
            <a:off x="1752600" y="5181600"/>
            <a:ext cx="4495800" cy="1447800"/>
          </a:xfrm>
          <a:prstGeom prst="rect">
            <a:avLst/>
          </a:prstGeom>
          <a:noFill/>
          <a:ln w="9525">
            <a:noFill/>
            <a:miter lim="800000"/>
            <a:headEnd/>
            <a:tailEnd/>
          </a:ln>
        </p:spPr>
        <p:txBody>
          <a:bodyPr anchor="ctr"/>
          <a:lstStyle/>
          <a:p>
            <a:pPr eaLnBrk="1" hangingPunct="1"/>
            <a:r>
              <a:rPr lang="en-US" dirty="0">
                <a:solidFill>
                  <a:srgbClr val="1F497D"/>
                </a:solidFill>
                <a:latin typeface="Arial" pitchFamily="34" charset="0"/>
              </a:rPr>
              <a:t>Life course </a:t>
            </a:r>
            <a:r>
              <a:rPr lang="en-US" dirty="0" smtClean="0">
                <a:solidFill>
                  <a:srgbClr val="1F497D"/>
                </a:solidFill>
                <a:latin typeface="Arial" pitchFamily="34" charset="0"/>
              </a:rPr>
              <a:t>duration </a:t>
            </a:r>
          </a:p>
          <a:p>
            <a:pPr eaLnBrk="1" hangingPunct="1"/>
            <a:r>
              <a:rPr lang="en-US" dirty="0" smtClean="0">
                <a:solidFill>
                  <a:srgbClr val="1F497D"/>
                </a:solidFill>
                <a:latin typeface="Arial" pitchFamily="34" charset="0"/>
              </a:rPr>
              <a:t>Growth rates </a:t>
            </a:r>
          </a:p>
          <a:p>
            <a:pPr eaLnBrk="1" hangingPunct="1"/>
            <a:r>
              <a:rPr lang="en-US" dirty="0" smtClean="0">
                <a:solidFill>
                  <a:srgbClr val="1F497D"/>
                </a:solidFill>
                <a:latin typeface="Arial" pitchFamily="34" charset="0"/>
              </a:rPr>
              <a:t>Response to resources</a:t>
            </a:r>
          </a:p>
          <a:p>
            <a:pPr eaLnBrk="1" hangingPunct="1"/>
            <a:r>
              <a:rPr lang="en-US" dirty="0" smtClean="0">
                <a:solidFill>
                  <a:srgbClr val="1F497D"/>
                </a:solidFill>
                <a:latin typeface="Arial" pitchFamily="34" charset="0"/>
              </a:rPr>
              <a:t>Sensitivity to disturbance</a:t>
            </a:r>
            <a:endParaRPr lang="en-US" dirty="0">
              <a:solidFill>
                <a:srgbClr val="1F497D"/>
              </a:solidFill>
              <a:latin typeface="Arial" pitchFamily="34" charset="0"/>
            </a:endParaRPr>
          </a:p>
        </p:txBody>
      </p:sp>
      <p:grpSp>
        <p:nvGrpSpPr>
          <p:cNvPr id="4" name="Group 32"/>
          <p:cNvGrpSpPr>
            <a:grpSpLocks/>
          </p:cNvGrpSpPr>
          <p:nvPr/>
        </p:nvGrpSpPr>
        <p:grpSpPr bwMode="auto">
          <a:xfrm>
            <a:off x="0" y="4191000"/>
            <a:ext cx="1676400" cy="2667000"/>
            <a:chOff x="2898" y="2208"/>
            <a:chExt cx="1154" cy="1968"/>
          </a:xfrm>
        </p:grpSpPr>
        <p:pic>
          <p:nvPicPr>
            <p:cNvPr id="22541" name="Picture 33" descr="Curren1"/>
            <p:cNvPicPr>
              <a:picLocks noChangeAspect="1" noChangeArrowheads="1"/>
            </p:cNvPicPr>
            <p:nvPr/>
          </p:nvPicPr>
          <p:blipFill>
            <a:blip r:embed="rId7" cstate="print"/>
            <a:srcRect/>
            <a:stretch>
              <a:fillRect/>
            </a:stretch>
          </p:blipFill>
          <p:spPr bwMode="auto">
            <a:xfrm>
              <a:off x="2898" y="2208"/>
              <a:ext cx="1154" cy="1968"/>
            </a:xfrm>
            <a:prstGeom prst="rect">
              <a:avLst/>
            </a:prstGeom>
            <a:noFill/>
            <a:ln w="9525">
              <a:noFill/>
              <a:miter lim="800000"/>
              <a:headEnd/>
              <a:tailEnd/>
            </a:ln>
          </p:spPr>
        </p:pic>
        <p:sp>
          <p:nvSpPr>
            <p:cNvPr id="22542" name="Text Box 34"/>
            <p:cNvSpPr txBox="1">
              <a:spLocks noChangeArrowheads="1"/>
            </p:cNvSpPr>
            <p:nvPr/>
          </p:nvSpPr>
          <p:spPr bwMode="auto">
            <a:xfrm>
              <a:off x="3059" y="3818"/>
              <a:ext cx="909" cy="337"/>
            </a:xfrm>
            <a:prstGeom prst="rect">
              <a:avLst/>
            </a:prstGeom>
            <a:noFill/>
            <a:ln w="9525">
              <a:noFill/>
              <a:miter lim="800000"/>
              <a:headEnd/>
              <a:tailEnd/>
            </a:ln>
          </p:spPr>
          <p:txBody>
            <a:bodyPr wrap="none">
              <a:spAutoFit/>
            </a:bodyPr>
            <a:lstStyle/>
            <a:p>
              <a:r>
                <a:rPr lang="en-US">
                  <a:solidFill>
                    <a:prstClr val="white"/>
                  </a:solidFill>
                  <a:latin typeface="Arial" pitchFamily="34" charset="0"/>
                </a:rPr>
                <a:t>Bongers</a:t>
              </a:r>
            </a:p>
          </p:txBody>
        </p:sp>
      </p:grpSp>
      <p:sp>
        <p:nvSpPr>
          <p:cNvPr id="33" name="Text Box 20"/>
          <p:cNvSpPr txBox="1">
            <a:spLocks noChangeArrowheads="1"/>
          </p:cNvSpPr>
          <p:nvPr/>
        </p:nvSpPr>
        <p:spPr bwMode="auto">
          <a:xfrm>
            <a:off x="954881" y="1219200"/>
            <a:ext cx="10604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sz="1400" dirty="0">
                <a:solidFill>
                  <a:prstClr val="black"/>
                </a:solidFill>
                <a:latin typeface="Arial" pitchFamily="34" charset="0"/>
              </a:rPr>
              <a:t>enrichment</a:t>
            </a:r>
          </a:p>
        </p:txBody>
      </p:sp>
      <p:sp>
        <p:nvSpPr>
          <p:cNvPr id="34" name="Text Box 21"/>
          <p:cNvSpPr txBox="1">
            <a:spLocks noChangeArrowheads="1"/>
          </p:cNvSpPr>
          <p:nvPr/>
        </p:nvSpPr>
        <p:spPr bwMode="auto">
          <a:xfrm>
            <a:off x="7168356" y="1219200"/>
            <a:ext cx="77628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sz="1400">
                <a:solidFill>
                  <a:prstClr val="black"/>
                </a:solidFill>
                <a:latin typeface="Arial" pitchFamily="34" charset="0"/>
              </a:rPr>
              <a:t>stability</a:t>
            </a:r>
          </a:p>
        </p:txBody>
      </p:sp>
      <p:sp>
        <p:nvSpPr>
          <p:cNvPr id="35" name="Text Box 22"/>
          <p:cNvSpPr txBox="1">
            <a:spLocks noChangeArrowheads="1"/>
          </p:cNvSpPr>
          <p:nvPr/>
        </p:nvSpPr>
        <p:spPr bwMode="auto">
          <a:xfrm>
            <a:off x="904081" y="942975"/>
            <a:ext cx="115887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sz="1400" dirty="0">
                <a:solidFill>
                  <a:prstClr val="black"/>
                </a:solidFill>
                <a:latin typeface="Arial" pitchFamily="34" charset="0"/>
              </a:rPr>
              <a:t>opportunism</a:t>
            </a:r>
          </a:p>
        </p:txBody>
      </p:sp>
      <p:sp>
        <p:nvSpPr>
          <p:cNvPr id="36" name="Text Box 23"/>
          <p:cNvSpPr txBox="1">
            <a:spLocks noChangeArrowheads="1"/>
          </p:cNvSpPr>
          <p:nvPr/>
        </p:nvSpPr>
        <p:spPr bwMode="auto">
          <a:xfrm>
            <a:off x="7076281" y="942975"/>
            <a:ext cx="8731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r>
              <a:rPr lang="en-US" sz="1400">
                <a:solidFill>
                  <a:prstClr val="black"/>
                </a:solidFill>
                <a:latin typeface="Arial" pitchFamily="34" charset="0"/>
              </a:rPr>
              <a:t>structure</a:t>
            </a:r>
          </a:p>
        </p:txBody>
      </p:sp>
      <p:grpSp>
        <p:nvGrpSpPr>
          <p:cNvPr id="37" name="Group 39"/>
          <p:cNvGrpSpPr/>
          <p:nvPr/>
        </p:nvGrpSpPr>
        <p:grpSpPr>
          <a:xfrm>
            <a:off x="519907" y="-1"/>
            <a:ext cx="8014493" cy="3797301"/>
            <a:chOff x="-3174" y="1981199"/>
            <a:chExt cx="8014493" cy="3797301"/>
          </a:xfrm>
        </p:grpSpPr>
        <p:sp>
          <p:nvSpPr>
            <p:cNvPr id="38" name="Text Box 8"/>
            <p:cNvSpPr txBox="1">
              <a:spLocks noChangeArrowheads="1"/>
            </p:cNvSpPr>
            <p:nvPr/>
          </p:nvSpPr>
          <p:spPr bwMode="auto">
            <a:xfrm>
              <a:off x="-3174" y="5308600"/>
              <a:ext cx="3413125" cy="4699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r>
                <a:rPr lang="en-US" b="1" dirty="0">
                  <a:solidFill>
                    <a:prstClr val="black"/>
                  </a:solidFill>
                  <a:latin typeface="Arial" pitchFamily="34" charset="0"/>
                </a:rPr>
                <a:t>Enrichment Indicators</a:t>
              </a:r>
            </a:p>
          </p:txBody>
        </p:sp>
        <p:sp>
          <p:nvSpPr>
            <p:cNvPr id="39" name="Text Box 9"/>
            <p:cNvSpPr txBox="1">
              <a:spLocks noChangeArrowheads="1"/>
            </p:cNvSpPr>
            <p:nvPr/>
          </p:nvSpPr>
          <p:spPr bwMode="auto">
            <a:xfrm>
              <a:off x="4918869" y="3797300"/>
              <a:ext cx="3092450" cy="4699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r>
                <a:rPr lang="en-US" b="1">
                  <a:solidFill>
                    <a:prstClr val="black"/>
                  </a:solidFill>
                  <a:latin typeface="Arial" pitchFamily="34" charset="0"/>
                </a:rPr>
                <a:t>Structure Indicators</a:t>
              </a:r>
            </a:p>
          </p:txBody>
        </p:sp>
        <p:sp>
          <p:nvSpPr>
            <p:cNvPr id="40" name="Text Box 12"/>
            <p:cNvSpPr txBox="1">
              <a:spLocks noChangeArrowheads="1"/>
            </p:cNvSpPr>
            <p:nvPr/>
          </p:nvSpPr>
          <p:spPr bwMode="auto">
            <a:xfrm>
              <a:off x="3024187" y="4559300"/>
              <a:ext cx="1992313" cy="4699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b="1">
                  <a:solidFill>
                    <a:prstClr val="black"/>
                  </a:solidFill>
                  <a:latin typeface="Arial" pitchFamily="34" charset="0"/>
                </a:rPr>
                <a:t>Basal Fauna</a:t>
              </a:r>
              <a:endParaRPr lang="en-US">
                <a:solidFill>
                  <a:prstClr val="black"/>
                </a:solidFill>
                <a:latin typeface="Arial" pitchFamily="34" charset="0"/>
              </a:endParaRPr>
            </a:p>
          </p:txBody>
        </p:sp>
        <p:sp>
          <p:nvSpPr>
            <p:cNvPr id="41" name="Oval 40"/>
            <p:cNvSpPr/>
            <p:nvPr/>
          </p:nvSpPr>
          <p:spPr bwMode="auto">
            <a:xfrm>
              <a:off x="100806" y="1981199"/>
              <a:ext cx="1550988" cy="1006475"/>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2" name="Oval 41"/>
            <p:cNvSpPr/>
            <p:nvPr/>
          </p:nvSpPr>
          <p:spPr bwMode="auto">
            <a:xfrm>
              <a:off x="1649412" y="1981200"/>
              <a:ext cx="1550988" cy="1006475"/>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3" name="Oval 42"/>
            <p:cNvSpPr/>
            <p:nvPr/>
          </p:nvSpPr>
          <p:spPr bwMode="auto">
            <a:xfrm>
              <a:off x="3200400" y="1981200"/>
              <a:ext cx="4572000" cy="1006475"/>
            </a:xfrm>
            <a:prstGeom prst="ellipse">
              <a:avLst/>
            </a:prstGeom>
            <a:gradFill flip="none" rotWithShape="1">
              <a:gsLst>
                <a:gs pos="37000">
                  <a:srgbClr val="CC6600">
                    <a:lumMod val="69000"/>
                  </a:srgbClr>
                </a:gs>
                <a:gs pos="100000">
                  <a:schemeClr val="accent1">
                    <a:tint val="44500"/>
                    <a:satMod val="160000"/>
                  </a:schemeClr>
                </a:gs>
                <a:gs pos="100000">
                  <a:schemeClr val="accent1">
                    <a:tint val="23500"/>
                    <a:satMod val="160000"/>
                  </a:scheme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4" name="Down Arrow 43"/>
            <p:cNvSpPr/>
            <p:nvPr/>
          </p:nvSpPr>
          <p:spPr bwMode="auto">
            <a:xfrm flipV="1">
              <a:off x="762000" y="3505200"/>
              <a:ext cx="228600" cy="16764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5" name="Down Arrow 44"/>
            <p:cNvSpPr/>
            <p:nvPr/>
          </p:nvSpPr>
          <p:spPr bwMode="auto">
            <a:xfrm rot="-1620000" flipV="1">
              <a:off x="2894806" y="3351307"/>
              <a:ext cx="258762" cy="1104900"/>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sp>
          <p:nvSpPr>
            <p:cNvPr id="46" name="Down Arrow 45"/>
            <p:cNvSpPr/>
            <p:nvPr/>
          </p:nvSpPr>
          <p:spPr bwMode="auto">
            <a:xfrm rot="-1620000" flipV="1">
              <a:off x="5684401" y="3103948"/>
              <a:ext cx="256032" cy="604685"/>
            </a:xfrm>
            <a:prstGeom prst="downArrow">
              <a:avLst/>
            </a:prstGeom>
            <a:solidFill>
              <a:srgbClr val="CC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200" smtClean="0">
                <a:solidFill>
                  <a:prstClr val="black"/>
                </a:solidFill>
                <a:latin typeface="Arial" pitchFamily="34" charset="0"/>
              </a:endParaRPr>
            </a:p>
          </p:txBody>
        </p:sp>
      </p:grpSp>
    </p:spTree>
    <p:extLst>
      <p:ext uri="{BB962C8B-B14F-4D97-AF65-F5344CB8AC3E}">
        <p14:creationId xmlns:p14="http://schemas.microsoft.com/office/powerpoint/2010/main" xmlns="" val="114419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801" name="Picture 49" descr="cruznem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57200"/>
            <a:ext cx="1506538" cy="2341563"/>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02754" name="AutoShape 2"/>
          <p:cNvSpPr>
            <a:spLocks noChangeArrowheads="1"/>
          </p:cNvSpPr>
          <p:nvPr/>
        </p:nvSpPr>
        <p:spPr bwMode="auto">
          <a:xfrm>
            <a:off x="2590800" y="1066800"/>
            <a:ext cx="5943600" cy="3276600"/>
          </a:xfrm>
          <a:prstGeom prst="parallelogram">
            <a:avLst>
              <a:gd name="adj" fmla="val 60994"/>
            </a:avLst>
          </a:prstGeom>
          <a:gradFill rotWithShape="0">
            <a:gsLst>
              <a:gs pos="0">
                <a:schemeClr val="accent1"/>
              </a:gs>
              <a:gs pos="100000">
                <a:srgbClr val="CC6600"/>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55" name="AutoShape 3"/>
          <p:cNvSpPr>
            <a:spLocks noChangeArrowheads="1"/>
          </p:cNvSpPr>
          <p:nvPr/>
        </p:nvSpPr>
        <p:spPr bwMode="auto">
          <a:xfrm rot="7296498">
            <a:off x="192881" y="2186782"/>
            <a:ext cx="4725987" cy="8826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0">
            <a:gsLst>
              <a:gs pos="0">
                <a:srgbClr val="B3B900">
                  <a:gamma/>
                  <a:shade val="46275"/>
                  <a:invGamma/>
                </a:srgbClr>
              </a:gs>
              <a:gs pos="100000">
                <a:srgbClr val="B3B900"/>
              </a:gs>
            </a:gsLst>
            <a:lin ang="54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56" name="AutoShape 4"/>
          <p:cNvSpPr>
            <a:spLocks noChangeArrowheads="1"/>
          </p:cNvSpPr>
          <p:nvPr/>
        </p:nvSpPr>
        <p:spPr bwMode="auto">
          <a:xfrm rot="3523702">
            <a:off x="477838" y="4219575"/>
            <a:ext cx="2546350" cy="1104900"/>
          </a:xfrm>
          <a:custGeom>
            <a:avLst/>
            <a:gdLst>
              <a:gd name="G0" fmla="+- 4395 0 0"/>
              <a:gd name="G1" fmla="+- 21600 0 4395"/>
              <a:gd name="G2" fmla="*/ 4395 1 2"/>
              <a:gd name="G3" fmla="+- 21600 0 G2"/>
              <a:gd name="G4" fmla="+/ 4395 21600 2"/>
              <a:gd name="G5" fmla="+/ G1 0 2"/>
              <a:gd name="G6" fmla="*/ 21600 21600 4395"/>
              <a:gd name="G7" fmla="*/ G6 1 2"/>
              <a:gd name="G8" fmla="+- 21600 0 G7"/>
              <a:gd name="G9" fmla="*/ 21600 1 2"/>
              <a:gd name="G10" fmla="+- 4395 0 G9"/>
              <a:gd name="G11" fmla="?: G10 G8 0"/>
              <a:gd name="G12" fmla="?: G10 G7 21600"/>
              <a:gd name="T0" fmla="*/ 19402 w 21600"/>
              <a:gd name="T1" fmla="*/ 10800 h 21600"/>
              <a:gd name="T2" fmla="*/ 10800 w 21600"/>
              <a:gd name="T3" fmla="*/ 21600 h 21600"/>
              <a:gd name="T4" fmla="*/ 2198 w 21600"/>
              <a:gd name="T5" fmla="*/ 10800 h 21600"/>
              <a:gd name="T6" fmla="*/ 10800 w 21600"/>
              <a:gd name="T7" fmla="*/ 0 h 21600"/>
              <a:gd name="T8" fmla="*/ 3998 w 21600"/>
              <a:gd name="T9" fmla="*/ 3998 h 21600"/>
              <a:gd name="T10" fmla="*/ 17602 w 21600"/>
              <a:gd name="T11" fmla="*/ 17602 h 21600"/>
            </a:gdLst>
            <a:ahLst/>
            <a:cxnLst>
              <a:cxn ang="0">
                <a:pos x="T0" y="T1"/>
              </a:cxn>
              <a:cxn ang="0">
                <a:pos x="T2" y="T3"/>
              </a:cxn>
              <a:cxn ang="0">
                <a:pos x="T4" y="T5"/>
              </a:cxn>
              <a:cxn ang="0">
                <a:pos x="T6" y="T7"/>
              </a:cxn>
            </a:cxnLst>
            <a:rect l="T8" t="T9" r="T10" b="T11"/>
            <a:pathLst>
              <a:path w="21600" h="21600">
                <a:moveTo>
                  <a:pt x="0" y="0"/>
                </a:moveTo>
                <a:lnTo>
                  <a:pt x="4395" y="21600"/>
                </a:lnTo>
                <a:lnTo>
                  <a:pt x="17205" y="21600"/>
                </a:lnTo>
                <a:lnTo>
                  <a:pt x="21600" y="0"/>
                </a:lnTo>
                <a:close/>
              </a:path>
            </a:pathLst>
          </a:custGeom>
          <a:solidFill>
            <a:srgbClr val="FFFF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rot="10800000" vert="eaVert" wrap="none" anchor="ctr"/>
          <a:lstStyle/>
          <a:p>
            <a:pPr algn="ctr" eaLnBrk="1" hangingPunct="1"/>
            <a:endParaRPr lang="en-US">
              <a:solidFill>
                <a:prstClr val="black"/>
              </a:solidFill>
              <a:latin typeface="Arial" pitchFamily="34" charset="0"/>
            </a:endParaRPr>
          </a:p>
        </p:txBody>
      </p:sp>
      <p:sp>
        <p:nvSpPr>
          <p:cNvPr id="202757" name="AutoShape 5"/>
          <p:cNvSpPr>
            <a:spLocks noChangeArrowheads="1"/>
          </p:cNvSpPr>
          <p:nvPr/>
        </p:nvSpPr>
        <p:spPr bwMode="auto">
          <a:xfrm rot="10800000">
            <a:off x="1668463" y="4745038"/>
            <a:ext cx="4991100" cy="958850"/>
          </a:xfrm>
          <a:prstGeom prst="parallelogram">
            <a:avLst>
              <a:gd name="adj" fmla="val 74489"/>
            </a:avLst>
          </a:prstGeom>
          <a:gradFill rotWithShape="0">
            <a:gsLst>
              <a:gs pos="0">
                <a:srgbClr val="FF9900"/>
              </a:gs>
              <a:gs pos="100000">
                <a:srgbClr val="FF9900">
                  <a:gamma/>
                  <a:shade val="46275"/>
                  <a:invGamma/>
                </a:srgbClr>
              </a:gs>
            </a:gsLst>
            <a:lin ang="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58" name="Line 6"/>
          <p:cNvSpPr>
            <a:spLocks noChangeShapeType="1"/>
          </p:cNvSpPr>
          <p:nvPr/>
        </p:nvSpPr>
        <p:spPr bwMode="auto">
          <a:xfrm>
            <a:off x="1230313" y="3894138"/>
            <a:ext cx="787400" cy="133985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59" name="Line 7"/>
          <p:cNvSpPr>
            <a:spLocks noChangeShapeType="1"/>
          </p:cNvSpPr>
          <p:nvPr/>
        </p:nvSpPr>
        <p:spPr bwMode="auto">
          <a:xfrm>
            <a:off x="2030413" y="5237163"/>
            <a:ext cx="4257675" cy="635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60" name="Line 8"/>
          <p:cNvSpPr>
            <a:spLocks noChangeShapeType="1"/>
          </p:cNvSpPr>
          <p:nvPr/>
        </p:nvSpPr>
        <p:spPr bwMode="auto">
          <a:xfrm>
            <a:off x="2201863" y="4999038"/>
            <a:ext cx="4276725"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61" name="Line 9"/>
          <p:cNvSpPr>
            <a:spLocks noChangeShapeType="1"/>
          </p:cNvSpPr>
          <p:nvPr/>
        </p:nvSpPr>
        <p:spPr bwMode="auto">
          <a:xfrm>
            <a:off x="1858963" y="5465763"/>
            <a:ext cx="4276725"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62" name="Line 10"/>
          <p:cNvSpPr>
            <a:spLocks noChangeShapeType="1"/>
          </p:cNvSpPr>
          <p:nvPr/>
        </p:nvSpPr>
        <p:spPr bwMode="auto">
          <a:xfrm flipH="1">
            <a:off x="4335463" y="4751388"/>
            <a:ext cx="714375" cy="9525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63" name="Line 11"/>
          <p:cNvSpPr>
            <a:spLocks noChangeShapeType="1"/>
          </p:cNvSpPr>
          <p:nvPr/>
        </p:nvSpPr>
        <p:spPr bwMode="auto">
          <a:xfrm flipH="1">
            <a:off x="2954338" y="4760913"/>
            <a:ext cx="714375" cy="95250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64" name="Line 12"/>
          <p:cNvSpPr>
            <a:spLocks noChangeShapeType="1"/>
          </p:cNvSpPr>
          <p:nvPr/>
        </p:nvSpPr>
        <p:spPr bwMode="auto">
          <a:xfrm flipV="1">
            <a:off x="1878013" y="2332038"/>
            <a:ext cx="1371600" cy="55245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65" name="Text Box 13"/>
          <p:cNvSpPr txBox="1">
            <a:spLocks noChangeArrowheads="1"/>
          </p:cNvSpPr>
          <p:nvPr/>
        </p:nvSpPr>
        <p:spPr bwMode="auto">
          <a:xfrm>
            <a:off x="1223963" y="4583113"/>
            <a:ext cx="509587"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Ba</a:t>
            </a:r>
            <a:r>
              <a:rPr lang="en-US" sz="1600" baseline="-25000">
                <a:solidFill>
                  <a:prstClr val="black"/>
                </a:solidFill>
                <a:latin typeface="Arial" pitchFamily="34" charset="0"/>
              </a:rPr>
              <a:t>2</a:t>
            </a:r>
            <a:endParaRPr lang="en-US">
              <a:solidFill>
                <a:prstClr val="black"/>
              </a:solidFill>
              <a:latin typeface="Arial" pitchFamily="34" charset="0"/>
            </a:endParaRPr>
          </a:p>
        </p:txBody>
      </p:sp>
      <p:sp>
        <p:nvSpPr>
          <p:cNvPr id="202766" name="Text Box 14"/>
          <p:cNvSpPr txBox="1">
            <a:spLocks noChangeArrowheads="1"/>
          </p:cNvSpPr>
          <p:nvPr/>
        </p:nvSpPr>
        <p:spPr bwMode="auto">
          <a:xfrm>
            <a:off x="1590675" y="4164013"/>
            <a:ext cx="498475"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Fu</a:t>
            </a:r>
            <a:r>
              <a:rPr lang="en-US" sz="1600" baseline="-25000">
                <a:solidFill>
                  <a:prstClr val="black"/>
                </a:solidFill>
                <a:latin typeface="Arial" pitchFamily="34" charset="0"/>
              </a:rPr>
              <a:t>2</a:t>
            </a:r>
            <a:endParaRPr lang="en-US">
              <a:solidFill>
                <a:prstClr val="black"/>
              </a:solidFill>
              <a:latin typeface="Arial" pitchFamily="34" charset="0"/>
            </a:endParaRPr>
          </a:p>
        </p:txBody>
      </p:sp>
      <p:sp>
        <p:nvSpPr>
          <p:cNvPr id="202767" name="Text Box 15"/>
          <p:cNvSpPr txBox="1">
            <a:spLocks noChangeArrowheads="1"/>
          </p:cNvSpPr>
          <p:nvPr/>
        </p:nvSpPr>
        <p:spPr bwMode="auto">
          <a:xfrm>
            <a:off x="1916113" y="3097213"/>
            <a:ext cx="498475"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Fu</a:t>
            </a:r>
            <a:r>
              <a:rPr lang="en-US" sz="1600" baseline="-25000">
                <a:solidFill>
                  <a:prstClr val="black"/>
                </a:solidFill>
                <a:latin typeface="Arial" pitchFamily="34" charset="0"/>
              </a:rPr>
              <a:t>2</a:t>
            </a:r>
            <a:endParaRPr lang="en-US">
              <a:solidFill>
                <a:prstClr val="black"/>
              </a:solidFill>
              <a:latin typeface="Arial" pitchFamily="34" charset="0"/>
            </a:endParaRPr>
          </a:p>
        </p:txBody>
      </p:sp>
      <p:sp>
        <p:nvSpPr>
          <p:cNvPr id="202768" name="Text Box 16"/>
          <p:cNvSpPr txBox="1">
            <a:spLocks noChangeArrowheads="1"/>
          </p:cNvSpPr>
          <p:nvPr/>
        </p:nvSpPr>
        <p:spPr bwMode="auto">
          <a:xfrm>
            <a:off x="2747963" y="1706563"/>
            <a:ext cx="509587"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Ba</a:t>
            </a:r>
            <a:r>
              <a:rPr lang="en-US" sz="1600" baseline="-25000">
                <a:solidFill>
                  <a:prstClr val="black"/>
                </a:solidFill>
                <a:latin typeface="Arial" pitchFamily="34" charset="0"/>
              </a:rPr>
              <a:t>1</a:t>
            </a:r>
            <a:endParaRPr lang="en-US">
              <a:solidFill>
                <a:prstClr val="black"/>
              </a:solidFill>
              <a:latin typeface="Arial" pitchFamily="34" charset="0"/>
            </a:endParaRPr>
          </a:p>
        </p:txBody>
      </p:sp>
      <p:sp>
        <p:nvSpPr>
          <p:cNvPr id="202769" name="Text Box 17"/>
          <p:cNvSpPr txBox="1">
            <a:spLocks noChangeArrowheads="1"/>
          </p:cNvSpPr>
          <p:nvPr/>
        </p:nvSpPr>
        <p:spPr bwMode="auto">
          <a:xfrm>
            <a:off x="2157413" y="5402263"/>
            <a:ext cx="509587"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Ba</a:t>
            </a:r>
            <a:r>
              <a:rPr lang="en-US" sz="1600" baseline="-25000">
                <a:solidFill>
                  <a:prstClr val="black"/>
                </a:solidFill>
                <a:latin typeface="Arial" pitchFamily="34" charset="0"/>
              </a:rPr>
              <a:t>3</a:t>
            </a:r>
            <a:endParaRPr lang="en-US">
              <a:solidFill>
                <a:prstClr val="black"/>
              </a:solidFill>
              <a:latin typeface="Arial" pitchFamily="34" charset="0"/>
            </a:endParaRPr>
          </a:p>
        </p:txBody>
      </p:sp>
      <p:sp>
        <p:nvSpPr>
          <p:cNvPr id="202770" name="Text Box 18"/>
          <p:cNvSpPr txBox="1">
            <a:spLocks noChangeArrowheads="1"/>
          </p:cNvSpPr>
          <p:nvPr/>
        </p:nvSpPr>
        <p:spPr bwMode="auto">
          <a:xfrm>
            <a:off x="2333625" y="5173663"/>
            <a:ext cx="498475"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Fu</a:t>
            </a:r>
            <a:r>
              <a:rPr lang="en-US" sz="1600" baseline="-25000">
                <a:solidFill>
                  <a:prstClr val="black"/>
                </a:solidFill>
                <a:latin typeface="Arial" pitchFamily="34" charset="0"/>
              </a:rPr>
              <a:t>3</a:t>
            </a:r>
            <a:endParaRPr lang="en-US">
              <a:solidFill>
                <a:prstClr val="black"/>
              </a:solidFill>
              <a:latin typeface="Arial" pitchFamily="34" charset="0"/>
            </a:endParaRPr>
          </a:p>
        </p:txBody>
      </p:sp>
      <p:sp>
        <p:nvSpPr>
          <p:cNvPr id="202771" name="Text Box 19"/>
          <p:cNvSpPr txBox="1">
            <a:spLocks noChangeArrowheads="1"/>
          </p:cNvSpPr>
          <p:nvPr/>
        </p:nvSpPr>
        <p:spPr bwMode="auto">
          <a:xfrm>
            <a:off x="2474913" y="4945063"/>
            <a:ext cx="5207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Ca</a:t>
            </a:r>
            <a:r>
              <a:rPr lang="en-US" sz="1600" baseline="-25000">
                <a:solidFill>
                  <a:prstClr val="black"/>
                </a:solidFill>
                <a:latin typeface="Arial" pitchFamily="34" charset="0"/>
              </a:rPr>
              <a:t>3</a:t>
            </a:r>
            <a:endParaRPr lang="en-US">
              <a:solidFill>
                <a:prstClr val="black"/>
              </a:solidFill>
              <a:latin typeface="Arial" pitchFamily="34" charset="0"/>
            </a:endParaRPr>
          </a:p>
        </p:txBody>
      </p:sp>
      <p:sp>
        <p:nvSpPr>
          <p:cNvPr id="202772" name="Text Box 20"/>
          <p:cNvSpPr txBox="1">
            <a:spLocks noChangeArrowheads="1"/>
          </p:cNvSpPr>
          <p:nvPr/>
        </p:nvSpPr>
        <p:spPr bwMode="auto">
          <a:xfrm>
            <a:off x="3471863" y="5402263"/>
            <a:ext cx="509587"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Ba</a:t>
            </a:r>
            <a:r>
              <a:rPr lang="en-US" sz="1600" baseline="-25000">
                <a:solidFill>
                  <a:prstClr val="black"/>
                </a:solidFill>
                <a:latin typeface="Arial" pitchFamily="34" charset="0"/>
              </a:rPr>
              <a:t>4</a:t>
            </a:r>
            <a:endParaRPr lang="en-US">
              <a:solidFill>
                <a:prstClr val="black"/>
              </a:solidFill>
              <a:latin typeface="Arial" pitchFamily="34" charset="0"/>
            </a:endParaRPr>
          </a:p>
        </p:txBody>
      </p:sp>
      <p:sp>
        <p:nvSpPr>
          <p:cNvPr id="202773" name="Text Box 21"/>
          <p:cNvSpPr txBox="1">
            <a:spLocks noChangeArrowheads="1"/>
          </p:cNvSpPr>
          <p:nvPr/>
        </p:nvSpPr>
        <p:spPr bwMode="auto">
          <a:xfrm>
            <a:off x="3648075" y="5173663"/>
            <a:ext cx="498475"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Fu</a:t>
            </a:r>
            <a:r>
              <a:rPr lang="en-US" sz="1600" baseline="-25000">
                <a:solidFill>
                  <a:prstClr val="black"/>
                </a:solidFill>
                <a:latin typeface="Arial" pitchFamily="34" charset="0"/>
              </a:rPr>
              <a:t>4</a:t>
            </a:r>
            <a:endParaRPr lang="en-US">
              <a:solidFill>
                <a:prstClr val="black"/>
              </a:solidFill>
              <a:latin typeface="Arial" pitchFamily="34" charset="0"/>
            </a:endParaRPr>
          </a:p>
        </p:txBody>
      </p:sp>
      <p:sp>
        <p:nvSpPr>
          <p:cNvPr id="202774" name="Text Box 22"/>
          <p:cNvSpPr txBox="1">
            <a:spLocks noChangeArrowheads="1"/>
          </p:cNvSpPr>
          <p:nvPr/>
        </p:nvSpPr>
        <p:spPr bwMode="auto">
          <a:xfrm>
            <a:off x="3789363" y="4945063"/>
            <a:ext cx="5207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Ca</a:t>
            </a:r>
            <a:r>
              <a:rPr lang="en-US" sz="1600" baseline="-25000">
                <a:solidFill>
                  <a:prstClr val="black"/>
                </a:solidFill>
                <a:latin typeface="Arial" pitchFamily="34" charset="0"/>
              </a:rPr>
              <a:t>4</a:t>
            </a:r>
            <a:endParaRPr lang="en-US">
              <a:solidFill>
                <a:prstClr val="black"/>
              </a:solidFill>
              <a:latin typeface="Arial" pitchFamily="34" charset="0"/>
            </a:endParaRPr>
          </a:p>
        </p:txBody>
      </p:sp>
      <p:sp>
        <p:nvSpPr>
          <p:cNvPr id="202775" name="Text Box 23"/>
          <p:cNvSpPr txBox="1">
            <a:spLocks noChangeArrowheads="1"/>
          </p:cNvSpPr>
          <p:nvPr/>
        </p:nvSpPr>
        <p:spPr bwMode="auto">
          <a:xfrm>
            <a:off x="3944938" y="4716463"/>
            <a:ext cx="59055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Om</a:t>
            </a:r>
            <a:r>
              <a:rPr lang="en-US" sz="1600" baseline="-25000">
                <a:solidFill>
                  <a:prstClr val="black"/>
                </a:solidFill>
                <a:latin typeface="Arial" pitchFamily="34" charset="0"/>
              </a:rPr>
              <a:t>4</a:t>
            </a:r>
            <a:endParaRPr lang="en-US">
              <a:solidFill>
                <a:prstClr val="black"/>
              </a:solidFill>
              <a:latin typeface="Arial" pitchFamily="34" charset="0"/>
            </a:endParaRPr>
          </a:p>
        </p:txBody>
      </p:sp>
      <p:sp>
        <p:nvSpPr>
          <p:cNvPr id="202776" name="Text Box 24"/>
          <p:cNvSpPr txBox="1">
            <a:spLocks noChangeArrowheads="1"/>
          </p:cNvSpPr>
          <p:nvPr/>
        </p:nvSpPr>
        <p:spPr bwMode="auto">
          <a:xfrm>
            <a:off x="4957763" y="5402263"/>
            <a:ext cx="509587"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Ba</a:t>
            </a:r>
            <a:r>
              <a:rPr lang="en-US" sz="1600" baseline="-25000">
                <a:solidFill>
                  <a:prstClr val="black"/>
                </a:solidFill>
                <a:latin typeface="Arial" pitchFamily="34" charset="0"/>
              </a:rPr>
              <a:t>5</a:t>
            </a:r>
            <a:endParaRPr lang="en-US">
              <a:solidFill>
                <a:prstClr val="black"/>
              </a:solidFill>
              <a:latin typeface="Arial" pitchFamily="34" charset="0"/>
            </a:endParaRPr>
          </a:p>
        </p:txBody>
      </p:sp>
      <p:sp>
        <p:nvSpPr>
          <p:cNvPr id="202777" name="Text Box 25"/>
          <p:cNvSpPr txBox="1">
            <a:spLocks noChangeArrowheads="1"/>
          </p:cNvSpPr>
          <p:nvPr/>
        </p:nvSpPr>
        <p:spPr bwMode="auto">
          <a:xfrm>
            <a:off x="5133975" y="5173663"/>
            <a:ext cx="498475"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Fu</a:t>
            </a:r>
            <a:r>
              <a:rPr lang="en-US" sz="1600" baseline="-25000">
                <a:solidFill>
                  <a:prstClr val="black"/>
                </a:solidFill>
                <a:latin typeface="Arial" pitchFamily="34" charset="0"/>
              </a:rPr>
              <a:t>5</a:t>
            </a:r>
            <a:endParaRPr lang="en-US">
              <a:solidFill>
                <a:prstClr val="black"/>
              </a:solidFill>
              <a:latin typeface="Arial" pitchFamily="34" charset="0"/>
            </a:endParaRPr>
          </a:p>
        </p:txBody>
      </p:sp>
      <p:sp>
        <p:nvSpPr>
          <p:cNvPr id="202778" name="Text Box 26"/>
          <p:cNvSpPr txBox="1">
            <a:spLocks noChangeArrowheads="1"/>
          </p:cNvSpPr>
          <p:nvPr/>
        </p:nvSpPr>
        <p:spPr bwMode="auto">
          <a:xfrm>
            <a:off x="5275263" y="4945063"/>
            <a:ext cx="5207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Ca</a:t>
            </a:r>
            <a:r>
              <a:rPr lang="en-US" sz="1600" baseline="-25000">
                <a:solidFill>
                  <a:prstClr val="black"/>
                </a:solidFill>
                <a:latin typeface="Arial" pitchFamily="34" charset="0"/>
              </a:rPr>
              <a:t>5</a:t>
            </a:r>
            <a:endParaRPr lang="en-US">
              <a:solidFill>
                <a:prstClr val="black"/>
              </a:solidFill>
              <a:latin typeface="Arial" pitchFamily="34" charset="0"/>
            </a:endParaRPr>
          </a:p>
        </p:txBody>
      </p:sp>
      <p:sp>
        <p:nvSpPr>
          <p:cNvPr id="202779" name="Text Box 27"/>
          <p:cNvSpPr txBox="1">
            <a:spLocks noChangeArrowheads="1"/>
          </p:cNvSpPr>
          <p:nvPr/>
        </p:nvSpPr>
        <p:spPr bwMode="auto">
          <a:xfrm>
            <a:off x="5430838" y="4716463"/>
            <a:ext cx="59055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600">
                <a:solidFill>
                  <a:prstClr val="black"/>
                </a:solidFill>
                <a:latin typeface="Arial" pitchFamily="34" charset="0"/>
              </a:rPr>
              <a:t>Om</a:t>
            </a:r>
            <a:r>
              <a:rPr lang="en-US" sz="1600" baseline="-25000">
                <a:solidFill>
                  <a:prstClr val="black"/>
                </a:solidFill>
                <a:latin typeface="Arial" pitchFamily="34" charset="0"/>
              </a:rPr>
              <a:t>5</a:t>
            </a:r>
            <a:endParaRPr lang="en-US">
              <a:solidFill>
                <a:prstClr val="black"/>
              </a:solidFill>
              <a:latin typeface="Arial" pitchFamily="34" charset="0"/>
            </a:endParaRPr>
          </a:p>
        </p:txBody>
      </p:sp>
      <p:sp>
        <p:nvSpPr>
          <p:cNvPr id="202780" name="Line 28"/>
          <p:cNvSpPr>
            <a:spLocks noChangeShapeType="1"/>
          </p:cNvSpPr>
          <p:nvPr/>
        </p:nvSpPr>
        <p:spPr bwMode="auto">
          <a:xfrm>
            <a:off x="2487613" y="4551363"/>
            <a:ext cx="3109912" cy="0"/>
          </a:xfrm>
          <a:prstGeom prst="line">
            <a:avLst/>
          </a:prstGeom>
          <a:noFill/>
          <a:ln w="12700">
            <a:solidFill>
              <a:schemeClr val="tx1"/>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81" name="Line 29"/>
          <p:cNvSpPr>
            <a:spLocks noChangeShapeType="1"/>
          </p:cNvSpPr>
          <p:nvPr/>
        </p:nvSpPr>
        <p:spPr bwMode="auto">
          <a:xfrm flipV="1">
            <a:off x="2344738" y="2239963"/>
            <a:ext cx="1292225" cy="2111375"/>
          </a:xfrm>
          <a:prstGeom prst="line">
            <a:avLst/>
          </a:prstGeom>
          <a:noFill/>
          <a:ln w="12700">
            <a:solidFill>
              <a:schemeClr val="tx1"/>
            </a:solidFill>
            <a:round/>
            <a:headEnd/>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82" name="Text Box 30"/>
          <p:cNvSpPr txBox="1">
            <a:spLocks noChangeArrowheads="1"/>
          </p:cNvSpPr>
          <p:nvPr/>
        </p:nvSpPr>
        <p:spPr bwMode="auto">
          <a:xfrm>
            <a:off x="5715000" y="609600"/>
            <a:ext cx="1098550" cy="379413"/>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800">
                <a:solidFill>
                  <a:prstClr val="black"/>
                </a:solidFill>
                <a:latin typeface="Arial" pitchFamily="34" charset="0"/>
              </a:rPr>
              <a:t>Enriched</a:t>
            </a:r>
            <a:endParaRPr lang="en-US">
              <a:solidFill>
                <a:prstClr val="black"/>
              </a:solidFill>
              <a:latin typeface="Arial" pitchFamily="34" charset="0"/>
            </a:endParaRPr>
          </a:p>
        </p:txBody>
      </p:sp>
      <p:sp>
        <p:nvSpPr>
          <p:cNvPr id="202783" name="Text Box 31"/>
          <p:cNvSpPr txBox="1">
            <a:spLocks noChangeArrowheads="1"/>
          </p:cNvSpPr>
          <p:nvPr/>
        </p:nvSpPr>
        <p:spPr bwMode="auto">
          <a:xfrm>
            <a:off x="7315200" y="2895600"/>
            <a:ext cx="1250950" cy="379413"/>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800">
                <a:solidFill>
                  <a:prstClr val="black"/>
                </a:solidFill>
                <a:latin typeface="Arial" pitchFamily="34" charset="0"/>
              </a:rPr>
              <a:t>Structured</a:t>
            </a:r>
            <a:endParaRPr lang="en-US">
              <a:solidFill>
                <a:prstClr val="black"/>
              </a:solidFill>
              <a:latin typeface="Arial" pitchFamily="34" charset="0"/>
            </a:endParaRPr>
          </a:p>
        </p:txBody>
      </p:sp>
      <p:sp>
        <p:nvSpPr>
          <p:cNvPr id="202784" name="Text Box 32"/>
          <p:cNvSpPr txBox="1">
            <a:spLocks noChangeArrowheads="1"/>
          </p:cNvSpPr>
          <p:nvPr/>
        </p:nvSpPr>
        <p:spPr bwMode="auto">
          <a:xfrm>
            <a:off x="2239963" y="4275138"/>
            <a:ext cx="768350" cy="379412"/>
          </a:xfrm>
          <a:prstGeom prst="rect">
            <a:avLst/>
          </a:prstGeom>
          <a:solidFill>
            <a:srgbClr val="FFFF99"/>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1800">
                <a:solidFill>
                  <a:prstClr val="black"/>
                </a:solidFill>
                <a:latin typeface="Arial" pitchFamily="34" charset="0"/>
              </a:rPr>
              <a:t>Basal</a:t>
            </a:r>
            <a:endParaRPr lang="en-US">
              <a:solidFill>
                <a:prstClr val="black"/>
              </a:solidFill>
              <a:latin typeface="Arial" pitchFamily="34" charset="0"/>
            </a:endParaRPr>
          </a:p>
        </p:txBody>
      </p:sp>
      <p:sp>
        <p:nvSpPr>
          <p:cNvPr id="202785" name="Text Box 33"/>
          <p:cNvSpPr txBox="1">
            <a:spLocks noChangeArrowheads="1"/>
          </p:cNvSpPr>
          <p:nvPr/>
        </p:nvSpPr>
        <p:spPr bwMode="auto">
          <a:xfrm>
            <a:off x="0" y="4781550"/>
            <a:ext cx="1327150" cy="7016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2000" b="1">
                <a:solidFill>
                  <a:prstClr val="black"/>
                </a:solidFill>
                <a:latin typeface="Arial" pitchFamily="34" charset="0"/>
              </a:rPr>
              <a:t>Basal</a:t>
            </a:r>
          </a:p>
          <a:p>
            <a:pPr algn="ctr" eaLnBrk="1" hangingPunct="1"/>
            <a:r>
              <a:rPr lang="en-US" sz="2000" b="1">
                <a:solidFill>
                  <a:prstClr val="black"/>
                </a:solidFill>
                <a:latin typeface="Arial" pitchFamily="34" charset="0"/>
              </a:rPr>
              <a:t>condition</a:t>
            </a:r>
            <a:endParaRPr lang="en-US">
              <a:solidFill>
                <a:prstClr val="black"/>
              </a:solidFill>
              <a:latin typeface="Arial" pitchFamily="34" charset="0"/>
            </a:endParaRPr>
          </a:p>
        </p:txBody>
      </p:sp>
      <p:sp>
        <p:nvSpPr>
          <p:cNvPr id="202786" name="Text Box 34"/>
          <p:cNvSpPr txBox="1">
            <a:spLocks noChangeArrowheads="1"/>
          </p:cNvSpPr>
          <p:nvPr/>
        </p:nvSpPr>
        <p:spPr bwMode="auto">
          <a:xfrm>
            <a:off x="1911350" y="5772150"/>
            <a:ext cx="2046288"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r>
              <a:rPr lang="en-US" sz="2000" b="1">
                <a:solidFill>
                  <a:prstClr val="black"/>
                </a:solidFill>
                <a:latin typeface="Arial" pitchFamily="34" charset="0"/>
              </a:rPr>
              <a:t>Structure index</a:t>
            </a:r>
            <a:endParaRPr lang="en-US">
              <a:solidFill>
                <a:prstClr val="black"/>
              </a:solidFill>
              <a:latin typeface="Arial" pitchFamily="34" charset="0"/>
            </a:endParaRPr>
          </a:p>
        </p:txBody>
      </p:sp>
      <p:sp>
        <p:nvSpPr>
          <p:cNvPr id="202787" name="Text Box 35"/>
          <p:cNvSpPr txBox="1">
            <a:spLocks noChangeArrowheads="1"/>
          </p:cNvSpPr>
          <p:nvPr/>
        </p:nvSpPr>
        <p:spPr bwMode="auto">
          <a:xfrm rot="-3481245">
            <a:off x="619919" y="2034381"/>
            <a:ext cx="2909888"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p>
            <a:pPr algn="ctr" eaLnBrk="1" hangingPunct="1"/>
            <a:r>
              <a:rPr lang="en-US" sz="2000" b="1">
                <a:solidFill>
                  <a:prstClr val="black"/>
                </a:solidFill>
                <a:latin typeface="Arial" pitchFamily="34" charset="0"/>
              </a:rPr>
              <a:t>Enrichment index</a:t>
            </a:r>
            <a:endParaRPr lang="en-US">
              <a:solidFill>
                <a:prstClr val="black"/>
              </a:solidFill>
              <a:latin typeface="Arial" pitchFamily="34" charset="0"/>
            </a:endParaRPr>
          </a:p>
        </p:txBody>
      </p:sp>
      <p:sp>
        <p:nvSpPr>
          <p:cNvPr id="202788" name="Line 36"/>
          <p:cNvSpPr>
            <a:spLocks noChangeShapeType="1"/>
          </p:cNvSpPr>
          <p:nvPr/>
        </p:nvSpPr>
        <p:spPr bwMode="auto">
          <a:xfrm flipV="1">
            <a:off x="2743200" y="788988"/>
            <a:ext cx="296863" cy="430212"/>
          </a:xfrm>
          <a:prstGeom prst="line">
            <a:avLst/>
          </a:prstGeom>
          <a:noFill/>
          <a:ln w="38100" cmpd="dbl">
            <a:solidFill>
              <a:schemeClr val="tx1"/>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89" name="Line 37"/>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90" name="Line 38"/>
          <p:cNvSpPr>
            <a:spLocks noChangeShapeType="1"/>
          </p:cNvSpPr>
          <p:nvPr/>
        </p:nvSpPr>
        <p:spPr bwMode="auto">
          <a:xfrm flipV="1">
            <a:off x="3749675" y="2286000"/>
            <a:ext cx="3184525" cy="635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91" name="Line 39"/>
          <p:cNvSpPr>
            <a:spLocks noChangeShapeType="1"/>
          </p:cNvSpPr>
          <p:nvPr/>
        </p:nvSpPr>
        <p:spPr bwMode="auto">
          <a:xfrm flipV="1">
            <a:off x="5616575" y="2286000"/>
            <a:ext cx="1317625" cy="2127250"/>
          </a:xfrm>
          <a:prstGeom prst="line">
            <a:avLst/>
          </a:prstGeom>
          <a:noFill/>
          <a:ln w="1270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92" name="AutoShape 40"/>
          <p:cNvSpPr>
            <a:spLocks noChangeArrowheads="1"/>
          </p:cNvSpPr>
          <p:nvPr/>
        </p:nvSpPr>
        <p:spPr bwMode="auto">
          <a:xfrm>
            <a:off x="6915150" y="2209800"/>
            <a:ext cx="95250" cy="95250"/>
          </a:xfrm>
          <a:prstGeom prst="star16">
            <a:avLst>
              <a:gd name="adj" fmla="val 37500"/>
            </a:avLst>
          </a:prstGeom>
          <a:solidFill>
            <a:srgbClr val="FFF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93" name="Line 41"/>
          <p:cNvSpPr>
            <a:spLocks noChangeShapeType="1"/>
          </p:cNvSpPr>
          <p:nvPr/>
        </p:nvSpPr>
        <p:spPr bwMode="auto">
          <a:xfrm flipH="1">
            <a:off x="4495800" y="1066800"/>
            <a:ext cx="2057400" cy="32766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94" name="Line 42"/>
          <p:cNvSpPr>
            <a:spLocks noChangeShapeType="1"/>
          </p:cNvSpPr>
          <p:nvPr/>
        </p:nvSpPr>
        <p:spPr bwMode="auto">
          <a:xfrm>
            <a:off x="3581400" y="2743200"/>
            <a:ext cx="39624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US" sz="1800">
              <a:solidFill>
                <a:prstClr val="black"/>
              </a:solidFill>
              <a:latin typeface="Arial" pitchFamily="34" charset="0"/>
            </a:endParaRPr>
          </a:p>
        </p:txBody>
      </p:sp>
      <p:sp>
        <p:nvSpPr>
          <p:cNvPr id="202795" name="Text Box 43"/>
          <p:cNvSpPr txBox="1">
            <a:spLocks noChangeArrowheads="1"/>
          </p:cNvSpPr>
          <p:nvPr/>
        </p:nvSpPr>
        <p:spPr bwMode="auto">
          <a:xfrm>
            <a:off x="3886200" y="533400"/>
            <a:ext cx="1393825" cy="1477963"/>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buFontTx/>
              <a:buChar char="•"/>
            </a:pPr>
            <a:r>
              <a:rPr lang="en-US" sz="1800">
                <a:solidFill>
                  <a:prstClr val="black"/>
                </a:solidFill>
                <a:latin typeface="Arial" pitchFamily="34" charset="0"/>
              </a:rPr>
              <a:t>Disturbed</a:t>
            </a:r>
          </a:p>
          <a:p>
            <a:pPr eaLnBrk="1" hangingPunct="1">
              <a:buFontTx/>
              <a:buChar char="•"/>
            </a:pPr>
            <a:r>
              <a:rPr lang="en-US" sz="1800">
                <a:solidFill>
                  <a:prstClr val="black"/>
                </a:solidFill>
                <a:latin typeface="Arial" pitchFamily="34" charset="0"/>
              </a:rPr>
              <a:t>N-enriched</a:t>
            </a:r>
          </a:p>
          <a:p>
            <a:pPr eaLnBrk="1" hangingPunct="1">
              <a:buFontTx/>
              <a:buChar char="•"/>
            </a:pPr>
            <a:r>
              <a:rPr lang="en-US" sz="1800">
                <a:solidFill>
                  <a:prstClr val="black"/>
                </a:solidFill>
                <a:latin typeface="Arial" pitchFamily="34" charset="0"/>
              </a:rPr>
              <a:t>Low C:N</a:t>
            </a:r>
          </a:p>
          <a:p>
            <a:pPr eaLnBrk="1" hangingPunct="1">
              <a:buFontTx/>
              <a:buChar char="•"/>
            </a:pPr>
            <a:r>
              <a:rPr lang="en-US" sz="1800">
                <a:solidFill>
                  <a:prstClr val="black"/>
                </a:solidFill>
                <a:latin typeface="Arial" pitchFamily="34" charset="0"/>
              </a:rPr>
              <a:t>Bacterial</a:t>
            </a:r>
          </a:p>
          <a:p>
            <a:pPr eaLnBrk="1" hangingPunct="1">
              <a:buFontTx/>
              <a:buChar char="•"/>
            </a:pPr>
            <a:r>
              <a:rPr lang="en-US" sz="1800">
                <a:solidFill>
                  <a:prstClr val="black"/>
                </a:solidFill>
                <a:latin typeface="Arial" pitchFamily="34" charset="0"/>
              </a:rPr>
              <a:t>Conducive</a:t>
            </a:r>
            <a:endParaRPr lang="en-US">
              <a:solidFill>
                <a:prstClr val="black"/>
              </a:solidFill>
              <a:latin typeface="Arial" pitchFamily="34" charset="0"/>
            </a:endParaRPr>
          </a:p>
        </p:txBody>
      </p:sp>
      <p:sp>
        <p:nvSpPr>
          <p:cNvPr id="202796" name="Text Box 44"/>
          <p:cNvSpPr txBox="1">
            <a:spLocks noChangeArrowheads="1"/>
          </p:cNvSpPr>
          <p:nvPr/>
        </p:nvSpPr>
        <p:spPr bwMode="auto">
          <a:xfrm>
            <a:off x="7391400" y="533400"/>
            <a:ext cx="1393825" cy="1477963"/>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buFontTx/>
              <a:buChar char="•"/>
            </a:pPr>
            <a:r>
              <a:rPr lang="en-US" sz="1800">
                <a:solidFill>
                  <a:prstClr val="black"/>
                </a:solidFill>
                <a:latin typeface="Arial" pitchFamily="34" charset="0"/>
              </a:rPr>
              <a:t>Maturing</a:t>
            </a:r>
          </a:p>
          <a:p>
            <a:pPr eaLnBrk="1" hangingPunct="1">
              <a:buFontTx/>
              <a:buChar char="•"/>
            </a:pPr>
            <a:r>
              <a:rPr lang="en-US" sz="1800">
                <a:solidFill>
                  <a:prstClr val="black"/>
                </a:solidFill>
                <a:latin typeface="Arial" pitchFamily="34" charset="0"/>
              </a:rPr>
              <a:t>N-enriched</a:t>
            </a:r>
          </a:p>
          <a:p>
            <a:pPr eaLnBrk="1" hangingPunct="1">
              <a:buFontTx/>
              <a:buChar char="•"/>
            </a:pPr>
            <a:r>
              <a:rPr lang="en-US" sz="1800">
                <a:solidFill>
                  <a:prstClr val="black"/>
                </a:solidFill>
                <a:latin typeface="Arial" pitchFamily="34" charset="0"/>
              </a:rPr>
              <a:t>Low C:N</a:t>
            </a:r>
          </a:p>
          <a:p>
            <a:pPr eaLnBrk="1" hangingPunct="1">
              <a:buFontTx/>
              <a:buChar char="•"/>
            </a:pPr>
            <a:r>
              <a:rPr lang="en-US" sz="1800">
                <a:solidFill>
                  <a:prstClr val="black"/>
                </a:solidFill>
                <a:latin typeface="Arial" pitchFamily="34" charset="0"/>
              </a:rPr>
              <a:t>Bacterial</a:t>
            </a:r>
          </a:p>
          <a:p>
            <a:pPr eaLnBrk="1" hangingPunct="1">
              <a:buFontTx/>
              <a:buChar char="•"/>
            </a:pPr>
            <a:r>
              <a:rPr lang="en-US" sz="1800">
                <a:solidFill>
                  <a:prstClr val="black"/>
                </a:solidFill>
                <a:latin typeface="Arial" pitchFamily="34" charset="0"/>
              </a:rPr>
              <a:t>Regulated</a:t>
            </a:r>
            <a:endParaRPr lang="en-US">
              <a:solidFill>
                <a:prstClr val="black"/>
              </a:solidFill>
              <a:latin typeface="Arial" pitchFamily="34" charset="0"/>
            </a:endParaRPr>
          </a:p>
        </p:txBody>
      </p:sp>
      <p:sp>
        <p:nvSpPr>
          <p:cNvPr id="202797" name="Text Box 45"/>
          <p:cNvSpPr txBox="1">
            <a:spLocks noChangeArrowheads="1"/>
          </p:cNvSpPr>
          <p:nvPr/>
        </p:nvSpPr>
        <p:spPr bwMode="auto">
          <a:xfrm>
            <a:off x="6248400" y="3390900"/>
            <a:ext cx="1558925" cy="1477963"/>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buFontTx/>
              <a:buChar char="•"/>
            </a:pPr>
            <a:r>
              <a:rPr lang="en-US" sz="1800">
                <a:solidFill>
                  <a:prstClr val="black"/>
                </a:solidFill>
                <a:latin typeface="Arial" pitchFamily="34" charset="0"/>
              </a:rPr>
              <a:t>Matured</a:t>
            </a:r>
          </a:p>
          <a:p>
            <a:pPr eaLnBrk="1" hangingPunct="1">
              <a:buFontTx/>
              <a:buChar char="•"/>
            </a:pPr>
            <a:r>
              <a:rPr lang="en-US" sz="1800">
                <a:solidFill>
                  <a:prstClr val="black"/>
                </a:solidFill>
                <a:latin typeface="Arial" pitchFamily="34" charset="0"/>
              </a:rPr>
              <a:t>Fertile</a:t>
            </a:r>
          </a:p>
          <a:p>
            <a:pPr eaLnBrk="1" hangingPunct="1">
              <a:buFontTx/>
              <a:buChar char="•"/>
            </a:pPr>
            <a:r>
              <a:rPr lang="en-US" sz="1800">
                <a:solidFill>
                  <a:prstClr val="black"/>
                </a:solidFill>
                <a:latin typeface="Arial" pitchFamily="34" charset="0"/>
              </a:rPr>
              <a:t>Mod. C:N</a:t>
            </a:r>
          </a:p>
          <a:p>
            <a:pPr eaLnBrk="1" hangingPunct="1">
              <a:buFontTx/>
              <a:buChar char="•"/>
            </a:pPr>
            <a:r>
              <a:rPr lang="en-US" sz="1800">
                <a:solidFill>
                  <a:prstClr val="black"/>
                </a:solidFill>
                <a:latin typeface="Arial" pitchFamily="34" charset="0"/>
              </a:rPr>
              <a:t>Bact./Fungal</a:t>
            </a:r>
          </a:p>
          <a:p>
            <a:pPr eaLnBrk="1" hangingPunct="1">
              <a:buFontTx/>
              <a:buChar char="•"/>
            </a:pPr>
            <a:r>
              <a:rPr lang="en-US" sz="1800">
                <a:solidFill>
                  <a:prstClr val="black"/>
                </a:solidFill>
                <a:latin typeface="Arial" pitchFamily="34" charset="0"/>
              </a:rPr>
              <a:t>Suppressive</a:t>
            </a:r>
            <a:endParaRPr lang="en-US">
              <a:solidFill>
                <a:prstClr val="black"/>
              </a:solidFill>
              <a:latin typeface="Arial" pitchFamily="34" charset="0"/>
            </a:endParaRPr>
          </a:p>
        </p:txBody>
      </p:sp>
      <p:sp>
        <p:nvSpPr>
          <p:cNvPr id="202798" name="Text Box 46"/>
          <p:cNvSpPr txBox="1">
            <a:spLocks noChangeArrowheads="1"/>
          </p:cNvSpPr>
          <p:nvPr/>
        </p:nvSpPr>
        <p:spPr bwMode="auto">
          <a:xfrm>
            <a:off x="2438400" y="3390900"/>
            <a:ext cx="1355725" cy="1477963"/>
          </a:xfrm>
          <a:prstGeom prst="rect">
            <a:avLst/>
          </a:prstGeom>
          <a:solidFill>
            <a:srgbClr val="C0C0C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buFontTx/>
              <a:buChar char="•"/>
            </a:pPr>
            <a:r>
              <a:rPr lang="en-US" sz="1800">
                <a:solidFill>
                  <a:prstClr val="black"/>
                </a:solidFill>
                <a:latin typeface="Arial" pitchFamily="34" charset="0"/>
              </a:rPr>
              <a:t>Degraded</a:t>
            </a:r>
          </a:p>
          <a:p>
            <a:pPr eaLnBrk="1" hangingPunct="1">
              <a:buFontTx/>
              <a:buChar char="•"/>
            </a:pPr>
            <a:r>
              <a:rPr lang="en-US" sz="1800">
                <a:solidFill>
                  <a:prstClr val="black"/>
                </a:solidFill>
                <a:latin typeface="Arial" pitchFamily="34" charset="0"/>
              </a:rPr>
              <a:t>Depleted</a:t>
            </a:r>
          </a:p>
          <a:p>
            <a:pPr eaLnBrk="1" hangingPunct="1">
              <a:buFontTx/>
              <a:buChar char="•"/>
            </a:pPr>
            <a:r>
              <a:rPr lang="en-US" sz="1800">
                <a:solidFill>
                  <a:prstClr val="black"/>
                </a:solidFill>
                <a:latin typeface="Arial" pitchFamily="34" charset="0"/>
              </a:rPr>
              <a:t>High C:N</a:t>
            </a:r>
          </a:p>
          <a:p>
            <a:pPr eaLnBrk="1" hangingPunct="1">
              <a:buFontTx/>
              <a:buChar char="•"/>
            </a:pPr>
            <a:r>
              <a:rPr lang="en-US" sz="1800">
                <a:solidFill>
                  <a:prstClr val="black"/>
                </a:solidFill>
                <a:latin typeface="Arial" pitchFamily="34" charset="0"/>
              </a:rPr>
              <a:t>Fungal</a:t>
            </a:r>
          </a:p>
          <a:p>
            <a:pPr eaLnBrk="1" hangingPunct="1">
              <a:buFontTx/>
              <a:buChar char="•"/>
            </a:pPr>
            <a:r>
              <a:rPr lang="en-US" sz="1800">
                <a:solidFill>
                  <a:prstClr val="black"/>
                </a:solidFill>
                <a:latin typeface="Arial" pitchFamily="34" charset="0"/>
              </a:rPr>
              <a:t>Conducive</a:t>
            </a:r>
          </a:p>
        </p:txBody>
      </p:sp>
      <p:sp>
        <p:nvSpPr>
          <p:cNvPr id="202799" name="Text Box 47"/>
          <p:cNvSpPr txBox="1">
            <a:spLocks noChangeArrowheads="1"/>
          </p:cNvSpPr>
          <p:nvPr/>
        </p:nvSpPr>
        <p:spPr bwMode="auto">
          <a:xfrm>
            <a:off x="0" y="0"/>
            <a:ext cx="8047038"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r>
              <a:rPr lang="en-US">
                <a:solidFill>
                  <a:prstClr val="black"/>
                </a:solidFill>
                <a:latin typeface="Arial" pitchFamily="34" charset="0"/>
              </a:rPr>
              <a:t>Testable Hypotheses of Food Web Structure and Function</a:t>
            </a:r>
          </a:p>
        </p:txBody>
      </p:sp>
      <p:pic>
        <p:nvPicPr>
          <p:cNvPr id="202800" name="Picture 48"/>
          <p:cNvPicPr>
            <a:picLocks noChangeAspect="1" noChangeArrowheads="1"/>
          </p:cNvPicPr>
          <p:nvPr/>
        </p:nvPicPr>
        <p:blipFill>
          <a:blip r:embed="rId3" cstate="print">
            <a:lum bright="24000"/>
            <a:extLst>
              <a:ext uri="{28A0092B-C50C-407E-A947-70E740481C1C}">
                <a14:useLocalDpi xmlns:a14="http://schemas.microsoft.com/office/drawing/2010/main" xmlns="" val="0"/>
              </a:ext>
            </a:extLst>
          </a:blip>
          <a:srcRect/>
          <a:stretch>
            <a:fillRect/>
          </a:stretch>
        </p:blipFill>
        <p:spPr bwMode="auto">
          <a:xfrm>
            <a:off x="6480175" y="4897438"/>
            <a:ext cx="2663825" cy="1960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2802" name="Text Box 50"/>
          <p:cNvSpPr txBox="1">
            <a:spLocks noChangeArrowheads="1"/>
          </p:cNvSpPr>
          <p:nvPr/>
        </p:nvSpPr>
        <p:spPr bwMode="auto">
          <a:xfrm>
            <a:off x="96838" y="6451600"/>
            <a:ext cx="2265362" cy="3460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hangingPunct="1"/>
            <a:r>
              <a:rPr lang="en-US" sz="1600">
                <a:solidFill>
                  <a:prstClr val="black"/>
                </a:solidFill>
                <a:latin typeface="Arial" pitchFamily="34" charset="0"/>
              </a:rPr>
              <a:t>Ferris et al., 2001</a:t>
            </a:r>
          </a:p>
        </p:txBody>
      </p:sp>
    </p:spTree>
    <p:extLst>
      <p:ext uri="{BB962C8B-B14F-4D97-AF65-F5344CB8AC3E}">
        <p14:creationId xmlns:p14="http://schemas.microsoft.com/office/powerpoint/2010/main" xmlns="" val="853870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AutoShape 2051"/>
          <p:cNvSpPr>
            <a:spLocks noChangeAspect="1" noChangeArrowheads="1" noTextEdit="1"/>
          </p:cNvSpPr>
          <p:nvPr/>
        </p:nvSpPr>
        <p:spPr bwMode="auto">
          <a:xfrm>
            <a:off x="990600" y="995363"/>
            <a:ext cx="6554788" cy="5557837"/>
          </a:xfrm>
          <a:prstGeom prst="rect">
            <a:avLst/>
          </a:prstGeom>
          <a:noFill/>
          <a:ln w="9525">
            <a:noFill/>
            <a:miter lim="800000"/>
            <a:headEnd/>
            <a:tailEnd/>
          </a:ln>
        </p:spPr>
        <p:txBody>
          <a:bodyPr/>
          <a:lstStyle/>
          <a:p>
            <a:pPr eaLnBrk="1" hangingPunct="1"/>
            <a:endParaRPr lang="en-US" sz="1800">
              <a:solidFill>
                <a:prstClr val="black"/>
              </a:solidFill>
              <a:latin typeface="Arial" pitchFamily="34" charset="0"/>
            </a:endParaRPr>
          </a:p>
        </p:txBody>
      </p:sp>
      <p:sp>
        <p:nvSpPr>
          <p:cNvPr id="242692" name="Rectangle 2052"/>
          <p:cNvSpPr>
            <a:spLocks noChangeArrowheads="1"/>
          </p:cNvSpPr>
          <p:nvPr/>
        </p:nvSpPr>
        <p:spPr bwMode="auto">
          <a:xfrm>
            <a:off x="2373313" y="1822450"/>
            <a:ext cx="4403725" cy="3836988"/>
          </a:xfrm>
          <a:prstGeom prst="rect">
            <a:avLst/>
          </a:prstGeom>
          <a:noFill/>
          <a:ln w="9525">
            <a:noFill/>
            <a:miter lim="800000"/>
            <a:headEnd/>
            <a:tailEnd/>
          </a:ln>
        </p:spPr>
        <p:txBody>
          <a:bodyPr/>
          <a:lstStyle/>
          <a:p>
            <a:pPr eaLnBrk="1" hangingPunct="1"/>
            <a:endParaRPr lang="en-US" sz="1800">
              <a:solidFill>
                <a:prstClr val="black"/>
              </a:solidFill>
              <a:latin typeface="Arial" pitchFamily="34" charset="0"/>
            </a:endParaRPr>
          </a:p>
        </p:txBody>
      </p:sp>
      <p:sp>
        <p:nvSpPr>
          <p:cNvPr id="242693" name="Rectangle 2053"/>
          <p:cNvSpPr>
            <a:spLocks noChangeArrowheads="1"/>
          </p:cNvSpPr>
          <p:nvPr/>
        </p:nvSpPr>
        <p:spPr bwMode="auto">
          <a:xfrm>
            <a:off x="2373313" y="1822450"/>
            <a:ext cx="4403725" cy="3836988"/>
          </a:xfrm>
          <a:prstGeom prst="rect">
            <a:avLst/>
          </a:prstGeom>
          <a:noFill/>
          <a:ln w="19050">
            <a:solidFill>
              <a:srgbClr val="808080"/>
            </a:solidFill>
            <a:miter lim="800000"/>
            <a:headEnd/>
            <a:tailEnd/>
          </a:ln>
        </p:spPr>
        <p:txBody>
          <a:bodyPr/>
          <a:lstStyle/>
          <a:p>
            <a:pPr eaLnBrk="1" hangingPunct="1"/>
            <a:endParaRPr lang="en-US" sz="1800">
              <a:solidFill>
                <a:prstClr val="black"/>
              </a:solidFill>
              <a:latin typeface="Arial" pitchFamily="34" charset="0"/>
            </a:endParaRPr>
          </a:p>
        </p:txBody>
      </p:sp>
      <p:sp>
        <p:nvSpPr>
          <p:cNvPr id="242694" name="Line 2054"/>
          <p:cNvSpPr>
            <a:spLocks noChangeShapeType="1"/>
          </p:cNvSpPr>
          <p:nvPr/>
        </p:nvSpPr>
        <p:spPr bwMode="auto">
          <a:xfrm>
            <a:off x="2373313" y="1822450"/>
            <a:ext cx="1587" cy="3836988"/>
          </a:xfrm>
          <a:prstGeom prst="line">
            <a:avLst/>
          </a:prstGeom>
          <a:noFill/>
          <a:ln w="0">
            <a:solidFill>
              <a:srgbClr val="000000"/>
            </a:solidFill>
            <a:round/>
            <a:headEnd/>
            <a:tailEnd/>
          </a:ln>
        </p:spPr>
        <p:txBody>
          <a:bodyPr/>
          <a:lstStyle/>
          <a:p>
            <a:pPr eaLnBrk="1" hangingPunct="1"/>
            <a:endParaRPr lang="en-US" sz="1800">
              <a:solidFill>
                <a:prstClr val="black"/>
              </a:solidFill>
              <a:latin typeface="Arial" pitchFamily="34" charset="0"/>
            </a:endParaRPr>
          </a:p>
        </p:txBody>
      </p:sp>
      <p:sp>
        <p:nvSpPr>
          <p:cNvPr id="242695" name="Line 2055"/>
          <p:cNvSpPr>
            <a:spLocks noChangeShapeType="1"/>
          </p:cNvSpPr>
          <p:nvPr/>
        </p:nvSpPr>
        <p:spPr bwMode="auto">
          <a:xfrm>
            <a:off x="2309813" y="5659438"/>
            <a:ext cx="63500" cy="1587"/>
          </a:xfrm>
          <a:prstGeom prst="line">
            <a:avLst/>
          </a:prstGeom>
          <a:noFill/>
          <a:ln w="0">
            <a:solidFill>
              <a:srgbClr val="000000"/>
            </a:solidFill>
            <a:round/>
            <a:headEnd/>
            <a:tailEnd/>
          </a:ln>
        </p:spPr>
        <p:txBody>
          <a:bodyPr/>
          <a:lstStyle/>
          <a:p>
            <a:pPr eaLnBrk="1" hangingPunct="1"/>
            <a:endParaRPr lang="en-US" sz="1800">
              <a:solidFill>
                <a:prstClr val="black"/>
              </a:solidFill>
              <a:latin typeface="Arial" pitchFamily="34" charset="0"/>
            </a:endParaRPr>
          </a:p>
        </p:txBody>
      </p:sp>
      <p:sp>
        <p:nvSpPr>
          <p:cNvPr id="242696" name="Line 2056"/>
          <p:cNvSpPr>
            <a:spLocks noChangeShapeType="1"/>
          </p:cNvSpPr>
          <p:nvPr/>
        </p:nvSpPr>
        <p:spPr bwMode="auto">
          <a:xfrm>
            <a:off x="2309813" y="3749675"/>
            <a:ext cx="63500" cy="1588"/>
          </a:xfrm>
          <a:prstGeom prst="line">
            <a:avLst/>
          </a:prstGeom>
          <a:noFill/>
          <a:ln w="0">
            <a:solidFill>
              <a:srgbClr val="000000"/>
            </a:solidFill>
            <a:round/>
            <a:headEnd/>
            <a:tailEnd/>
          </a:ln>
        </p:spPr>
        <p:txBody>
          <a:bodyPr/>
          <a:lstStyle/>
          <a:p>
            <a:pPr eaLnBrk="1" hangingPunct="1"/>
            <a:endParaRPr lang="en-US" sz="1800">
              <a:solidFill>
                <a:prstClr val="black"/>
              </a:solidFill>
              <a:latin typeface="Arial" pitchFamily="34" charset="0"/>
            </a:endParaRPr>
          </a:p>
        </p:txBody>
      </p:sp>
      <p:sp>
        <p:nvSpPr>
          <p:cNvPr id="242697" name="Line 2057"/>
          <p:cNvSpPr>
            <a:spLocks noChangeShapeType="1"/>
          </p:cNvSpPr>
          <p:nvPr/>
        </p:nvSpPr>
        <p:spPr bwMode="auto">
          <a:xfrm>
            <a:off x="2309813" y="1822450"/>
            <a:ext cx="63500" cy="1588"/>
          </a:xfrm>
          <a:prstGeom prst="line">
            <a:avLst/>
          </a:prstGeom>
          <a:noFill/>
          <a:ln w="0">
            <a:solidFill>
              <a:srgbClr val="000000"/>
            </a:solidFill>
            <a:round/>
            <a:headEnd/>
            <a:tailEnd/>
          </a:ln>
        </p:spPr>
        <p:txBody>
          <a:bodyPr/>
          <a:lstStyle/>
          <a:p>
            <a:pPr eaLnBrk="1" hangingPunct="1"/>
            <a:endParaRPr lang="en-US" sz="1800">
              <a:solidFill>
                <a:prstClr val="black"/>
              </a:solidFill>
              <a:latin typeface="Arial" pitchFamily="34" charset="0"/>
            </a:endParaRPr>
          </a:p>
        </p:txBody>
      </p:sp>
      <p:sp>
        <p:nvSpPr>
          <p:cNvPr id="242698" name="Line 2058"/>
          <p:cNvSpPr>
            <a:spLocks noChangeShapeType="1"/>
          </p:cNvSpPr>
          <p:nvPr/>
        </p:nvSpPr>
        <p:spPr bwMode="auto">
          <a:xfrm>
            <a:off x="2373313" y="5659438"/>
            <a:ext cx="4403725" cy="1587"/>
          </a:xfrm>
          <a:prstGeom prst="line">
            <a:avLst/>
          </a:prstGeom>
          <a:noFill/>
          <a:ln w="0">
            <a:solidFill>
              <a:srgbClr val="000000"/>
            </a:solidFill>
            <a:round/>
            <a:headEnd/>
            <a:tailEnd/>
          </a:ln>
        </p:spPr>
        <p:txBody>
          <a:bodyPr/>
          <a:lstStyle/>
          <a:p>
            <a:pPr eaLnBrk="1" hangingPunct="1"/>
            <a:endParaRPr lang="en-US" sz="1800">
              <a:solidFill>
                <a:prstClr val="black"/>
              </a:solidFill>
              <a:latin typeface="Arial" pitchFamily="34" charset="0"/>
            </a:endParaRPr>
          </a:p>
        </p:txBody>
      </p:sp>
      <p:sp>
        <p:nvSpPr>
          <p:cNvPr id="242699" name="Line 2059"/>
          <p:cNvSpPr>
            <a:spLocks noChangeShapeType="1"/>
          </p:cNvSpPr>
          <p:nvPr/>
        </p:nvSpPr>
        <p:spPr bwMode="auto">
          <a:xfrm flipV="1">
            <a:off x="2373313" y="5659438"/>
            <a:ext cx="1587" cy="57150"/>
          </a:xfrm>
          <a:prstGeom prst="line">
            <a:avLst/>
          </a:prstGeom>
          <a:noFill/>
          <a:ln w="0">
            <a:solidFill>
              <a:srgbClr val="000000"/>
            </a:solidFill>
            <a:round/>
            <a:headEnd/>
            <a:tailEnd/>
          </a:ln>
        </p:spPr>
        <p:txBody>
          <a:bodyPr/>
          <a:lstStyle/>
          <a:p>
            <a:pPr eaLnBrk="1" hangingPunct="1"/>
            <a:endParaRPr lang="en-US" sz="1800">
              <a:solidFill>
                <a:prstClr val="black"/>
              </a:solidFill>
              <a:latin typeface="Arial" pitchFamily="34" charset="0"/>
            </a:endParaRPr>
          </a:p>
        </p:txBody>
      </p:sp>
      <p:sp>
        <p:nvSpPr>
          <p:cNvPr id="242700" name="Line 2060"/>
          <p:cNvSpPr>
            <a:spLocks noChangeShapeType="1"/>
          </p:cNvSpPr>
          <p:nvPr/>
        </p:nvSpPr>
        <p:spPr bwMode="auto">
          <a:xfrm flipV="1">
            <a:off x="4586288" y="5659438"/>
            <a:ext cx="1587" cy="57150"/>
          </a:xfrm>
          <a:prstGeom prst="line">
            <a:avLst/>
          </a:prstGeom>
          <a:noFill/>
          <a:ln w="0">
            <a:solidFill>
              <a:srgbClr val="000000"/>
            </a:solidFill>
            <a:round/>
            <a:headEnd/>
            <a:tailEnd/>
          </a:ln>
        </p:spPr>
        <p:txBody>
          <a:bodyPr/>
          <a:lstStyle/>
          <a:p>
            <a:pPr eaLnBrk="1" hangingPunct="1"/>
            <a:endParaRPr lang="en-US" sz="1800">
              <a:solidFill>
                <a:prstClr val="black"/>
              </a:solidFill>
              <a:latin typeface="Arial" pitchFamily="34" charset="0"/>
            </a:endParaRPr>
          </a:p>
        </p:txBody>
      </p:sp>
      <p:sp>
        <p:nvSpPr>
          <p:cNvPr id="242701" name="Line 2061"/>
          <p:cNvSpPr>
            <a:spLocks noChangeShapeType="1"/>
          </p:cNvSpPr>
          <p:nvPr/>
        </p:nvSpPr>
        <p:spPr bwMode="auto">
          <a:xfrm flipV="1">
            <a:off x="6777038" y="5659438"/>
            <a:ext cx="1587" cy="57150"/>
          </a:xfrm>
          <a:prstGeom prst="line">
            <a:avLst/>
          </a:prstGeom>
          <a:noFill/>
          <a:ln w="0">
            <a:solidFill>
              <a:srgbClr val="0099FF"/>
            </a:solidFill>
            <a:round/>
            <a:headEnd/>
            <a:tailEnd/>
          </a:ln>
        </p:spPr>
        <p:txBody>
          <a:bodyPr/>
          <a:lstStyle/>
          <a:p>
            <a:pPr eaLnBrk="1" hangingPunct="1"/>
            <a:endParaRPr lang="en-US" sz="1800">
              <a:solidFill>
                <a:prstClr val="black"/>
              </a:solidFill>
              <a:latin typeface="Arial" pitchFamily="34" charset="0"/>
            </a:endParaRPr>
          </a:p>
        </p:txBody>
      </p:sp>
      <p:sp>
        <p:nvSpPr>
          <p:cNvPr id="242702" name="Line 2062"/>
          <p:cNvSpPr>
            <a:spLocks noChangeShapeType="1"/>
          </p:cNvSpPr>
          <p:nvPr/>
        </p:nvSpPr>
        <p:spPr bwMode="auto">
          <a:xfrm>
            <a:off x="2373313" y="3749675"/>
            <a:ext cx="4403725" cy="1588"/>
          </a:xfrm>
          <a:prstGeom prst="line">
            <a:avLst/>
          </a:prstGeom>
          <a:noFill/>
          <a:ln w="0">
            <a:solidFill>
              <a:srgbClr val="000000"/>
            </a:solidFill>
            <a:round/>
            <a:headEnd/>
            <a:tailEnd/>
          </a:ln>
        </p:spPr>
        <p:txBody>
          <a:bodyPr/>
          <a:lstStyle/>
          <a:p>
            <a:pPr eaLnBrk="1" hangingPunct="1"/>
            <a:endParaRPr lang="en-US" sz="1800">
              <a:solidFill>
                <a:prstClr val="black"/>
              </a:solidFill>
              <a:latin typeface="Arial" pitchFamily="34" charset="0"/>
            </a:endParaRPr>
          </a:p>
        </p:txBody>
      </p:sp>
      <p:sp>
        <p:nvSpPr>
          <p:cNvPr id="242703" name="Line 2063"/>
          <p:cNvSpPr>
            <a:spLocks noChangeShapeType="1"/>
          </p:cNvSpPr>
          <p:nvPr/>
        </p:nvSpPr>
        <p:spPr bwMode="auto">
          <a:xfrm flipV="1">
            <a:off x="4586288" y="1822450"/>
            <a:ext cx="1587" cy="3836988"/>
          </a:xfrm>
          <a:prstGeom prst="line">
            <a:avLst/>
          </a:prstGeom>
          <a:noFill/>
          <a:ln w="0">
            <a:solidFill>
              <a:srgbClr val="000000"/>
            </a:solidFill>
            <a:round/>
            <a:headEnd/>
            <a:tailEnd/>
          </a:ln>
        </p:spPr>
        <p:txBody>
          <a:bodyPr/>
          <a:lstStyle/>
          <a:p>
            <a:pPr eaLnBrk="1" hangingPunct="1"/>
            <a:endParaRPr lang="en-US" sz="1800">
              <a:solidFill>
                <a:prstClr val="black"/>
              </a:solidFill>
              <a:latin typeface="Arial" pitchFamily="34" charset="0"/>
            </a:endParaRPr>
          </a:p>
        </p:txBody>
      </p:sp>
      <p:sp>
        <p:nvSpPr>
          <p:cNvPr id="242709" name="Rectangle 2069"/>
          <p:cNvSpPr>
            <a:spLocks noChangeArrowheads="1"/>
          </p:cNvSpPr>
          <p:nvPr/>
        </p:nvSpPr>
        <p:spPr bwMode="auto">
          <a:xfrm flipH="1">
            <a:off x="2033906" y="5562599"/>
            <a:ext cx="45719" cy="369332"/>
          </a:xfrm>
          <a:prstGeom prst="rect">
            <a:avLst/>
          </a:prstGeom>
          <a:noFill/>
          <a:ln w="9525">
            <a:noFill/>
            <a:miter lim="800000"/>
            <a:headEnd/>
            <a:tailEnd/>
          </a:ln>
        </p:spPr>
        <p:txBody>
          <a:bodyPr wrap="square" lIns="0" tIns="0" rIns="0" bIns="0">
            <a:spAutoFit/>
          </a:bodyPr>
          <a:lstStyle/>
          <a:p>
            <a:pPr eaLnBrk="1" hangingPunct="1"/>
            <a:r>
              <a:rPr lang="en-US" b="1" dirty="0">
                <a:solidFill>
                  <a:srgbClr val="000000"/>
                </a:solidFill>
                <a:latin typeface="Times New Roman" pitchFamily="18" charset="0"/>
              </a:rPr>
              <a:t>0</a:t>
            </a:r>
            <a:endParaRPr lang="en-US" b="1" dirty="0">
              <a:solidFill>
                <a:prstClr val="black"/>
              </a:solidFill>
              <a:latin typeface="Times New Roman" pitchFamily="18" charset="0"/>
            </a:endParaRPr>
          </a:p>
        </p:txBody>
      </p:sp>
      <p:sp>
        <p:nvSpPr>
          <p:cNvPr id="242710" name="Rectangle 2070"/>
          <p:cNvSpPr>
            <a:spLocks noChangeArrowheads="1"/>
          </p:cNvSpPr>
          <p:nvPr/>
        </p:nvSpPr>
        <p:spPr bwMode="auto">
          <a:xfrm>
            <a:off x="1955800" y="3617913"/>
            <a:ext cx="307777" cy="369332"/>
          </a:xfrm>
          <a:prstGeom prst="rect">
            <a:avLst/>
          </a:prstGeom>
          <a:noFill/>
          <a:ln w="9525">
            <a:noFill/>
            <a:miter lim="800000"/>
            <a:headEnd/>
            <a:tailEnd/>
          </a:ln>
        </p:spPr>
        <p:txBody>
          <a:bodyPr wrap="none" lIns="0" tIns="0" rIns="0" bIns="0">
            <a:spAutoFit/>
          </a:bodyPr>
          <a:lstStyle/>
          <a:p>
            <a:pPr algn="ctr" eaLnBrk="1" hangingPunct="1"/>
            <a:r>
              <a:rPr lang="en-US" b="1" dirty="0">
                <a:solidFill>
                  <a:srgbClr val="000000"/>
                </a:solidFill>
                <a:latin typeface="Times New Roman" pitchFamily="18" charset="0"/>
              </a:rPr>
              <a:t>50</a:t>
            </a:r>
            <a:endParaRPr lang="en-US" b="1" dirty="0">
              <a:solidFill>
                <a:prstClr val="black"/>
              </a:solidFill>
              <a:latin typeface="Times New Roman" pitchFamily="18" charset="0"/>
            </a:endParaRPr>
          </a:p>
        </p:txBody>
      </p:sp>
      <p:sp>
        <p:nvSpPr>
          <p:cNvPr id="242711" name="Rectangle 2071"/>
          <p:cNvSpPr>
            <a:spLocks noChangeArrowheads="1"/>
          </p:cNvSpPr>
          <p:nvPr/>
        </p:nvSpPr>
        <p:spPr bwMode="auto">
          <a:xfrm>
            <a:off x="1830388" y="1689100"/>
            <a:ext cx="461665" cy="369332"/>
          </a:xfrm>
          <a:prstGeom prst="rect">
            <a:avLst/>
          </a:prstGeom>
          <a:noFill/>
          <a:ln w="9525">
            <a:noFill/>
            <a:miter lim="800000"/>
            <a:headEnd/>
            <a:tailEnd/>
          </a:ln>
        </p:spPr>
        <p:txBody>
          <a:bodyPr wrap="none" lIns="0" tIns="0" rIns="0" bIns="0">
            <a:spAutoFit/>
          </a:bodyPr>
          <a:lstStyle/>
          <a:p>
            <a:pPr algn="ctr" eaLnBrk="1" hangingPunct="1"/>
            <a:r>
              <a:rPr lang="en-US" b="1" dirty="0">
                <a:solidFill>
                  <a:srgbClr val="000000"/>
                </a:solidFill>
                <a:latin typeface="Times New Roman" pitchFamily="18" charset="0"/>
              </a:rPr>
              <a:t>100</a:t>
            </a:r>
            <a:endParaRPr lang="en-US" b="1" dirty="0">
              <a:solidFill>
                <a:prstClr val="black"/>
              </a:solidFill>
              <a:latin typeface="Times New Roman" pitchFamily="18" charset="0"/>
            </a:endParaRPr>
          </a:p>
        </p:txBody>
      </p:sp>
      <p:sp>
        <p:nvSpPr>
          <p:cNvPr id="242712" name="Rectangle 2072"/>
          <p:cNvSpPr>
            <a:spLocks noChangeArrowheads="1"/>
          </p:cNvSpPr>
          <p:nvPr/>
        </p:nvSpPr>
        <p:spPr bwMode="auto">
          <a:xfrm>
            <a:off x="2309813" y="5829300"/>
            <a:ext cx="153888" cy="369332"/>
          </a:xfrm>
          <a:prstGeom prst="rect">
            <a:avLst/>
          </a:prstGeom>
          <a:noFill/>
          <a:ln w="9525">
            <a:noFill/>
            <a:miter lim="800000"/>
            <a:headEnd/>
            <a:tailEnd/>
          </a:ln>
        </p:spPr>
        <p:txBody>
          <a:bodyPr wrap="none" lIns="0" tIns="0" rIns="0" bIns="0">
            <a:spAutoFit/>
          </a:bodyPr>
          <a:lstStyle/>
          <a:p>
            <a:pPr eaLnBrk="1" hangingPunct="1"/>
            <a:r>
              <a:rPr lang="en-US" b="1" dirty="0">
                <a:solidFill>
                  <a:srgbClr val="000000"/>
                </a:solidFill>
                <a:latin typeface="Times New Roman" pitchFamily="18" charset="0"/>
              </a:rPr>
              <a:t>0</a:t>
            </a:r>
            <a:endParaRPr lang="en-US" b="1" dirty="0">
              <a:solidFill>
                <a:prstClr val="black"/>
              </a:solidFill>
              <a:latin typeface="Times New Roman" pitchFamily="18" charset="0"/>
            </a:endParaRPr>
          </a:p>
        </p:txBody>
      </p:sp>
      <p:sp>
        <p:nvSpPr>
          <p:cNvPr id="242713" name="Rectangle 2073"/>
          <p:cNvSpPr>
            <a:spLocks noChangeArrowheads="1"/>
          </p:cNvSpPr>
          <p:nvPr/>
        </p:nvSpPr>
        <p:spPr bwMode="auto">
          <a:xfrm>
            <a:off x="4459288" y="5829300"/>
            <a:ext cx="307777" cy="369332"/>
          </a:xfrm>
          <a:prstGeom prst="rect">
            <a:avLst/>
          </a:prstGeom>
          <a:noFill/>
          <a:ln w="9525">
            <a:noFill/>
            <a:miter lim="800000"/>
            <a:headEnd/>
            <a:tailEnd/>
          </a:ln>
        </p:spPr>
        <p:txBody>
          <a:bodyPr wrap="none" lIns="0" tIns="0" rIns="0" bIns="0">
            <a:spAutoFit/>
          </a:bodyPr>
          <a:lstStyle/>
          <a:p>
            <a:pPr eaLnBrk="1" hangingPunct="1"/>
            <a:r>
              <a:rPr lang="en-US" b="1" dirty="0">
                <a:solidFill>
                  <a:srgbClr val="000000"/>
                </a:solidFill>
                <a:latin typeface="Times New Roman" pitchFamily="18" charset="0"/>
              </a:rPr>
              <a:t>50</a:t>
            </a:r>
            <a:endParaRPr lang="en-US" b="1" dirty="0">
              <a:solidFill>
                <a:prstClr val="black"/>
              </a:solidFill>
              <a:latin typeface="Times New Roman" pitchFamily="18" charset="0"/>
            </a:endParaRPr>
          </a:p>
        </p:txBody>
      </p:sp>
      <p:sp>
        <p:nvSpPr>
          <p:cNvPr id="242714" name="Rectangle 2074"/>
          <p:cNvSpPr>
            <a:spLocks noChangeArrowheads="1"/>
          </p:cNvSpPr>
          <p:nvPr/>
        </p:nvSpPr>
        <p:spPr bwMode="auto">
          <a:xfrm>
            <a:off x="6589713" y="5829300"/>
            <a:ext cx="461665" cy="369332"/>
          </a:xfrm>
          <a:prstGeom prst="rect">
            <a:avLst/>
          </a:prstGeom>
          <a:noFill/>
          <a:ln w="9525">
            <a:noFill/>
            <a:miter lim="800000"/>
            <a:headEnd/>
            <a:tailEnd/>
          </a:ln>
        </p:spPr>
        <p:txBody>
          <a:bodyPr wrap="none" lIns="0" tIns="0" rIns="0" bIns="0">
            <a:spAutoFit/>
          </a:bodyPr>
          <a:lstStyle/>
          <a:p>
            <a:pPr eaLnBrk="1" hangingPunct="1"/>
            <a:r>
              <a:rPr lang="en-US" b="1">
                <a:solidFill>
                  <a:srgbClr val="000000"/>
                </a:solidFill>
                <a:latin typeface="Times New Roman" pitchFamily="18" charset="0"/>
              </a:rPr>
              <a:t>100</a:t>
            </a:r>
            <a:endParaRPr lang="en-US" b="1">
              <a:solidFill>
                <a:prstClr val="black"/>
              </a:solidFill>
              <a:latin typeface="Times New Roman" pitchFamily="18" charset="0"/>
            </a:endParaRPr>
          </a:p>
        </p:txBody>
      </p:sp>
      <p:sp>
        <p:nvSpPr>
          <p:cNvPr id="242715" name="Rectangle 2075"/>
          <p:cNvSpPr>
            <a:spLocks noChangeArrowheads="1"/>
          </p:cNvSpPr>
          <p:nvPr/>
        </p:nvSpPr>
        <p:spPr bwMode="auto">
          <a:xfrm>
            <a:off x="3276600" y="6370638"/>
            <a:ext cx="2414588" cy="427037"/>
          </a:xfrm>
          <a:prstGeom prst="rect">
            <a:avLst/>
          </a:prstGeom>
          <a:noFill/>
          <a:ln w="9525">
            <a:noFill/>
            <a:miter lim="800000"/>
            <a:headEnd/>
            <a:tailEnd/>
          </a:ln>
        </p:spPr>
        <p:txBody>
          <a:bodyPr wrap="none" lIns="0" tIns="0" rIns="0" bIns="0">
            <a:spAutoFit/>
          </a:bodyPr>
          <a:lstStyle/>
          <a:p>
            <a:pPr eaLnBrk="1" hangingPunct="1"/>
            <a:r>
              <a:rPr lang="en-US" sz="2800">
                <a:solidFill>
                  <a:srgbClr val="000000"/>
                </a:solidFill>
                <a:latin typeface="Arial" pitchFamily="34" charset="0"/>
              </a:rPr>
              <a:t>Structure Index</a:t>
            </a:r>
            <a:endParaRPr lang="en-US" sz="2800">
              <a:solidFill>
                <a:prstClr val="black"/>
              </a:solidFill>
              <a:latin typeface="Arial" pitchFamily="34" charset="0"/>
            </a:endParaRPr>
          </a:p>
        </p:txBody>
      </p:sp>
      <p:sp>
        <p:nvSpPr>
          <p:cNvPr id="242716" name="Rectangle 2076"/>
          <p:cNvSpPr>
            <a:spLocks noChangeArrowheads="1"/>
          </p:cNvSpPr>
          <p:nvPr/>
        </p:nvSpPr>
        <p:spPr bwMode="auto">
          <a:xfrm rot="16200000">
            <a:off x="196056" y="3140869"/>
            <a:ext cx="2771775" cy="427038"/>
          </a:xfrm>
          <a:prstGeom prst="rect">
            <a:avLst/>
          </a:prstGeom>
          <a:noFill/>
          <a:ln w="9525">
            <a:noFill/>
            <a:miter lim="800000"/>
            <a:headEnd/>
            <a:tailEnd/>
          </a:ln>
        </p:spPr>
        <p:txBody>
          <a:bodyPr wrap="none" lIns="0" tIns="0" rIns="0" bIns="0">
            <a:spAutoFit/>
          </a:bodyPr>
          <a:lstStyle/>
          <a:p>
            <a:pPr eaLnBrk="1" hangingPunct="1"/>
            <a:r>
              <a:rPr lang="en-US" sz="2800">
                <a:solidFill>
                  <a:srgbClr val="000000"/>
                </a:solidFill>
                <a:latin typeface="Arial" pitchFamily="34" charset="0"/>
              </a:rPr>
              <a:t>Enrichment Index</a:t>
            </a:r>
            <a:endParaRPr lang="en-US" sz="2800" b="1">
              <a:solidFill>
                <a:prstClr val="black"/>
              </a:solidFill>
              <a:latin typeface="Arial" pitchFamily="34" charset="0"/>
            </a:endParaRPr>
          </a:p>
        </p:txBody>
      </p:sp>
      <p:grpSp>
        <p:nvGrpSpPr>
          <p:cNvPr id="2" name="Group 2077"/>
          <p:cNvGrpSpPr>
            <a:grpSpLocks/>
          </p:cNvGrpSpPr>
          <p:nvPr/>
        </p:nvGrpSpPr>
        <p:grpSpPr bwMode="auto">
          <a:xfrm>
            <a:off x="5334000" y="1828800"/>
            <a:ext cx="3260725" cy="2566988"/>
            <a:chOff x="3279" y="1203"/>
            <a:chExt cx="2054" cy="1617"/>
          </a:xfrm>
        </p:grpSpPr>
        <p:grpSp>
          <p:nvGrpSpPr>
            <p:cNvPr id="3" name="Group 2078"/>
            <p:cNvGrpSpPr>
              <a:grpSpLocks/>
            </p:cNvGrpSpPr>
            <p:nvPr/>
          </p:nvGrpSpPr>
          <p:grpSpPr bwMode="auto">
            <a:xfrm>
              <a:off x="3279" y="1203"/>
              <a:ext cx="900" cy="1617"/>
              <a:chOff x="3279" y="1203"/>
              <a:chExt cx="900" cy="1617"/>
            </a:xfrm>
          </p:grpSpPr>
          <p:sp>
            <p:nvSpPr>
              <p:cNvPr id="242719" name="Freeform 2079"/>
              <p:cNvSpPr>
                <a:spLocks noChangeAspect="1"/>
              </p:cNvSpPr>
              <p:nvPr/>
            </p:nvSpPr>
            <p:spPr bwMode="auto">
              <a:xfrm>
                <a:off x="3894" y="1523"/>
                <a:ext cx="80" cy="80"/>
              </a:xfrm>
              <a:custGeom>
                <a:avLst/>
                <a:gdLst/>
                <a:ahLst/>
                <a:cxnLst>
                  <a:cxn ang="0">
                    <a:pos x="38" y="0"/>
                  </a:cxn>
                  <a:cxn ang="0">
                    <a:pos x="77" y="39"/>
                  </a:cxn>
                  <a:cxn ang="0">
                    <a:pos x="38" y="77"/>
                  </a:cxn>
                  <a:cxn ang="0">
                    <a:pos x="0" y="39"/>
                  </a:cxn>
                  <a:cxn ang="0">
                    <a:pos x="38" y="0"/>
                  </a:cxn>
                </a:cxnLst>
                <a:rect l="0" t="0" r="r" b="b"/>
                <a:pathLst>
                  <a:path w="77" h="77">
                    <a:moveTo>
                      <a:pt x="38" y="0"/>
                    </a:moveTo>
                    <a:lnTo>
                      <a:pt x="77" y="39"/>
                    </a:lnTo>
                    <a:lnTo>
                      <a:pt x="38" y="77"/>
                    </a:lnTo>
                    <a:lnTo>
                      <a:pt x="0" y="39"/>
                    </a:lnTo>
                    <a:lnTo>
                      <a:pt x="38" y="0"/>
                    </a:lnTo>
                    <a:close/>
                  </a:path>
                </a:pathLst>
              </a:custGeom>
              <a:solidFill>
                <a:srgbClr val="33CC33"/>
              </a:solidFill>
              <a:ln w="20701">
                <a:solidFill>
                  <a:srgbClr val="33CC33"/>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20" name="Rectangle 2080"/>
              <p:cNvSpPr>
                <a:spLocks noChangeAspect="1" noChangeArrowheads="1"/>
              </p:cNvSpPr>
              <p:nvPr/>
            </p:nvSpPr>
            <p:spPr bwMode="auto">
              <a:xfrm>
                <a:off x="4112" y="1305"/>
                <a:ext cx="67" cy="67"/>
              </a:xfrm>
              <a:prstGeom prst="rect">
                <a:avLst/>
              </a:prstGeom>
              <a:solidFill>
                <a:srgbClr val="33CC33"/>
              </a:solidFill>
              <a:ln w="20701">
                <a:solidFill>
                  <a:srgbClr val="33CC33"/>
                </a:solidFill>
                <a:miter lim="800000"/>
                <a:headEnd/>
                <a:tailEnd/>
              </a:ln>
            </p:spPr>
            <p:txBody>
              <a:bodyPr/>
              <a:lstStyle/>
              <a:p>
                <a:pPr eaLnBrk="1" hangingPunct="1"/>
                <a:endParaRPr lang="en-US" sz="1800">
                  <a:solidFill>
                    <a:prstClr val="black"/>
                  </a:solidFill>
                  <a:latin typeface="Arial" pitchFamily="34" charset="0"/>
                </a:endParaRPr>
              </a:p>
            </p:txBody>
          </p:sp>
          <p:sp>
            <p:nvSpPr>
              <p:cNvPr id="242721" name="Freeform 2081"/>
              <p:cNvSpPr>
                <a:spLocks noChangeAspect="1"/>
              </p:cNvSpPr>
              <p:nvPr/>
            </p:nvSpPr>
            <p:spPr bwMode="auto">
              <a:xfrm>
                <a:off x="3984" y="1959"/>
                <a:ext cx="79" cy="79"/>
              </a:xfrm>
              <a:custGeom>
                <a:avLst/>
                <a:gdLst/>
                <a:ahLst/>
                <a:cxnLst>
                  <a:cxn ang="0">
                    <a:pos x="38" y="0"/>
                  </a:cxn>
                  <a:cxn ang="0">
                    <a:pos x="76" y="76"/>
                  </a:cxn>
                  <a:cxn ang="0">
                    <a:pos x="0" y="76"/>
                  </a:cxn>
                  <a:cxn ang="0">
                    <a:pos x="38" y="0"/>
                  </a:cxn>
                </a:cxnLst>
                <a:rect l="0" t="0" r="r" b="b"/>
                <a:pathLst>
                  <a:path w="76" h="76">
                    <a:moveTo>
                      <a:pt x="38" y="0"/>
                    </a:moveTo>
                    <a:lnTo>
                      <a:pt x="76" y="76"/>
                    </a:lnTo>
                    <a:lnTo>
                      <a:pt x="0" y="76"/>
                    </a:lnTo>
                    <a:lnTo>
                      <a:pt x="38" y="0"/>
                    </a:lnTo>
                    <a:close/>
                  </a:path>
                </a:pathLst>
              </a:custGeom>
              <a:solidFill>
                <a:srgbClr val="33CC33"/>
              </a:solidFill>
              <a:ln w="20701">
                <a:solidFill>
                  <a:srgbClr val="33CC33"/>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22" name="Oval 2082"/>
              <p:cNvSpPr>
                <a:spLocks noChangeAspect="1" noChangeArrowheads="1"/>
              </p:cNvSpPr>
              <p:nvPr/>
            </p:nvSpPr>
            <p:spPr bwMode="auto">
              <a:xfrm>
                <a:off x="3561" y="2266"/>
                <a:ext cx="67" cy="67"/>
              </a:xfrm>
              <a:prstGeom prst="ellipse">
                <a:avLst/>
              </a:prstGeom>
              <a:solidFill>
                <a:srgbClr val="33CC33"/>
              </a:solidFill>
              <a:ln w="20701">
                <a:solidFill>
                  <a:srgbClr val="33CC33"/>
                </a:solidFill>
                <a:round/>
                <a:headEnd/>
                <a:tailEnd/>
              </a:ln>
            </p:spPr>
            <p:txBody>
              <a:bodyPr/>
              <a:lstStyle/>
              <a:p>
                <a:pPr eaLnBrk="1" hangingPunct="1"/>
                <a:endParaRPr lang="en-US" sz="1800">
                  <a:solidFill>
                    <a:prstClr val="black"/>
                  </a:solidFill>
                  <a:latin typeface="Arial" pitchFamily="34" charset="0"/>
                </a:endParaRPr>
              </a:p>
            </p:txBody>
          </p:sp>
          <p:sp>
            <p:nvSpPr>
              <p:cNvPr id="242723" name="Oval 2083"/>
              <p:cNvSpPr>
                <a:spLocks noChangeAspect="1" noChangeArrowheads="1"/>
              </p:cNvSpPr>
              <p:nvPr/>
            </p:nvSpPr>
            <p:spPr bwMode="auto">
              <a:xfrm>
                <a:off x="3599" y="2048"/>
                <a:ext cx="67" cy="67"/>
              </a:xfrm>
              <a:prstGeom prst="ellipse">
                <a:avLst/>
              </a:prstGeom>
              <a:solidFill>
                <a:srgbClr val="33CC33"/>
              </a:solidFill>
              <a:ln w="20701">
                <a:solidFill>
                  <a:srgbClr val="33CC33"/>
                </a:solidFill>
                <a:round/>
                <a:headEnd/>
                <a:tailEnd/>
              </a:ln>
            </p:spPr>
            <p:txBody>
              <a:bodyPr/>
              <a:lstStyle/>
              <a:p>
                <a:pPr eaLnBrk="1" hangingPunct="1"/>
                <a:endParaRPr lang="en-US" sz="1800">
                  <a:solidFill>
                    <a:prstClr val="black"/>
                  </a:solidFill>
                  <a:latin typeface="Arial" pitchFamily="34" charset="0"/>
                </a:endParaRPr>
              </a:p>
            </p:txBody>
          </p:sp>
          <p:sp>
            <p:nvSpPr>
              <p:cNvPr id="242724" name="Rectangle 2084"/>
              <p:cNvSpPr>
                <a:spLocks noChangeAspect="1" noChangeArrowheads="1"/>
              </p:cNvSpPr>
              <p:nvPr/>
            </p:nvSpPr>
            <p:spPr bwMode="auto">
              <a:xfrm>
                <a:off x="3279" y="1651"/>
                <a:ext cx="67" cy="67"/>
              </a:xfrm>
              <a:prstGeom prst="rect">
                <a:avLst/>
              </a:prstGeom>
              <a:solidFill>
                <a:srgbClr val="33CC33"/>
              </a:solidFill>
              <a:ln w="20701">
                <a:solidFill>
                  <a:srgbClr val="33CC33"/>
                </a:solidFill>
                <a:miter lim="800000"/>
                <a:headEnd/>
                <a:tailEnd/>
              </a:ln>
            </p:spPr>
            <p:txBody>
              <a:bodyPr/>
              <a:lstStyle/>
              <a:p>
                <a:pPr eaLnBrk="1" hangingPunct="1"/>
                <a:endParaRPr lang="en-US" sz="1800">
                  <a:solidFill>
                    <a:prstClr val="black"/>
                  </a:solidFill>
                  <a:latin typeface="Arial" pitchFamily="34" charset="0"/>
                </a:endParaRPr>
              </a:p>
            </p:txBody>
          </p:sp>
          <p:sp>
            <p:nvSpPr>
              <p:cNvPr id="242725" name="Oval 2085"/>
              <p:cNvSpPr>
                <a:spLocks noChangeAspect="1" noChangeArrowheads="1"/>
              </p:cNvSpPr>
              <p:nvPr/>
            </p:nvSpPr>
            <p:spPr bwMode="auto">
              <a:xfrm>
                <a:off x="3510" y="1203"/>
                <a:ext cx="67" cy="67"/>
              </a:xfrm>
              <a:prstGeom prst="ellipse">
                <a:avLst/>
              </a:prstGeom>
              <a:solidFill>
                <a:srgbClr val="33CC33"/>
              </a:solidFill>
              <a:ln w="20701">
                <a:solidFill>
                  <a:srgbClr val="33CC33"/>
                </a:solidFill>
                <a:round/>
                <a:headEnd/>
                <a:tailEnd/>
              </a:ln>
            </p:spPr>
            <p:txBody>
              <a:bodyPr/>
              <a:lstStyle/>
              <a:p>
                <a:pPr eaLnBrk="1" hangingPunct="1"/>
                <a:endParaRPr lang="en-US" sz="1800">
                  <a:solidFill>
                    <a:prstClr val="black"/>
                  </a:solidFill>
                  <a:latin typeface="Arial" pitchFamily="34" charset="0"/>
                </a:endParaRPr>
              </a:p>
            </p:txBody>
          </p:sp>
          <p:sp>
            <p:nvSpPr>
              <p:cNvPr id="242726" name="Freeform 2086"/>
              <p:cNvSpPr>
                <a:spLocks noChangeAspect="1"/>
              </p:cNvSpPr>
              <p:nvPr/>
            </p:nvSpPr>
            <p:spPr bwMode="auto">
              <a:xfrm>
                <a:off x="3856" y="1690"/>
                <a:ext cx="79" cy="80"/>
              </a:xfrm>
              <a:custGeom>
                <a:avLst/>
                <a:gdLst/>
                <a:ahLst/>
                <a:cxnLst>
                  <a:cxn ang="0">
                    <a:pos x="38" y="0"/>
                  </a:cxn>
                  <a:cxn ang="0">
                    <a:pos x="76" y="77"/>
                  </a:cxn>
                  <a:cxn ang="0">
                    <a:pos x="0" y="77"/>
                  </a:cxn>
                  <a:cxn ang="0">
                    <a:pos x="38" y="0"/>
                  </a:cxn>
                </a:cxnLst>
                <a:rect l="0" t="0" r="r" b="b"/>
                <a:pathLst>
                  <a:path w="76" h="77">
                    <a:moveTo>
                      <a:pt x="38" y="0"/>
                    </a:moveTo>
                    <a:lnTo>
                      <a:pt x="76" y="77"/>
                    </a:lnTo>
                    <a:lnTo>
                      <a:pt x="0" y="77"/>
                    </a:lnTo>
                    <a:lnTo>
                      <a:pt x="38" y="0"/>
                    </a:lnTo>
                    <a:close/>
                  </a:path>
                </a:pathLst>
              </a:custGeom>
              <a:solidFill>
                <a:srgbClr val="33CC33"/>
              </a:solidFill>
              <a:ln w="20701">
                <a:solidFill>
                  <a:srgbClr val="33CC33"/>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27" name="Freeform 2087"/>
              <p:cNvSpPr>
                <a:spLocks noChangeAspect="1"/>
              </p:cNvSpPr>
              <p:nvPr/>
            </p:nvSpPr>
            <p:spPr bwMode="auto">
              <a:xfrm>
                <a:off x="3279" y="2266"/>
                <a:ext cx="80" cy="80"/>
              </a:xfrm>
              <a:custGeom>
                <a:avLst/>
                <a:gdLst/>
                <a:ahLst/>
                <a:cxnLst>
                  <a:cxn ang="0">
                    <a:pos x="39" y="0"/>
                  </a:cxn>
                  <a:cxn ang="0">
                    <a:pos x="77" y="77"/>
                  </a:cxn>
                  <a:cxn ang="0">
                    <a:pos x="0" y="77"/>
                  </a:cxn>
                  <a:cxn ang="0">
                    <a:pos x="39" y="0"/>
                  </a:cxn>
                </a:cxnLst>
                <a:rect l="0" t="0" r="r" b="b"/>
                <a:pathLst>
                  <a:path w="77" h="77">
                    <a:moveTo>
                      <a:pt x="39" y="0"/>
                    </a:moveTo>
                    <a:lnTo>
                      <a:pt x="77" y="77"/>
                    </a:lnTo>
                    <a:lnTo>
                      <a:pt x="0" y="77"/>
                    </a:lnTo>
                    <a:lnTo>
                      <a:pt x="39" y="0"/>
                    </a:lnTo>
                    <a:close/>
                  </a:path>
                </a:pathLst>
              </a:custGeom>
              <a:solidFill>
                <a:srgbClr val="33CC33"/>
              </a:solidFill>
              <a:ln w="20701">
                <a:solidFill>
                  <a:srgbClr val="33CC33"/>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28" name="Rectangle 2088"/>
              <p:cNvSpPr>
                <a:spLocks noChangeAspect="1" noChangeArrowheads="1"/>
              </p:cNvSpPr>
              <p:nvPr/>
            </p:nvSpPr>
            <p:spPr bwMode="auto">
              <a:xfrm>
                <a:off x="3702" y="2753"/>
                <a:ext cx="67" cy="67"/>
              </a:xfrm>
              <a:prstGeom prst="rect">
                <a:avLst/>
              </a:prstGeom>
              <a:solidFill>
                <a:srgbClr val="33CC33"/>
              </a:solidFill>
              <a:ln w="20701">
                <a:solidFill>
                  <a:srgbClr val="33CC33"/>
                </a:solidFill>
                <a:miter lim="800000"/>
                <a:headEnd/>
                <a:tailEnd/>
              </a:ln>
            </p:spPr>
            <p:txBody>
              <a:bodyPr/>
              <a:lstStyle/>
              <a:p>
                <a:pPr eaLnBrk="1" hangingPunct="1"/>
                <a:endParaRPr lang="en-US" sz="1800">
                  <a:solidFill>
                    <a:prstClr val="black"/>
                  </a:solidFill>
                  <a:latin typeface="Arial" pitchFamily="34" charset="0"/>
                </a:endParaRPr>
              </a:p>
            </p:txBody>
          </p:sp>
        </p:grpSp>
        <p:sp>
          <p:nvSpPr>
            <p:cNvPr id="242729" name="Text Box 2089"/>
            <p:cNvSpPr txBox="1">
              <a:spLocks noChangeArrowheads="1"/>
            </p:cNvSpPr>
            <p:nvPr/>
          </p:nvSpPr>
          <p:spPr bwMode="auto">
            <a:xfrm>
              <a:off x="4282" y="1330"/>
              <a:ext cx="1051" cy="865"/>
            </a:xfrm>
            <a:prstGeom prst="rect">
              <a:avLst/>
            </a:prstGeom>
            <a:noFill/>
            <a:ln w="9525">
              <a:noFill/>
              <a:miter lim="800000"/>
              <a:headEnd/>
              <a:tailEnd/>
            </a:ln>
            <a:effectLst/>
          </p:spPr>
          <p:txBody>
            <a:bodyPr wrap="none">
              <a:spAutoFit/>
            </a:bodyPr>
            <a:lstStyle/>
            <a:p>
              <a:pPr algn="ctr" eaLnBrk="1" hangingPunct="1"/>
              <a:r>
                <a:rPr lang="en-US" sz="2800">
                  <a:solidFill>
                    <a:srgbClr val="33CC33"/>
                  </a:solidFill>
                  <a:latin typeface="Arial" pitchFamily="34" charset="0"/>
                </a:rPr>
                <a:t>Prune </a:t>
              </a:r>
            </a:p>
            <a:p>
              <a:pPr algn="ctr" eaLnBrk="1" hangingPunct="1"/>
              <a:r>
                <a:rPr lang="en-US" sz="2800">
                  <a:solidFill>
                    <a:srgbClr val="33CC33"/>
                  </a:solidFill>
                  <a:latin typeface="Arial" pitchFamily="34" charset="0"/>
                </a:rPr>
                <a:t>Orchards</a:t>
              </a:r>
            </a:p>
            <a:p>
              <a:pPr algn="ctr" eaLnBrk="1" hangingPunct="1"/>
              <a:r>
                <a:rPr lang="en-US" sz="2800">
                  <a:solidFill>
                    <a:srgbClr val="33CC33"/>
                  </a:solidFill>
                  <a:latin typeface="Arial" pitchFamily="34" charset="0"/>
                </a:rPr>
                <a:t>Yuba Co.</a:t>
              </a:r>
            </a:p>
          </p:txBody>
        </p:sp>
      </p:grpSp>
      <p:grpSp>
        <p:nvGrpSpPr>
          <p:cNvPr id="4" name="Group 2119"/>
          <p:cNvGrpSpPr>
            <a:grpSpLocks/>
          </p:cNvGrpSpPr>
          <p:nvPr/>
        </p:nvGrpSpPr>
        <p:grpSpPr bwMode="auto">
          <a:xfrm>
            <a:off x="381000" y="3446463"/>
            <a:ext cx="4138613" cy="2422525"/>
            <a:chOff x="240" y="2171"/>
            <a:chExt cx="2607" cy="1526"/>
          </a:xfrm>
        </p:grpSpPr>
        <p:grpSp>
          <p:nvGrpSpPr>
            <p:cNvPr id="5" name="Group 2091"/>
            <p:cNvGrpSpPr>
              <a:grpSpLocks/>
            </p:cNvGrpSpPr>
            <p:nvPr/>
          </p:nvGrpSpPr>
          <p:grpSpPr bwMode="auto">
            <a:xfrm>
              <a:off x="1534" y="2171"/>
              <a:ext cx="1313" cy="1287"/>
              <a:chOff x="1536" y="2115"/>
              <a:chExt cx="1313" cy="1287"/>
            </a:xfrm>
          </p:grpSpPr>
          <p:sp>
            <p:nvSpPr>
              <p:cNvPr id="242732" name="Freeform 2092"/>
              <p:cNvSpPr>
                <a:spLocks/>
              </p:cNvSpPr>
              <p:nvPr/>
            </p:nvSpPr>
            <p:spPr bwMode="auto">
              <a:xfrm>
                <a:off x="2136" y="2596"/>
                <a:ext cx="76"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chemeClr val="tx2"/>
              </a:solidFill>
              <a:ln w="19050">
                <a:solidFill>
                  <a:schemeClr val="tx1"/>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33" name="Freeform 2093"/>
              <p:cNvSpPr>
                <a:spLocks/>
              </p:cNvSpPr>
              <p:nvPr/>
            </p:nvSpPr>
            <p:spPr bwMode="auto">
              <a:xfrm>
                <a:off x="1944" y="2873"/>
                <a:ext cx="77"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chemeClr val="tx2"/>
              </a:solidFill>
              <a:ln w="19050">
                <a:solidFill>
                  <a:schemeClr val="tx1"/>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34" name="Freeform 2094"/>
              <p:cNvSpPr>
                <a:spLocks/>
              </p:cNvSpPr>
              <p:nvPr/>
            </p:nvSpPr>
            <p:spPr bwMode="auto">
              <a:xfrm>
                <a:off x="2772" y="2897"/>
                <a:ext cx="77"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chemeClr val="tx2"/>
              </a:solidFill>
              <a:ln w="19050">
                <a:solidFill>
                  <a:schemeClr val="tx1"/>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35" name="Freeform 2095"/>
              <p:cNvSpPr>
                <a:spLocks/>
              </p:cNvSpPr>
              <p:nvPr/>
            </p:nvSpPr>
            <p:spPr bwMode="auto">
              <a:xfrm>
                <a:off x="2594" y="2332"/>
                <a:ext cx="76" cy="72"/>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chemeClr val="tx2"/>
              </a:solidFill>
              <a:ln w="19050">
                <a:solidFill>
                  <a:schemeClr val="tx1"/>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36" name="Rectangle 2096"/>
              <p:cNvSpPr>
                <a:spLocks noChangeArrowheads="1"/>
              </p:cNvSpPr>
              <p:nvPr/>
            </p:nvSpPr>
            <p:spPr bwMode="auto">
              <a:xfrm>
                <a:off x="1804" y="2115"/>
                <a:ext cx="64" cy="60"/>
              </a:xfrm>
              <a:prstGeom prst="rect">
                <a:avLst/>
              </a:prstGeom>
              <a:solidFill>
                <a:schemeClr val="tx2"/>
              </a:solidFill>
              <a:ln w="19050">
                <a:solidFill>
                  <a:schemeClr val="tx1"/>
                </a:solidFill>
                <a:miter lim="800000"/>
                <a:headEnd/>
                <a:tailEnd/>
              </a:ln>
            </p:spPr>
            <p:txBody>
              <a:bodyPr/>
              <a:lstStyle/>
              <a:p>
                <a:pPr eaLnBrk="1" hangingPunct="1"/>
                <a:endParaRPr lang="en-US" sz="1800">
                  <a:solidFill>
                    <a:prstClr val="black"/>
                  </a:solidFill>
                  <a:latin typeface="Arial" pitchFamily="34" charset="0"/>
                </a:endParaRPr>
              </a:p>
            </p:txBody>
          </p:sp>
          <p:sp>
            <p:nvSpPr>
              <p:cNvPr id="242737" name="Rectangle 2097"/>
              <p:cNvSpPr>
                <a:spLocks noChangeArrowheads="1"/>
              </p:cNvSpPr>
              <p:nvPr/>
            </p:nvSpPr>
            <p:spPr bwMode="auto">
              <a:xfrm>
                <a:off x="2390" y="2801"/>
                <a:ext cx="63" cy="60"/>
              </a:xfrm>
              <a:prstGeom prst="rect">
                <a:avLst/>
              </a:prstGeom>
              <a:solidFill>
                <a:schemeClr val="tx2"/>
              </a:solidFill>
              <a:ln w="19050">
                <a:solidFill>
                  <a:schemeClr val="tx1"/>
                </a:solidFill>
                <a:miter lim="800000"/>
                <a:headEnd/>
                <a:tailEnd/>
              </a:ln>
            </p:spPr>
            <p:txBody>
              <a:bodyPr/>
              <a:lstStyle/>
              <a:p>
                <a:pPr eaLnBrk="1" hangingPunct="1"/>
                <a:endParaRPr lang="en-US" sz="1800">
                  <a:solidFill>
                    <a:prstClr val="black"/>
                  </a:solidFill>
                  <a:latin typeface="Arial" pitchFamily="34" charset="0"/>
                </a:endParaRPr>
              </a:p>
            </p:txBody>
          </p:sp>
          <p:sp>
            <p:nvSpPr>
              <p:cNvPr id="242738" name="Rectangle 2098"/>
              <p:cNvSpPr>
                <a:spLocks noChangeArrowheads="1"/>
              </p:cNvSpPr>
              <p:nvPr/>
            </p:nvSpPr>
            <p:spPr bwMode="auto">
              <a:xfrm>
                <a:off x="1536" y="3198"/>
                <a:ext cx="64" cy="60"/>
              </a:xfrm>
              <a:prstGeom prst="rect">
                <a:avLst/>
              </a:prstGeom>
              <a:solidFill>
                <a:schemeClr val="tx2"/>
              </a:solidFill>
              <a:ln w="19050">
                <a:solidFill>
                  <a:schemeClr val="tx1"/>
                </a:solidFill>
                <a:miter lim="800000"/>
                <a:headEnd/>
                <a:tailEnd/>
              </a:ln>
            </p:spPr>
            <p:txBody>
              <a:bodyPr/>
              <a:lstStyle/>
              <a:p>
                <a:pPr eaLnBrk="1" hangingPunct="1"/>
                <a:endParaRPr lang="en-US" sz="1800">
                  <a:solidFill>
                    <a:prstClr val="black"/>
                  </a:solidFill>
                  <a:latin typeface="Arial" pitchFamily="34" charset="0"/>
                </a:endParaRPr>
              </a:p>
            </p:txBody>
          </p:sp>
          <p:sp>
            <p:nvSpPr>
              <p:cNvPr id="242739" name="Rectangle 2099"/>
              <p:cNvSpPr>
                <a:spLocks noChangeArrowheads="1"/>
              </p:cNvSpPr>
              <p:nvPr/>
            </p:nvSpPr>
            <p:spPr bwMode="auto">
              <a:xfrm>
                <a:off x="1982" y="3306"/>
                <a:ext cx="64" cy="60"/>
              </a:xfrm>
              <a:prstGeom prst="rect">
                <a:avLst/>
              </a:prstGeom>
              <a:solidFill>
                <a:schemeClr val="tx2"/>
              </a:solidFill>
              <a:ln w="19050">
                <a:solidFill>
                  <a:schemeClr val="tx1"/>
                </a:solidFill>
                <a:miter lim="800000"/>
                <a:headEnd/>
                <a:tailEnd/>
              </a:ln>
            </p:spPr>
            <p:txBody>
              <a:bodyPr/>
              <a:lstStyle/>
              <a:p>
                <a:pPr eaLnBrk="1" hangingPunct="1"/>
                <a:endParaRPr lang="en-US" sz="1800">
                  <a:solidFill>
                    <a:prstClr val="black"/>
                  </a:solidFill>
                  <a:latin typeface="Arial" pitchFamily="34" charset="0"/>
                </a:endParaRPr>
              </a:p>
            </p:txBody>
          </p:sp>
          <p:sp>
            <p:nvSpPr>
              <p:cNvPr id="242740" name="Rectangle 2100"/>
              <p:cNvSpPr>
                <a:spLocks noChangeArrowheads="1"/>
              </p:cNvSpPr>
              <p:nvPr/>
            </p:nvSpPr>
            <p:spPr bwMode="auto">
              <a:xfrm>
                <a:off x="2504" y="2885"/>
                <a:ext cx="64" cy="60"/>
              </a:xfrm>
              <a:prstGeom prst="rect">
                <a:avLst/>
              </a:prstGeom>
              <a:solidFill>
                <a:schemeClr val="tx2"/>
              </a:solidFill>
              <a:ln w="19050">
                <a:solidFill>
                  <a:schemeClr val="tx1"/>
                </a:solidFill>
                <a:miter lim="800000"/>
                <a:headEnd/>
                <a:tailEnd/>
              </a:ln>
            </p:spPr>
            <p:txBody>
              <a:bodyPr/>
              <a:lstStyle/>
              <a:p>
                <a:pPr eaLnBrk="1" hangingPunct="1"/>
                <a:endParaRPr lang="en-US" sz="1800">
                  <a:solidFill>
                    <a:prstClr val="black"/>
                  </a:solidFill>
                  <a:latin typeface="Arial" pitchFamily="34" charset="0"/>
                </a:endParaRPr>
              </a:p>
            </p:txBody>
          </p:sp>
          <p:sp>
            <p:nvSpPr>
              <p:cNvPr id="242741" name="Freeform 2101"/>
              <p:cNvSpPr>
                <a:spLocks/>
              </p:cNvSpPr>
              <p:nvPr/>
            </p:nvSpPr>
            <p:spPr bwMode="auto">
              <a:xfrm>
                <a:off x="2148" y="3029"/>
                <a:ext cx="77" cy="72"/>
              </a:xfrm>
              <a:custGeom>
                <a:avLst/>
                <a:gdLst/>
                <a:ahLst/>
                <a:cxnLst>
                  <a:cxn ang="0">
                    <a:pos x="36" y="0"/>
                  </a:cxn>
                  <a:cxn ang="0">
                    <a:pos x="72" y="72"/>
                  </a:cxn>
                  <a:cxn ang="0">
                    <a:pos x="0" y="72"/>
                  </a:cxn>
                  <a:cxn ang="0">
                    <a:pos x="36" y="0"/>
                  </a:cxn>
                </a:cxnLst>
                <a:rect l="0" t="0" r="r" b="b"/>
                <a:pathLst>
                  <a:path w="72" h="72">
                    <a:moveTo>
                      <a:pt x="36" y="0"/>
                    </a:moveTo>
                    <a:lnTo>
                      <a:pt x="72" y="72"/>
                    </a:lnTo>
                    <a:lnTo>
                      <a:pt x="0" y="72"/>
                    </a:lnTo>
                    <a:lnTo>
                      <a:pt x="36" y="0"/>
                    </a:lnTo>
                    <a:close/>
                  </a:path>
                </a:pathLst>
              </a:custGeom>
              <a:solidFill>
                <a:schemeClr val="tx2"/>
              </a:solidFill>
              <a:ln w="19050">
                <a:solidFill>
                  <a:schemeClr val="tx1"/>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42" name="Freeform 2102"/>
              <p:cNvSpPr>
                <a:spLocks/>
              </p:cNvSpPr>
              <p:nvPr/>
            </p:nvSpPr>
            <p:spPr bwMode="auto">
              <a:xfrm>
                <a:off x="1970" y="3330"/>
                <a:ext cx="76" cy="72"/>
              </a:xfrm>
              <a:custGeom>
                <a:avLst/>
                <a:gdLst/>
                <a:ahLst/>
                <a:cxnLst>
                  <a:cxn ang="0">
                    <a:pos x="36" y="0"/>
                  </a:cxn>
                  <a:cxn ang="0">
                    <a:pos x="72" y="72"/>
                  </a:cxn>
                  <a:cxn ang="0">
                    <a:pos x="0" y="72"/>
                  </a:cxn>
                  <a:cxn ang="0">
                    <a:pos x="36" y="0"/>
                  </a:cxn>
                </a:cxnLst>
                <a:rect l="0" t="0" r="r" b="b"/>
                <a:pathLst>
                  <a:path w="72" h="72">
                    <a:moveTo>
                      <a:pt x="36" y="0"/>
                    </a:moveTo>
                    <a:lnTo>
                      <a:pt x="72" y="72"/>
                    </a:lnTo>
                    <a:lnTo>
                      <a:pt x="0" y="72"/>
                    </a:lnTo>
                    <a:lnTo>
                      <a:pt x="36" y="0"/>
                    </a:lnTo>
                    <a:close/>
                  </a:path>
                </a:pathLst>
              </a:custGeom>
              <a:solidFill>
                <a:schemeClr val="tx2"/>
              </a:solidFill>
              <a:ln w="19050">
                <a:solidFill>
                  <a:schemeClr val="tx1"/>
                </a:solidFill>
                <a:prstDash val="solid"/>
                <a:round/>
                <a:headEnd/>
                <a:tailEnd/>
              </a:ln>
            </p:spPr>
            <p:txBody>
              <a:bodyPr/>
              <a:lstStyle/>
              <a:p>
                <a:pPr eaLnBrk="1" hangingPunct="1"/>
                <a:endParaRPr lang="en-US" sz="1800">
                  <a:solidFill>
                    <a:prstClr val="black"/>
                  </a:solidFill>
                  <a:latin typeface="Arial" pitchFamily="34" charset="0"/>
                </a:endParaRPr>
              </a:p>
            </p:txBody>
          </p:sp>
        </p:grpSp>
        <p:sp>
          <p:nvSpPr>
            <p:cNvPr id="242743" name="Text Box 2103"/>
            <p:cNvSpPr txBox="1">
              <a:spLocks noChangeArrowheads="1"/>
            </p:cNvSpPr>
            <p:nvPr/>
          </p:nvSpPr>
          <p:spPr bwMode="auto">
            <a:xfrm>
              <a:off x="240" y="3101"/>
              <a:ext cx="840" cy="596"/>
            </a:xfrm>
            <a:prstGeom prst="rect">
              <a:avLst/>
            </a:prstGeom>
            <a:noFill/>
            <a:ln w="9525">
              <a:noFill/>
              <a:miter lim="800000"/>
              <a:headEnd/>
              <a:tailEnd/>
            </a:ln>
            <a:effectLst/>
          </p:spPr>
          <p:txBody>
            <a:bodyPr wrap="none">
              <a:spAutoFit/>
            </a:bodyPr>
            <a:lstStyle/>
            <a:p>
              <a:pPr eaLnBrk="1" hangingPunct="1"/>
              <a:r>
                <a:rPr lang="en-US" sz="2800">
                  <a:solidFill>
                    <a:prstClr val="black"/>
                  </a:solidFill>
                  <a:latin typeface="Arial" pitchFamily="34" charset="0"/>
                </a:rPr>
                <a:t>Mojave</a:t>
              </a:r>
            </a:p>
            <a:p>
              <a:pPr eaLnBrk="1" hangingPunct="1"/>
              <a:r>
                <a:rPr lang="en-US" sz="2800">
                  <a:solidFill>
                    <a:prstClr val="black"/>
                  </a:solidFill>
                  <a:latin typeface="Arial" pitchFamily="34" charset="0"/>
                </a:rPr>
                <a:t>Desert</a:t>
              </a:r>
            </a:p>
          </p:txBody>
        </p:sp>
      </p:grpSp>
      <p:grpSp>
        <p:nvGrpSpPr>
          <p:cNvPr id="6" name="Group 2118"/>
          <p:cNvGrpSpPr>
            <a:grpSpLocks/>
          </p:cNvGrpSpPr>
          <p:nvPr/>
        </p:nvGrpSpPr>
        <p:grpSpPr bwMode="auto">
          <a:xfrm>
            <a:off x="0" y="1874838"/>
            <a:ext cx="3646488" cy="2105025"/>
            <a:chOff x="0" y="1181"/>
            <a:chExt cx="2297" cy="1326"/>
          </a:xfrm>
        </p:grpSpPr>
        <p:grpSp>
          <p:nvGrpSpPr>
            <p:cNvPr id="7" name="Group 2105"/>
            <p:cNvGrpSpPr>
              <a:grpSpLocks/>
            </p:cNvGrpSpPr>
            <p:nvPr/>
          </p:nvGrpSpPr>
          <p:grpSpPr bwMode="auto">
            <a:xfrm>
              <a:off x="1726" y="1498"/>
              <a:ext cx="571" cy="1009"/>
              <a:chOff x="1728" y="1442"/>
              <a:chExt cx="571" cy="1009"/>
            </a:xfrm>
          </p:grpSpPr>
          <p:sp>
            <p:nvSpPr>
              <p:cNvPr id="242746" name="Freeform 2106"/>
              <p:cNvSpPr>
                <a:spLocks/>
              </p:cNvSpPr>
              <p:nvPr/>
            </p:nvSpPr>
            <p:spPr bwMode="auto">
              <a:xfrm>
                <a:off x="1744" y="1543"/>
                <a:ext cx="91" cy="86"/>
              </a:xfrm>
              <a:custGeom>
                <a:avLst/>
                <a:gdLst/>
                <a:ahLst/>
                <a:cxnLst>
                  <a:cxn ang="0">
                    <a:pos x="41" y="0"/>
                  </a:cxn>
                  <a:cxn ang="0">
                    <a:pos x="81" y="41"/>
                  </a:cxn>
                  <a:cxn ang="0">
                    <a:pos x="41" y="82"/>
                  </a:cxn>
                  <a:cxn ang="0">
                    <a:pos x="0" y="41"/>
                  </a:cxn>
                  <a:cxn ang="0">
                    <a:pos x="41" y="0"/>
                  </a:cxn>
                </a:cxnLst>
                <a:rect l="0" t="0" r="r" b="b"/>
                <a:pathLst>
                  <a:path w="81" h="82">
                    <a:moveTo>
                      <a:pt x="41" y="0"/>
                    </a:moveTo>
                    <a:lnTo>
                      <a:pt x="81" y="41"/>
                    </a:lnTo>
                    <a:lnTo>
                      <a:pt x="41" y="82"/>
                    </a:lnTo>
                    <a:lnTo>
                      <a:pt x="0" y="41"/>
                    </a:lnTo>
                    <a:lnTo>
                      <a:pt x="41" y="0"/>
                    </a:lnTo>
                    <a:close/>
                  </a:path>
                </a:pathLst>
              </a:custGeom>
              <a:solidFill>
                <a:srgbClr val="FF0000"/>
              </a:solidFill>
              <a:ln w="22225">
                <a:solidFill>
                  <a:srgbClr val="FF0000"/>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47" name="Freeform 2107"/>
              <p:cNvSpPr>
                <a:spLocks/>
              </p:cNvSpPr>
              <p:nvPr/>
            </p:nvSpPr>
            <p:spPr bwMode="auto">
              <a:xfrm>
                <a:off x="1728" y="1701"/>
                <a:ext cx="93" cy="87"/>
              </a:xfrm>
              <a:custGeom>
                <a:avLst/>
                <a:gdLst/>
                <a:ahLst/>
                <a:cxnLst>
                  <a:cxn ang="0">
                    <a:pos x="41" y="0"/>
                  </a:cxn>
                  <a:cxn ang="0">
                    <a:pos x="82" y="41"/>
                  </a:cxn>
                  <a:cxn ang="0">
                    <a:pos x="41" y="82"/>
                  </a:cxn>
                  <a:cxn ang="0">
                    <a:pos x="0" y="41"/>
                  </a:cxn>
                  <a:cxn ang="0">
                    <a:pos x="41" y="0"/>
                  </a:cxn>
                </a:cxnLst>
                <a:rect l="0" t="0" r="r" b="b"/>
                <a:pathLst>
                  <a:path w="82" h="82">
                    <a:moveTo>
                      <a:pt x="41" y="0"/>
                    </a:moveTo>
                    <a:lnTo>
                      <a:pt x="82" y="41"/>
                    </a:lnTo>
                    <a:lnTo>
                      <a:pt x="41" y="82"/>
                    </a:lnTo>
                    <a:lnTo>
                      <a:pt x="0" y="41"/>
                    </a:lnTo>
                    <a:lnTo>
                      <a:pt x="41" y="0"/>
                    </a:lnTo>
                    <a:close/>
                  </a:path>
                </a:pathLst>
              </a:custGeom>
              <a:solidFill>
                <a:srgbClr val="FF0000"/>
              </a:solidFill>
              <a:ln w="22225">
                <a:solidFill>
                  <a:srgbClr val="FF0000"/>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48" name="Rectangle 2108"/>
              <p:cNvSpPr>
                <a:spLocks noChangeArrowheads="1"/>
              </p:cNvSpPr>
              <p:nvPr/>
            </p:nvSpPr>
            <p:spPr bwMode="auto">
              <a:xfrm>
                <a:off x="1898" y="2076"/>
                <a:ext cx="77" cy="72"/>
              </a:xfrm>
              <a:prstGeom prst="rect">
                <a:avLst/>
              </a:prstGeom>
              <a:solidFill>
                <a:srgbClr val="FF0000"/>
              </a:solidFill>
              <a:ln w="22225">
                <a:solidFill>
                  <a:srgbClr val="FF0000"/>
                </a:solidFill>
                <a:miter lim="800000"/>
                <a:headEnd/>
                <a:tailEnd/>
              </a:ln>
            </p:spPr>
            <p:txBody>
              <a:bodyPr/>
              <a:lstStyle/>
              <a:p>
                <a:pPr eaLnBrk="1" hangingPunct="1"/>
                <a:endParaRPr lang="en-US" sz="1800">
                  <a:solidFill>
                    <a:prstClr val="black"/>
                  </a:solidFill>
                  <a:latin typeface="Arial" pitchFamily="34" charset="0"/>
                </a:endParaRPr>
              </a:p>
            </p:txBody>
          </p:sp>
          <p:sp>
            <p:nvSpPr>
              <p:cNvPr id="242749" name="Rectangle 2109"/>
              <p:cNvSpPr>
                <a:spLocks noChangeArrowheads="1"/>
              </p:cNvSpPr>
              <p:nvPr/>
            </p:nvSpPr>
            <p:spPr bwMode="auto">
              <a:xfrm>
                <a:off x="1805" y="2191"/>
                <a:ext cx="77" cy="72"/>
              </a:xfrm>
              <a:prstGeom prst="rect">
                <a:avLst/>
              </a:prstGeom>
              <a:solidFill>
                <a:srgbClr val="FF0000"/>
              </a:solidFill>
              <a:ln w="22225">
                <a:solidFill>
                  <a:srgbClr val="FF0000"/>
                </a:solidFill>
                <a:miter lim="800000"/>
                <a:headEnd/>
                <a:tailEnd/>
              </a:ln>
            </p:spPr>
            <p:txBody>
              <a:bodyPr/>
              <a:lstStyle/>
              <a:p>
                <a:pPr eaLnBrk="1" hangingPunct="1"/>
                <a:endParaRPr lang="en-US" sz="1800">
                  <a:solidFill>
                    <a:prstClr val="black"/>
                  </a:solidFill>
                  <a:latin typeface="Arial" pitchFamily="34" charset="0"/>
                </a:endParaRPr>
              </a:p>
            </p:txBody>
          </p:sp>
          <p:sp>
            <p:nvSpPr>
              <p:cNvPr id="242750" name="Rectangle 2110"/>
              <p:cNvSpPr>
                <a:spLocks noChangeArrowheads="1"/>
              </p:cNvSpPr>
              <p:nvPr/>
            </p:nvSpPr>
            <p:spPr bwMode="auto">
              <a:xfrm>
                <a:off x="2036" y="2379"/>
                <a:ext cx="77" cy="72"/>
              </a:xfrm>
              <a:prstGeom prst="rect">
                <a:avLst/>
              </a:prstGeom>
              <a:solidFill>
                <a:srgbClr val="FF0000"/>
              </a:solidFill>
              <a:ln w="22225">
                <a:solidFill>
                  <a:srgbClr val="FF0000"/>
                </a:solidFill>
                <a:miter lim="800000"/>
                <a:headEnd/>
                <a:tailEnd/>
              </a:ln>
            </p:spPr>
            <p:txBody>
              <a:bodyPr/>
              <a:lstStyle/>
              <a:p>
                <a:pPr eaLnBrk="1" hangingPunct="1"/>
                <a:endParaRPr lang="en-US" sz="1800">
                  <a:solidFill>
                    <a:prstClr val="black"/>
                  </a:solidFill>
                  <a:latin typeface="Arial" pitchFamily="34" charset="0"/>
                </a:endParaRPr>
              </a:p>
            </p:txBody>
          </p:sp>
          <p:sp>
            <p:nvSpPr>
              <p:cNvPr id="242751" name="Oval 2111"/>
              <p:cNvSpPr>
                <a:spLocks noChangeArrowheads="1"/>
              </p:cNvSpPr>
              <p:nvPr/>
            </p:nvSpPr>
            <p:spPr bwMode="auto">
              <a:xfrm>
                <a:off x="2222" y="1500"/>
                <a:ext cx="77" cy="72"/>
              </a:xfrm>
              <a:prstGeom prst="ellipse">
                <a:avLst/>
              </a:prstGeom>
              <a:solidFill>
                <a:srgbClr val="FF0000"/>
              </a:solidFill>
              <a:ln w="22225">
                <a:solidFill>
                  <a:srgbClr val="FF0000"/>
                </a:solidFill>
                <a:round/>
                <a:headEnd/>
                <a:tailEnd/>
              </a:ln>
            </p:spPr>
            <p:txBody>
              <a:bodyPr/>
              <a:lstStyle/>
              <a:p>
                <a:pPr eaLnBrk="1" hangingPunct="1"/>
                <a:endParaRPr lang="en-US" sz="1800">
                  <a:solidFill>
                    <a:prstClr val="black"/>
                  </a:solidFill>
                  <a:latin typeface="Arial" pitchFamily="34" charset="0"/>
                </a:endParaRPr>
              </a:p>
            </p:txBody>
          </p:sp>
          <p:sp>
            <p:nvSpPr>
              <p:cNvPr id="242752" name="Oval 2112"/>
              <p:cNvSpPr>
                <a:spLocks noChangeArrowheads="1"/>
              </p:cNvSpPr>
              <p:nvPr/>
            </p:nvSpPr>
            <p:spPr bwMode="auto">
              <a:xfrm>
                <a:off x="2036" y="1442"/>
                <a:ext cx="77" cy="72"/>
              </a:xfrm>
              <a:prstGeom prst="ellipse">
                <a:avLst/>
              </a:prstGeom>
              <a:solidFill>
                <a:srgbClr val="FF0000"/>
              </a:solidFill>
              <a:ln w="22225">
                <a:solidFill>
                  <a:srgbClr val="FF0000"/>
                </a:solidFill>
                <a:round/>
                <a:headEnd/>
                <a:tailEnd/>
              </a:ln>
            </p:spPr>
            <p:txBody>
              <a:bodyPr/>
              <a:lstStyle/>
              <a:p>
                <a:pPr eaLnBrk="1" hangingPunct="1"/>
                <a:endParaRPr lang="en-US" sz="1800">
                  <a:solidFill>
                    <a:prstClr val="black"/>
                  </a:solidFill>
                  <a:latin typeface="Arial" pitchFamily="34" charset="0"/>
                </a:endParaRPr>
              </a:p>
            </p:txBody>
          </p:sp>
          <p:sp>
            <p:nvSpPr>
              <p:cNvPr id="242753" name="Oval 2113"/>
              <p:cNvSpPr>
                <a:spLocks noChangeArrowheads="1"/>
              </p:cNvSpPr>
              <p:nvPr/>
            </p:nvSpPr>
            <p:spPr bwMode="auto">
              <a:xfrm>
                <a:off x="2082" y="1773"/>
                <a:ext cx="77" cy="72"/>
              </a:xfrm>
              <a:prstGeom prst="ellipse">
                <a:avLst/>
              </a:prstGeom>
              <a:solidFill>
                <a:srgbClr val="FF0000"/>
              </a:solidFill>
              <a:ln w="22225">
                <a:solidFill>
                  <a:srgbClr val="FF0000"/>
                </a:solidFill>
                <a:round/>
                <a:headEnd/>
                <a:tailEnd/>
              </a:ln>
            </p:spPr>
            <p:txBody>
              <a:bodyPr/>
              <a:lstStyle/>
              <a:p>
                <a:pPr eaLnBrk="1" hangingPunct="1"/>
                <a:endParaRPr lang="en-US" sz="1800">
                  <a:solidFill>
                    <a:prstClr val="black"/>
                  </a:solidFill>
                  <a:latin typeface="Arial" pitchFamily="34" charset="0"/>
                </a:endParaRPr>
              </a:p>
            </p:txBody>
          </p:sp>
        </p:grpSp>
        <p:sp>
          <p:nvSpPr>
            <p:cNvPr id="242754" name="Text Box 2114"/>
            <p:cNvSpPr txBox="1">
              <a:spLocks noChangeArrowheads="1"/>
            </p:cNvSpPr>
            <p:nvPr/>
          </p:nvSpPr>
          <p:spPr bwMode="auto">
            <a:xfrm>
              <a:off x="0" y="1181"/>
              <a:ext cx="976" cy="865"/>
            </a:xfrm>
            <a:prstGeom prst="rect">
              <a:avLst/>
            </a:prstGeom>
            <a:noFill/>
            <a:ln w="9525">
              <a:noFill/>
              <a:miter lim="800000"/>
              <a:headEnd/>
              <a:tailEnd/>
            </a:ln>
            <a:effectLst/>
          </p:spPr>
          <p:txBody>
            <a:bodyPr wrap="none">
              <a:spAutoFit/>
            </a:bodyPr>
            <a:lstStyle/>
            <a:p>
              <a:pPr eaLnBrk="1" hangingPunct="1"/>
              <a:r>
                <a:rPr lang="en-US" sz="2800">
                  <a:solidFill>
                    <a:srgbClr val="FF0000"/>
                  </a:solidFill>
                  <a:latin typeface="Arial" pitchFamily="34" charset="0"/>
                </a:rPr>
                <a:t>Tomato</a:t>
              </a:r>
            </a:p>
            <a:p>
              <a:pPr eaLnBrk="1" hangingPunct="1"/>
              <a:r>
                <a:rPr lang="en-US" sz="2800">
                  <a:solidFill>
                    <a:srgbClr val="FF0000"/>
                  </a:solidFill>
                  <a:latin typeface="Arial" pitchFamily="34" charset="0"/>
                </a:rPr>
                <a:t>Systems</a:t>
              </a:r>
            </a:p>
            <a:p>
              <a:pPr eaLnBrk="1" hangingPunct="1"/>
              <a:r>
                <a:rPr lang="en-US" sz="2800">
                  <a:solidFill>
                    <a:srgbClr val="FF0000"/>
                  </a:solidFill>
                  <a:latin typeface="Arial" pitchFamily="34" charset="0"/>
                </a:rPr>
                <a:t>Yolo Co.</a:t>
              </a:r>
            </a:p>
          </p:txBody>
        </p:sp>
      </p:grpSp>
      <p:grpSp>
        <p:nvGrpSpPr>
          <p:cNvPr id="8" name="Group 2121"/>
          <p:cNvGrpSpPr>
            <a:grpSpLocks/>
          </p:cNvGrpSpPr>
          <p:nvPr/>
        </p:nvGrpSpPr>
        <p:grpSpPr bwMode="auto">
          <a:xfrm>
            <a:off x="5989638" y="3562350"/>
            <a:ext cx="3154362" cy="2551113"/>
            <a:chOff x="3773" y="2244"/>
            <a:chExt cx="1987" cy="1607"/>
          </a:xfrm>
        </p:grpSpPr>
        <p:sp>
          <p:nvSpPr>
            <p:cNvPr id="242705" name="Freeform 2065"/>
            <p:cNvSpPr>
              <a:spLocks/>
            </p:cNvSpPr>
            <p:nvPr/>
          </p:nvSpPr>
          <p:spPr bwMode="auto">
            <a:xfrm>
              <a:off x="4072" y="2891"/>
              <a:ext cx="79" cy="71"/>
            </a:xfrm>
            <a:custGeom>
              <a:avLst/>
              <a:gdLst/>
              <a:ahLst/>
              <a:cxnLst>
                <a:cxn ang="0">
                  <a:pos x="35" y="0"/>
                </a:cxn>
                <a:cxn ang="0">
                  <a:pos x="71" y="71"/>
                </a:cxn>
                <a:cxn ang="0">
                  <a:pos x="0" y="71"/>
                </a:cxn>
                <a:cxn ang="0">
                  <a:pos x="35" y="0"/>
                </a:cxn>
              </a:cxnLst>
              <a:rect l="0" t="0" r="r" b="b"/>
              <a:pathLst>
                <a:path w="71" h="71">
                  <a:moveTo>
                    <a:pt x="35" y="0"/>
                  </a:moveTo>
                  <a:lnTo>
                    <a:pt x="71" y="71"/>
                  </a:lnTo>
                  <a:lnTo>
                    <a:pt x="0" y="71"/>
                  </a:lnTo>
                  <a:lnTo>
                    <a:pt x="35" y="0"/>
                  </a:lnTo>
                  <a:close/>
                </a:path>
              </a:pathLst>
            </a:custGeom>
            <a:solidFill>
              <a:srgbClr val="0099FF"/>
            </a:solidFill>
            <a:ln w="19050">
              <a:solidFill>
                <a:srgbClr val="0099FF"/>
              </a:solidFill>
              <a:prstDash val="solid"/>
              <a:round/>
              <a:headEnd/>
              <a:tailEnd/>
            </a:ln>
          </p:spPr>
          <p:txBody>
            <a:bodyPr/>
            <a:lstStyle/>
            <a:p>
              <a:pPr eaLnBrk="1" hangingPunct="1"/>
              <a:endParaRPr lang="en-US" sz="1800">
                <a:solidFill>
                  <a:prstClr val="black"/>
                </a:solidFill>
                <a:latin typeface="Arial" pitchFamily="34" charset="0"/>
              </a:endParaRPr>
            </a:p>
          </p:txBody>
        </p:sp>
        <p:grpSp>
          <p:nvGrpSpPr>
            <p:cNvPr id="9" name="Group 2120"/>
            <p:cNvGrpSpPr>
              <a:grpSpLocks/>
            </p:cNvGrpSpPr>
            <p:nvPr/>
          </p:nvGrpSpPr>
          <p:grpSpPr bwMode="auto">
            <a:xfrm>
              <a:off x="3773" y="2244"/>
              <a:ext cx="1987" cy="1607"/>
              <a:chOff x="3773" y="2244"/>
              <a:chExt cx="1987" cy="1607"/>
            </a:xfrm>
          </p:grpSpPr>
          <p:sp>
            <p:nvSpPr>
              <p:cNvPr id="242704" name="Freeform 2064"/>
              <p:cNvSpPr>
                <a:spLocks/>
              </p:cNvSpPr>
              <p:nvPr/>
            </p:nvSpPr>
            <p:spPr bwMode="auto">
              <a:xfrm>
                <a:off x="3886" y="2244"/>
                <a:ext cx="79" cy="71"/>
              </a:xfrm>
              <a:custGeom>
                <a:avLst/>
                <a:gdLst/>
                <a:ahLst/>
                <a:cxnLst>
                  <a:cxn ang="0">
                    <a:pos x="36" y="0"/>
                  </a:cxn>
                  <a:cxn ang="0">
                    <a:pos x="71" y="35"/>
                  </a:cxn>
                  <a:cxn ang="0">
                    <a:pos x="36" y="71"/>
                  </a:cxn>
                  <a:cxn ang="0">
                    <a:pos x="0" y="35"/>
                  </a:cxn>
                  <a:cxn ang="0">
                    <a:pos x="36" y="0"/>
                  </a:cxn>
                </a:cxnLst>
                <a:rect l="0" t="0" r="r" b="b"/>
                <a:pathLst>
                  <a:path w="71" h="71">
                    <a:moveTo>
                      <a:pt x="36" y="0"/>
                    </a:moveTo>
                    <a:lnTo>
                      <a:pt x="71" y="35"/>
                    </a:lnTo>
                    <a:lnTo>
                      <a:pt x="36" y="71"/>
                    </a:lnTo>
                    <a:lnTo>
                      <a:pt x="0" y="35"/>
                    </a:lnTo>
                    <a:lnTo>
                      <a:pt x="36" y="0"/>
                    </a:lnTo>
                    <a:close/>
                  </a:path>
                </a:pathLst>
              </a:custGeom>
              <a:solidFill>
                <a:srgbClr val="0099FF"/>
              </a:solidFill>
              <a:ln w="19050">
                <a:solidFill>
                  <a:srgbClr val="0099FF"/>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06" name="Freeform 2066"/>
              <p:cNvSpPr>
                <a:spLocks/>
              </p:cNvSpPr>
              <p:nvPr/>
            </p:nvSpPr>
            <p:spPr bwMode="auto">
              <a:xfrm>
                <a:off x="3967" y="2981"/>
                <a:ext cx="78" cy="72"/>
              </a:xfrm>
              <a:custGeom>
                <a:avLst/>
                <a:gdLst/>
                <a:ahLst/>
                <a:cxnLst>
                  <a:cxn ang="0">
                    <a:pos x="35" y="0"/>
                  </a:cxn>
                  <a:cxn ang="0">
                    <a:pos x="71" y="72"/>
                  </a:cxn>
                  <a:cxn ang="0">
                    <a:pos x="0" y="72"/>
                  </a:cxn>
                  <a:cxn ang="0">
                    <a:pos x="35" y="0"/>
                  </a:cxn>
                </a:cxnLst>
                <a:rect l="0" t="0" r="r" b="b"/>
                <a:pathLst>
                  <a:path w="71" h="72">
                    <a:moveTo>
                      <a:pt x="35" y="0"/>
                    </a:moveTo>
                    <a:lnTo>
                      <a:pt x="71" y="72"/>
                    </a:lnTo>
                    <a:lnTo>
                      <a:pt x="0" y="72"/>
                    </a:lnTo>
                    <a:lnTo>
                      <a:pt x="35" y="0"/>
                    </a:lnTo>
                    <a:close/>
                  </a:path>
                </a:pathLst>
              </a:custGeom>
              <a:solidFill>
                <a:srgbClr val="0099FF"/>
              </a:solidFill>
              <a:ln w="19050">
                <a:solidFill>
                  <a:srgbClr val="0099FF"/>
                </a:solidFill>
                <a:prstDash val="solid"/>
                <a:round/>
                <a:headEnd/>
                <a:tailEnd/>
              </a:ln>
            </p:spPr>
            <p:txBody>
              <a:bodyPr/>
              <a:lstStyle/>
              <a:p>
                <a:pPr eaLnBrk="1" hangingPunct="1"/>
                <a:endParaRPr lang="en-US" sz="1800">
                  <a:solidFill>
                    <a:prstClr val="black"/>
                  </a:solidFill>
                  <a:latin typeface="Arial" pitchFamily="34" charset="0"/>
                </a:endParaRPr>
              </a:p>
            </p:txBody>
          </p:sp>
          <p:sp>
            <p:nvSpPr>
              <p:cNvPr id="242707" name="Rectangle 2067"/>
              <p:cNvSpPr>
                <a:spLocks noChangeArrowheads="1"/>
              </p:cNvSpPr>
              <p:nvPr/>
            </p:nvSpPr>
            <p:spPr bwMode="auto">
              <a:xfrm>
                <a:off x="3773" y="3029"/>
                <a:ext cx="65" cy="60"/>
              </a:xfrm>
              <a:prstGeom prst="rect">
                <a:avLst/>
              </a:prstGeom>
              <a:solidFill>
                <a:srgbClr val="0099FF"/>
              </a:solidFill>
              <a:ln w="19050">
                <a:solidFill>
                  <a:srgbClr val="0099FF"/>
                </a:solidFill>
                <a:miter lim="800000"/>
                <a:headEnd/>
                <a:tailEnd/>
              </a:ln>
            </p:spPr>
            <p:txBody>
              <a:bodyPr/>
              <a:lstStyle/>
              <a:p>
                <a:pPr eaLnBrk="1" hangingPunct="1"/>
                <a:endParaRPr lang="en-US" sz="1800">
                  <a:solidFill>
                    <a:prstClr val="black"/>
                  </a:solidFill>
                  <a:latin typeface="Arial" pitchFamily="34" charset="0"/>
                </a:endParaRPr>
              </a:p>
            </p:txBody>
          </p:sp>
          <p:sp>
            <p:nvSpPr>
              <p:cNvPr id="242708" name="Rectangle 2068"/>
              <p:cNvSpPr>
                <a:spLocks noChangeArrowheads="1"/>
              </p:cNvSpPr>
              <p:nvPr/>
            </p:nvSpPr>
            <p:spPr bwMode="auto">
              <a:xfrm>
                <a:off x="3869" y="2688"/>
                <a:ext cx="65" cy="59"/>
              </a:xfrm>
              <a:prstGeom prst="rect">
                <a:avLst/>
              </a:prstGeom>
              <a:solidFill>
                <a:srgbClr val="0099FF"/>
              </a:solidFill>
              <a:ln w="19050">
                <a:solidFill>
                  <a:srgbClr val="0099FF"/>
                </a:solidFill>
                <a:miter lim="800000"/>
                <a:headEnd/>
                <a:tailEnd/>
              </a:ln>
            </p:spPr>
            <p:txBody>
              <a:bodyPr/>
              <a:lstStyle/>
              <a:p>
                <a:pPr eaLnBrk="1" hangingPunct="1"/>
                <a:endParaRPr lang="en-US" sz="1800">
                  <a:solidFill>
                    <a:prstClr val="black"/>
                  </a:solidFill>
                  <a:latin typeface="Arial" pitchFamily="34" charset="0"/>
                </a:endParaRPr>
              </a:p>
            </p:txBody>
          </p:sp>
          <p:sp>
            <p:nvSpPr>
              <p:cNvPr id="242755" name="Text Box 2115"/>
              <p:cNvSpPr txBox="1">
                <a:spLocks noChangeArrowheads="1"/>
              </p:cNvSpPr>
              <p:nvPr/>
            </p:nvSpPr>
            <p:spPr bwMode="auto">
              <a:xfrm>
                <a:off x="4222" y="2448"/>
                <a:ext cx="1538" cy="1403"/>
              </a:xfrm>
              <a:prstGeom prst="rect">
                <a:avLst/>
              </a:prstGeom>
              <a:noFill/>
              <a:ln w="9525">
                <a:noFill/>
                <a:miter lim="800000"/>
                <a:headEnd/>
                <a:tailEnd/>
              </a:ln>
              <a:effectLst/>
            </p:spPr>
            <p:txBody>
              <a:bodyPr>
                <a:spAutoFit/>
              </a:bodyPr>
              <a:lstStyle/>
              <a:p>
                <a:pPr algn="ctr" eaLnBrk="1" hangingPunct="1"/>
                <a:r>
                  <a:rPr lang="en-US" sz="2800">
                    <a:solidFill>
                      <a:srgbClr val="0099FF"/>
                    </a:solidFill>
                    <a:latin typeface="Arial" pitchFamily="34" charset="0"/>
                  </a:rPr>
                  <a:t>Redwood </a:t>
                </a:r>
              </a:p>
              <a:p>
                <a:pPr algn="ctr" eaLnBrk="1" hangingPunct="1"/>
                <a:r>
                  <a:rPr lang="en-US" sz="2800">
                    <a:solidFill>
                      <a:srgbClr val="0099FF"/>
                    </a:solidFill>
                    <a:latin typeface="Arial" pitchFamily="34" charset="0"/>
                  </a:rPr>
                  <a:t>Forest and </a:t>
                </a:r>
              </a:p>
              <a:p>
                <a:pPr algn="ctr" eaLnBrk="1" hangingPunct="1"/>
                <a:r>
                  <a:rPr lang="en-US" sz="2800">
                    <a:solidFill>
                      <a:srgbClr val="0099FF"/>
                    </a:solidFill>
                    <a:latin typeface="Arial" pitchFamily="34" charset="0"/>
                  </a:rPr>
                  <a:t>Grass</a:t>
                </a:r>
              </a:p>
              <a:p>
                <a:pPr algn="ctr" eaLnBrk="1" hangingPunct="1"/>
                <a:r>
                  <a:rPr lang="en-US" sz="2800">
                    <a:solidFill>
                      <a:srgbClr val="0099FF"/>
                    </a:solidFill>
                    <a:latin typeface="Arial" pitchFamily="34" charset="0"/>
                  </a:rPr>
                  <a:t>Mendocino Co.</a:t>
                </a:r>
              </a:p>
            </p:txBody>
          </p:sp>
        </p:grpSp>
      </p:grpSp>
      <p:sp>
        <p:nvSpPr>
          <p:cNvPr id="242756" name="Rectangle 2116"/>
          <p:cNvSpPr>
            <a:spLocks noChangeArrowheads="1"/>
          </p:cNvSpPr>
          <p:nvPr/>
        </p:nvSpPr>
        <p:spPr bwMode="auto">
          <a:xfrm>
            <a:off x="0" y="457200"/>
            <a:ext cx="9144000" cy="1143000"/>
          </a:xfrm>
          <a:prstGeom prst="rect">
            <a:avLst/>
          </a:prstGeom>
          <a:noFill/>
          <a:ln w="9525">
            <a:noFill/>
            <a:miter lim="800000"/>
            <a:headEnd/>
            <a:tailEnd/>
          </a:ln>
        </p:spPr>
        <p:txBody>
          <a:bodyPr/>
          <a:lstStyle/>
          <a:p>
            <a:pPr algn="ctr" eaLnBrk="1" hangingPunct="1"/>
            <a:r>
              <a:rPr lang="en-US" sz="2800">
                <a:solidFill>
                  <a:srgbClr val="1F497D"/>
                </a:solidFill>
                <a:latin typeface="Arial" pitchFamily="34" charset="0"/>
              </a:rPr>
              <a:t>Trajectory Analysis of Some California Soil Systems</a:t>
            </a:r>
            <a:endParaRPr lang="en-CA" sz="2800">
              <a:solidFill>
                <a:srgbClr val="1F497D"/>
              </a:solidFill>
              <a:latin typeface="Arial" pitchFamily="34" charset="0"/>
            </a:endParaRPr>
          </a:p>
        </p:txBody>
      </p:sp>
      <p:sp>
        <p:nvSpPr>
          <p:cNvPr id="242757" name="Line 2117"/>
          <p:cNvSpPr>
            <a:spLocks noChangeShapeType="1"/>
          </p:cNvSpPr>
          <p:nvPr/>
        </p:nvSpPr>
        <p:spPr bwMode="auto">
          <a:xfrm>
            <a:off x="228600" y="990600"/>
            <a:ext cx="8839200" cy="0"/>
          </a:xfrm>
          <a:prstGeom prst="line">
            <a:avLst/>
          </a:prstGeom>
          <a:noFill/>
          <a:ln w="38100">
            <a:solidFill>
              <a:srgbClr val="CC9900"/>
            </a:solidFill>
            <a:round/>
            <a:headEnd/>
            <a:tailEnd/>
          </a:ln>
          <a:effectLst/>
        </p:spPr>
        <p:txBody>
          <a:bodyPr/>
          <a:lstStyle/>
          <a:p>
            <a:pPr eaLnBrk="1" hangingPunct="1"/>
            <a:endParaRPr lang="en-US" sz="1800">
              <a:solidFill>
                <a:prstClr val="black"/>
              </a:solidFill>
              <a:latin typeface="Arial" pitchFamily="34" charset="0"/>
            </a:endParaRPr>
          </a:p>
        </p:txBody>
      </p:sp>
      <p:pic>
        <p:nvPicPr>
          <p:cNvPr id="71" name="Picture 73" descr="cruznem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306512" y="903288"/>
            <a:ext cx="587375" cy="914400"/>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2" name="Picture 74"/>
          <p:cNvPicPr>
            <a:picLocks noChangeAspect="1" noChangeArrowheads="1"/>
          </p:cNvPicPr>
          <p:nvPr/>
        </p:nvPicPr>
        <p:blipFill>
          <a:blip r:embed="rId3" cstate="print">
            <a:lum bright="24000"/>
            <a:extLst>
              <a:ext uri="{28A0092B-C50C-407E-A947-70E740481C1C}">
                <a14:useLocalDpi xmlns:a14="http://schemas.microsoft.com/office/drawing/2010/main" xmlns="" val="0"/>
              </a:ext>
            </a:extLst>
          </a:blip>
          <a:srcRect/>
          <a:stretch>
            <a:fillRect/>
          </a:stretch>
        </p:blipFill>
        <p:spPr bwMode="auto">
          <a:xfrm>
            <a:off x="6324600" y="6172200"/>
            <a:ext cx="915988" cy="674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046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0"/>
            <a:ext cx="8686800" cy="838200"/>
          </a:xfrm>
        </p:spPr>
        <p:txBody>
          <a:bodyPr/>
          <a:lstStyle/>
          <a:p>
            <a:pPr algn="l"/>
            <a:r>
              <a:rPr lang="en-US" sz="3600">
                <a:latin typeface="Arial" charset="0"/>
              </a:rPr>
              <a:t>Management strategies - Summary</a:t>
            </a:r>
          </a:p>
        </p:txBody>
      </p:sp>
      <p:sp>
        <p:nvSpPr>
          <p:cNvPr id="29699" name="Rectangle 3"/>
          <p:cNvSpPr>
            <a:spLocks noGrp="1" noChangeArrowheads="1"/>
          </p:cNvSpPr>
          <p:nvPr>
            <p:ph type="body" idx="1"/>
          </p:nvPr>
        </p:nvSpPr>
        <p:spPr>
          <a:xfrm>
            <a:off x="685800" y="914400"/>
            <a:ext cx="7848600" cy="5410200"/>
          </a:xfrm>
        </p:spPr>
        <p:txBody>
          <a:bodyPr/>
          <a:lstStyle/>
          <a:p>
            <a:r>
              <a:rPr lang="en-US" sz="2600" dirty="0">
                <a:latin typeface="Arial" charset="0"/>
              </a:rPr>
              <a:t>Preplant management</a:t>
            </a:r>
          </a:p>
          <a:p>
            <a:pPr lvl="1"/>
            <a:r>
              <a:rPr lang="en-US" sz="2400" dirty="0">
                <a:latin typeface="Arial" charset="0"/>
              </a:rPr>
              <a:t>Planting site selection, non-host rotation</a:t>
            </a:r>
          </a:p>
          <a:p>
            <a:pPr lvl="1"/>
            <a:r>
              <a:rPr lang="en-US" sz="2400" dirty="0" smtClean="0">
                <a:latin typeface="Arial" charset="0"/>
              </a:rPr>
              <a:t>Preplant </a:t>
            </a:r>
            <a:r>
              <a:rPr lang="en-US" sz="2400" dirty="0">
                <a:latin typeface="Arial" charset="0"/>
              </a:rPr>
              <a:t>soil disinfestation, </a:t>
            </a:r>
            <a:r>
              <a:rPr lang="en-US" sz="2400" dirty="0" err="1">
                <a:latin typeface="Arial" charset="0"/>
              </a:rPr>
              <a:t>nematicides</a:t>
            </a:r>
            <a:endParaRPr lang="en-US" sz="2400" dirty="0">
              <a:latin typeface="Arial" charset="0"/>
            </a:endParaRPr>
          </a:p>
          <a:p>
            <a:pPr lvl="1"/>
            <a:r>
              <a:rPr lang="en-US" sz="2400" dirty="0">
                <a:latin typeface="Arial" charset="0"/>
              </a:rPr>
              <a:t>Clean equipment, water</a:t>
            </a:r>
          </a:p>
          <a:p>
            <a:pPr lvl="1"/>
            <a:r>
              <a:rPr lang="en-US" sz="2400" dirty="0">
                <a:latin typeface="Arial" charset="0"/>
              </a:rPr>
              <a:t>Certified planting stock</a:t>
            </a:r>
          </a:p>
          <a:p>
            <a:pPr lvl="1"/>
            <a:r>
              <a:rPr lang="en-US" sz="2400" dirty="0">
                <a:latin typeface="Arial" charset="0"/>
              </a:rPr>
              <a:t>Rootstock selection</a:t>
            </a:r>
          </a:p>
          <a:p>
            <a:pPr lvl="1"/>
            <a:r>
              <a:rPr lang="en-US" sz="2400" dirty="0">
                <a:latin typeface="Arial" charset="0"/>
              </a:rPr>
              <a:t>Biological antagonists and soil food web </a:t>
            </a:r>
            <a:r>
              <a:rPr lang="en-US" sz="2400" dirty="0" smtClean="0">
                <a:latin typeface="Arial" charset="0"/>
              </a:rPr>
              <a:t>health</a:t>
            </a:r>
          </a:p>
          <a:p>
            <a:pPr lvl="1"/>
            <a:endParaRPr lang="en-US" sz="2400" dirty="0">
              <a:latin typeface="Arial" charset="0"/>
            </a:endParaRPr>
          </a:p>
          <a:p>
            <a:r>
              <a:rPr lang="en-US" sz="2400" dirty="0" err="1">
                <a:latin typeface="Arial" charset="0"/>
              </a:rPr>
              <a:t>Postplant</a:t>
            </a:r>
            <a:r>
              <a:rPr lang="en-US" sz="2400" dirty="0">
                <a:latin typeface="Arial" charset="0"/>
              </a:rPr>
              <a:t> management</a:t>
            </a:r>
          </a:p>
          <a:p>
            <a:pPr lvl="1">
              <a:lnSpc>
                <a:spcPct val="80000"/>
              </a:lnSpc>
            </a:pPr>
            <a:r>
              <a:rPr lang="en-US" sz="2400" dirty="0">
                <a:latin typeface="Arial" charset="0"/>
              </a:rPr>
              <a:t>Amendments</a:t>
            </a:r>
          </a:p>
          <a:p>
            <a:pPr lvl="1">
              <a:lnSpc>
                <a:spcPct val="80000"/>
              </a:lnSpc>
            </a:pPr>
            <a:r>
              <a:rPr lang="en-US" sz="2400" dirty="0" err="1">
                <a:latin typeface="Arial" charset="0"/>
              </a:rPr>
              <a:t>Nematicides</a:t>
            </a:r>
            <a:endParaRPr lang="en-US" sz="2400" dirty="0">
              <a:latin typeface="Arial" charset="0"/>
            </a:endParaRPr>
          </a:p>
          <a:p>
            <a:pPr lvl="1">
              <a:lnSpc>
                <a:spcPct val="80000"/>
              </a:lnSpc>
            </a:pPr>
            <a:r>
              <a:rPr lang="en-US" sz="2400" dirty="0">
                <a:latin typeface="Arial" charset="0"/>
              </a:rPr>
              <a:t>Cover </a:t>
            </a:r>
            <a:r>
              <a:rPr lang="en-US" sz="2400" dirty="0" smtClean="0">
                <a:latin typeface="Arial" charset="0"/>
              </a:rPr>
              <a:t>crops, mulching, reduced tillage</a:t>
            </a:r>
            <a:endParaRPr lang="en-US" sz="2400" dirty="0">
              <a:latin typeface="Arial" charset="0"/>
            </a:endParaRPr>
          </a:p>
          <a:p>
            <a:pPr lvl="1"/>
            <a:r>
              <a:rPr lang="en-US" sz="2400" dirty="0">
                <a:latin typeface="Arial" charset="0"/>
              </a:rPr>
              <a:t>Biological antagonists and soil food web health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9699">
                                            <p:txEl>
                                              <p:pRg st="1" end="1"/>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9699">
                                            <p:txEl>
                                              <p:pRg st="2" end="2"/>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9699">
                                            <p:txEl>
                                              <p:pRg st="3" end="3"/>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9699">
                                            <p:txEl>
                                              <p:pRg st="4" end="4"/>
                                            </p:txEl>
                                          </p:spTgt>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9">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9699">
                                            <p:txEl>
                                              <p:pRg st="5" end="5"/>
                                            </p:txEl>
                                          </p:spTgt>
                                        </p:tgtEl>
                                        <p:attrNameLst>
                                          <p:attrName>ppt_c</p:attrName>
                                        </p:attrNameLst>
                                      </p:cBhvr>
                                      <p:to>
                                        <a:schemeClr val="fo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99">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9699">
                                            <p:txEl>
                                              <p:pRg st="6" end="6"/>
                                            </p:txEl>
                                          </p:spTgt>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699">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29699">
                                            <p:txEl>
                                              <p:pRg st="9" end="9"/>
                                            </p:txEl>
                                          </p:spTgt>
                                        </p:tgtEl>
                                        <p:attrNameLst>
                                          <p:attrName>ppt_c</p:attrName>
                                        </p:attrNameLst>
                                      </p:cBhvr>
                                      <p:to>
                                        <a:schemeClr val="fo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699">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29699">
                                            <p:txEl>
                                              <p:pRg st="10" end="10"/>
                                            </p:txEl>
                                          </p:spTgt>
                                        </p:tgtEl>
                                        <p:attrNameLst>
                                          <p:attrName>ppt_c</p:attrName>
                                        </p:attrNameLst>
                                      </p:cBhvr>
                                      <p:to>
                                        <a:schemeClr val="folHlink"/>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699">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29699">
                                            <p:txEl>
                                              <p:pRg st="11" end="11"/>
                                            </p:txEl>
                                          </p:spTgt>
                                        </p:tgtEl>
                                        <p:attrNameLst>
                                          <p:attrName>ppt_c</p:attrName>
                                        </p:attrNameLst>
                                      </p:cBhvr>
                                      <p:to>
                                        <a:schemeClr val="folHlink"/>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69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http://images.fineartamerica.com/images-medium/the-grape-crusher-napa-valley-california-george-oz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23" name="Title 1"/>
          <p:cNvSpPr txBox="1">
            <a:spLocks/>
          </p:cNvSpPr>
          <p:nvPr/>
        </p:nvSpPr>
        <p:spPr bwMode="auto">
          <a:xfrm>
            <a:off x="228600" y="5334000"/>
            <a:ext cx="8763000" cy="762000"/>
          </a:xfrm>
          <a:prstGeom prst="rect">
            <a:avLst/>
          </a:prstGeom>
          <a:solidFill>
            <a:srgbClr val="FFFF99"/>
          </a:solidFill>
          <a:ln w="9525">
            <a:noFill/>
            <a:miter lim="800000"/>
            <a:headEnd/>
            <a:tailEnd/>
          </a:ln>
        </p:spPr>
        <p:txBody>
          <a:bodyPr anchor="ctr"/>
          <a:lstStyle/>
          <a:p>
            <a:pPr algn="ctr"/>
            <a:r>
              <a:rPr lang="en-US" sz="3200">
                <a:solidFill>
                  <a:schemeClr val="accent2"/>
                </a:solidFill>
                <a:latin typeface="Calibri" pitchFamily="34" charset="0"/>
              </a:rPr>
              <a:t>http://plpnemweb.ucdavis.edu/nemaplex</a:t>
            </a:r>
            <a:endParaRPr lang="en-US" sz="3200" b="1">
              <a:solidFill>
                <a:schemeClr val="accent2"/>
              </a:solidFill>
              <a:latin typeface="Calibri" pitchFamily="34" charset="0"/>
            </a:endParaRPr>
          </a:p>
        </p:txBody>
      </p:sp>
      <p:sp>
        <p:nvSpPr>
          <p:cNvPr id="30724" name="Title 1"/>
          <p:cNvSpPr txBox="1">
            <a:spLocks/>
          </p:cNvSpPr>
          <p:nvPr/>
        </p:nvSpPr>
        <p:spPr bwMode="auto">
          <a:xfrm>
            <a:off x="3124200" y="3962400"/>
            <a:ext cx="2438400" cy="762000"/>
          </a:xfrm>
          <a:prstGeom prst="rect">
            <a:avLst/>
          </a:prstGeom>
          <a:solidFill>
            <a:srgbClr val="FFFF99"/>
          </a:solidFill>
          <a:ln w="9525">
            <a:noFill/>
            <a:miter lim="800000"/>
            <a:headEnd/>
            <a:tailEnd/>
          </a:ln>
        </p:spPr>
        <p:txBody>
          <a:bodyPr anchor="ctr"/>
          <a:lstStyle/>
          <a:p>
            <a:pPr algn="ctr"/>
            <a:r>
              <a:rPr lang="en-US" sz="3200">
                <a:solidFill>
                  <a:schemeClr val="accent2"/>
                </a:solidFill>
                <a:latin typeface="Calibri" pitchFamily="34" charset="0"/>
              </a:rPr>
              <a:t>Thank you!</a:t>
            </a:r>
            <a:endParaRPr lang="en-US" sz="3200" b="1">
              <a:solidFill>
                <a:schemeClr val="accent2"/>
              </a:solidFill>
              <a:latin typeface="Calibri" pitchFamily="34"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533400"/>
            <a:ext cx="8458200" cy="1143000"/>
          </a:xfrm>
        </p:spPr>
        <p:txBody>
          <a:bodyPr/>
          <a:lstStyle/>
          <a:p>
            <a:pPr algn="l"/>
            <a:r>
              <a:rPr lang="en-US" sz="3600">
                <a:latin typeface="Arial" charset="0"/>
              </a:rPr>
              <a:t>Postplant nematode management – organic amendments</a:t>
            </a:r>
          </a:p>
        </p:txBody>
      </p:sp>
      <p:sp>
        <p:nvSpPr>
          <p:cNvPr id="24579" name="Rectangle 3"/>
          <p:cNvSpPr>
            <a:spLocks noGrp="1" noChangeArrowheads="1"/>
          </p:cNvSpPr>
          <p:nvPr>
            <p:ph type="body" idx="1"/>
          </p:nvPr>
        </p:nvSpPr>
        <p:spPr>
          <a:xfrm>
            <a:off x="685800" y="2209800"/>
            <a:ext cx="7772400" cy="3429000"/>
          </a:xfrm>
        </p:spPr>
        <p:txBody>
          <a:bodyPr/>
          <a:lstStyle/>
          <a:p>
            <a:r>
              <a:rPr lang="en-US" sz="2800" dirty="0">
                <a:latin typeface="Arial" charset="0"/>
              </a:rPr>
              <a:t>onion</a:t>
            </a:r>
          </a:p>
          <a:p>
            <a:r>
              <a:rPr lang="en-US" sz="2800" dirty="0">
                <a:latin typeface="Arial" charset="0"/>
              </a:rPr>
              <a:t>garlic</a:t>
            </a:r>
          </a:p>
          <a:p>
            <a:r>
              <a:rPr lang="en-US" sz="2800" dirty="0">
                <a:latin typeface="Arial" charset="0"/>
              </a:rPr>
              <a:t>pumpkin</a:t>
            </a:r>
          </a:p>
          <a:p>
            <a:r>
              <a:rPr lang="en-US" sz="2800" dirty="0">
                <a:latin typeface="Arial" charset="0"/>
              </a:rPr>
              <a:t>rapeseed</a:t>
            </a:r>
          </a:p>
          <a:p>
            <a:r>
              <a:rPr lang="en-US" sz="2800" dirty="0">
                <a:latin typeface="Arial" charset="0"/>
              </a:rPr>
              <a:t>other </a:t>
            </a:r>
            <a:r>
              <a:rPr lang="en-US" sz="2800" dirty="0" err="1">
                <a:latin typeface="Arial" charset="0"/>
              </a:rPr>
              <a:t>brassicas</a:t>
            </a:r>
            <a:endParaRPr lang="en-US" sz="2800" dirty="0">
              <a:latin typeface="Arial" charset="0"/>
            </a:endParaRPr>
          </a:p>
          <a:p>
            <a:r>
              <a:rPr lang="en-US" sz="2800" dirty="0" smtClean="0">
                <a:latin typeface="Arial" charset="0"/>
              </a:rPr>
              <a:t>Chinese herbal </a:t>
            </a:r>
            <a:r>
              <a:rPr lang="en-US" sz="2800" dirty="0">
                <a:latin typeface="Arial" charset="0"/>
              </a:rPr>
              <a:t>remedies</a:t>
            </a:r>
          </a:p>
          <a:p>
            <a:r>
              <a:rPr lang="en-US" sz="2800" dirty="0">
                <a:latin typeface="Arial" charset="0"/>
              </a:rPr>
              <a:t>cover crops and green </a:t>
            </a:r>
            <a:r>
              <a:rPr lang="en-US" sz="2800" dirty="0" smtClean="0">
                <a:latin typeface="Arial" charset="0"/>
              </a:rPr>
              <a:t>manures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31800" y="228600"/>
            <a:ext cx="3657600" cy="1143000"/>
          </a:xfrm>
        </p:spPr>
        <p:txBody>
          <a:bodyPr/>
          <a:lstStyle/>
          <a:p>
            <a:r>
              <a:rPr lang="en-US" sz="3600" i="1" dirty="0" smtClean="0">
                <a:latin typeface="Arial" pitchFamily="34" charset="0"/>
                <a:ea typeface="ＭＳ Ｐゴシック" pitchFamily="-110" charset="-128"/>
                <a:cs typeface="Arial" pitchFamily="34" charset="0"/>
              </a:rPr>
              <a:t>Criconemoides xenoplax</a:t>
            </a:r>
          </a:p>
        </p:txBody>
      </p:sp>
      <p:sp>
        <p:nvSpPr>
          <p:cNvPr id="14339" name="Rectangle 4"/>
          <p:cNvSpPr>
            <a:spLocks noChangeArrowheads="1"/>
          </p:cNvSpPr>
          <p:nvPr/>
        </p:nvSpPr>
        <p:spPr bwMode="auto">
          <a:xfrm>
            <a:off x="685800" y="2057400"/>
            <a:ext cx="2286000" cy="4343400"/>
          </a:xfrm>
          <a:prstGeom prst="rect">
            <a:avLst/>
          </a:prstGeom>
          <a:noFill/>
          <a:ln w="9525" algn="ctr">
            <a:solidFill>
              <a:schemeClr val="tx1"/>
            </a:solidFill>
            <a:round/>
            <a:headEnd/>
            <a:tailEnd/>
          </a:ln>
        </p:spPr>
        <p:txBody>
          <a:bodyPr/>
          <a:lstStyle/>
          <a:p>
            <a:endParaRPr lang="en-US"/>
          </a:p>
        </p:txBody>
      </p:sp>
      <p:sp>
        <p:nvSpPr>
          <p:cNvPr id="14340" name="Rectangle 5"/>
          <p:cNvSpPr>
            <a:spLocks noChangeArrowheads="1"/>
          </p:cNvSpPr>
          <p:nvPr/>
        </p:nvSpPr>
        <p:spPr bwMode="auto">
          <a:xfrm rot="5400000">
            <a:off x="4419600" y="1143000"/>
            <a:ext cx="2209800" cy="4343400"/>
          </a:xfrm>
          <a:prstGeom prst="rect">
            <a:avLst/>
          </a:prstGeom>
          <a:noFill/>
          <a:ln w="9525" algn="ctr">
            <a:solidFill>
              <a:schemeClr val="tx1"/>
            </a:solidFill>
            <a:round/>
            <a:headEnd/>
            <a:tailEnd/>
          </a:ln>
        </p:spPr>
        <p:txBody>
          <a:bodyPr/>
          <a:lstStyle/>
          <a:p>
            <a:endParaRPr lang="en-US"/>
          </a:p>
        </p:txBody>
      </p:sp>
      <p:sp>
        <p:nvSpPr>
          <p:cNvPr id="14341" name="Rectangle 6"/>
          <p:cNvSpPr>
            <a:spLocks noChangeArrowheads="1"/>
          </p:cNvSpPr>
          <p:nvPr/>
        </p:nvSpPr>
        <p:spPr bwMode="auto">
          <a:xfrm rot="5400000">
            <a:off x="4991100" y="2857500"/>
            <a:ext cx="2286000" cy="5562600"/>
          </a:xfrm>
          <a:prstGeom prst="rect">
            <a:avLst/>
          </a:prstGeom>
          <a:noFill/>
          <a:ln w="9525" algn="ctr">
            <a:solidFill>
              <a:schemeClr val="tx1"/>
            </a:solidFill>
            <a:round/>
            <a:headEnd/>
            <a:tailEnd/>
          </a:ln>
        </p:spPr>
        <p:txBody>
          <a:bodyPr/>
          <a:lstStyle/>
          <a:p>
            <a:endParaRPr lang="en-US"/>
          </a:p>
        </p:txBody>
      </p:sp>
      <p:pic>
        <p:nvPicPr>
          <p:cNvPr id="14342" name="Picture 6" descr="Cxenopl"/>
          <p:cNvPicPr>
            <a:picLocks noChangeAspect="1" noChangeArrowheads="1"/>
          </p:cNvPicPr>
          <p:nvPr/>
        </p:nvPicPr>
        <p:blipFill>
          <a:blip r:embed="rId2" cstate="print"/>
          <a:srcRect r="2945"/>
          <a:stretch>
            <a:fillRect/>
          </a:stretch>
        </p:blipFill>
        <p:spPr bwMode="auto">
          <a:xfrm>
            <a:off x="723900" y="2895600"/>
            <a:ext cx="2209800" cy="2959100"/>
          </a:xfrm>
          <a:prstGeom prst="rect">
            <a:avLst/>
          </a:prstGeom>
          <a:noFill/>
          <a:ln w="9525">
            <a:noFill/>
            <a:miter lim="800000"/>
            <a:headEnd/>
            <a:tailEnd/>
          </a:ln>
        </p:spPr>
      </p:pic>
      <p:sp>
        <p:nvSpPr>
          <p:cNvPr id="14343" name="Rectangle 11"/>
          <p:cNvSpPr>
            <a:spLocks noChangeArrowheads="1"/>
          </p:cNvSpPr>
          <p:nvPr/>
        </p:nvSpPr>
        <p:spPr bwMode="auto">
          <a:xfrm rot="5400000">
            <a:off x="5791200" y="-1066800"/>
            <a:ext cx="2057400" cy="4343400"/>
          </a:xfrm>
          <a:prstGeom prst="rect">
            <a:avLst/>
          </a:prstGeom>
          <a:noFill/>
          <a:ln w="9525" algn="ctr">
            <a:solidFill>
              <a:schemeClr val="tx1"/>
            </a:solidFill>
            <a:round/>
            <a:headEnd/>
            <a:tailEnd/>
          </a:ln>
        </p:spPr>
        <p:txBody>
          <a:bodyPr/>
          <a:lstStyle/>
          <a:p>
            <a:endParaRPr lang="en-US"/>
          </a:p>
        </p:txBody>
      </p:sp>
      <p:pic>
        <p:nvPicPr>
          <p:cNvPr id="14344" name="Picture 2" descr="Slide_2"/>
          <p:cNvPicPr>
            <a:picLocks noChangeAspect="1" noChangeArrowheads="1"/>
          </p:cNvPicPr>
          <p:nvPr/>
        </p:nvPicPr>
        <p:blipFill>
          <a:blip r:embed="rId3" cstate="print"/>
          <a:srcRect l="893" t="6639" b="13409"/>
          <a:stretch>
            <a:fillRect/>
          </a:stretch>
        </p:blipFill>
        <p:spPr bwMode="auto">
          <a:xfrm>
            <a:off x="5562600" y="228600"/>
            <a:ext cx="2509838" cy="1828800"/>
          </a:xfrm>
          <a:prstGeom prst="rect">
            <a:avLst/>
          </a:prstGeom>
          <a:noFill/>
          <a:ln w="9525">
            <a:noFill/>
            <a:miter lim="800000"/>
            <a:headEnd/>
            <a:tailEnd/>
          </a:ln>
        </p:spPr>
      </p:pic>
      <p:pic>
        <p:nvPicPr>
          <p:cNvPr id="14345" name="Picture 3" descr="SLIDE165"/>
          <p:cNvPicPr>
            <a:picLocks noChangeAspect="1" noChangeArrowheads="1"/>
          </p:cNvPicPr>
          <p:nvPr/>
        </p:nvPicPr>
        <p:blipFill>
          <a:blip r:embed="rId4" cstate="print"/>
          <a:srcRect t="5914" r="4300"/>
          <a:stretch>
            <a:fillRect/>
          </a:stretch>
        </p:blipFill>
        <p:spPr bwMode="auto">
          <a:xfrm>
            <a:off x="3429000" y="2247900"/>
            <a:ext cx="4191000" cy="2133600"/>
          </a:xfrm>
          <a:prstGeom prst="rect">
            <a:avLst/>
          </a:prstGeom>
          <a:noFill/>
          <a:ln w="9525">
            <a:noFill/>
            <a:miter lim="800000"/>
            <a:headEnd/>
            <a:tailEnd/>
          </a:ln>
        </p:spPr>
      </p:pic>
      <p:pic>
        <p:nvPicPr>
          <p:cNvPr id="14346" name="Picture 9"/>
          <p:cNvPicPr>
            <a:picLocks noChangeAspect="1" noChangeArrowheads="1"/>
          </p:cNvPicPr>
          <p:nvPr/>
        </p:nvPicPr>
        <p:blipFill>
          <a:blip r:embed="rId5" cstate="print"/>
          <a:srcRect l="15916"/>
          <a:stretch>
            <a:fillRect/>
          </a:stretch>
        </p:blipFill>
        <p:spPr bwMode="auto">
          <a:xfrm>
            <a:off x="3429000" y="4495800"/>
            <a:ext cx="2817813" cy="2259013"/>
          </a:xfrm>
          <a:prstGeom prst="rect">
            <a:avLst/>
          </a:prstGeom>
          <a:noFill/>
          <a:ln w="12700">
            <a:noFill/>
            <a:miter lim="800000"/>
            <a:headEnd/>
            <a:tailEnd/>
          </a:ln>
        </p:spPr>
      </p:pic>
      <p:pic>
        <p:nvPicPr>
          <p:cNvPr id="14347" name="Picture 10"/>
          <p:cNvPicPr>
            <a:picLocks noChangeAspect="1" noChangeArrowheads="1"/>
          </p:cNvPicPr>
          <p:nvPr/>
        </p:nvPicPr>
        <p:blipFill>
          <a:blip r:embed="rId6" cstate="print"/>
          <a:srcRect l="22493"/>
          <a:stretch>
            <a:fillRect/>
          </a:stretch>
        </p:blipFill>
        <p:spPr bwMode="auto">
          <a:xfrm>
            <a:off x="6324600" y="4495800"/>
            <a:ext cx="2590800" cy="2259013"/>
          </a:xfrm>
          <a:prstGeom prst="rect">
            <a:avLst/>
          </a:prstGeom>
          <a:noFill/>
          <a:ln w="12700">
            <a:noFill/>
            <a:miter lim="800000"/>
            <a:headEnd/>
            <a:tailEnd/>
          </a:ln>
        </p:spPr>
      </p:pic>
      <p:sp>
        <p:nvSpPr>
          <p:cNvPr id="14348" name="Diamond 16"/>
          <p:cNvSpPr>
            <a:spLocks noChangeArrowheads="1"/>
          </p:cNvSpPr>
          <p:nvPr/>
        </p:nvSpPr>
        <p:spPr bwMode="auto">
          <a:xfrm>
            <a:off x="3581400" y="5976938"/>
            <a:ext cx="609600" cy="685800"/>
          </a:xfrm>
          <a:prstGeom prst="diamond">
            <a:avLst/>
          </a:prstGeom>
          <a:solidFill>
            <a:srgbClr val="FFC000"/>
          </a:solidFill>
          <a:ln w="9525" algn="ctr">
            <a:solidFill>
              <a:schemeClr val="tx1"/>
            </a:solidFill>
            <a:round/>
            <a:headEnd/>
            <a:tailEnd/>
          </a:ln>
        </p:spPr>
        <p:txBody>
          <a:bodyPr/>
          <a:lstStyle/>
          <a:p>
            <a:endParaRPr lang="en-US" sz="5400"/>
          </a:p>
        </p:txBody>
      </p:sp>
      <p:sp>
        <p:nvSpPr>
          <p:cNvPr id="14349" name="TextBox 17"/>
          <p:cNvSpPr txBox="1">
            <a:spLocks noChangeArrowheads="1"/>
          </p:cNvSpPr>
          <p:nvPr/>
        </p:nvSpPr>
        <p:spPr bwMode="auto">
          <a:xfrm>
            <a:off x="3733800" y="5921375"/>
            <a:ext cx="355600" cy="708025"/>
          </a:xfrm>
          <a:prstGeom prst="rect">
            <a:avLst/>
          </a:prstGeom>
          <a:noFill/>
          <a:ln w="9525">
            <a:noFill/>
            <a:miter lim="800000"/>
            <a:headEnd/>
            <a:tailEnd/>
          </a:ln>
        </p:spPr>
        <p:txBody>
          <a:bodyPr wrap="none">
            <a:spAutoFit/>
          </a:bodyPr>
          <a:lstStyle/>
          <a:p>
            <a:r>
              <a:rPr lang="en-US" sz="4000"/>
              <a:t>-</a:t>
            </a:r>
          </a:p>
        </p:txBody>
      </p:sp>
      <p:sp>
        <p:nvSpPr>
          <p:cNvPr id="14350" name="Diamond 18"/>
          <p:cNvSpPr>
            <a:spLocks noChangeArrowheads="1"/>
          </p:cNvSpPr>
          <p:nvPr/>
        </p:nvSpPr>
        <p:spPr bwMode="auto">
          <a:xfrm>
            <a:off x="6629400" y="5976938"/>
            <a:ext cx="609600" cy="685800"/>
          </a:xfrm>
          <a:prstGeom prst="diamond">
            <a:avLst/>
          </a:prstGeom>
          <a:solidFill>
            <a:srgbClr val="FFC000"/>
          </a:solidFill>
          <a:ln w="9525" algn="ctr">
            <a:solidFill>
              <a:schemeClr val="tx1"/>
            </a:solidFill>
            <a:round/>
            <a:headEnd/>
            <a:tailEnd/>
          </a:ln>
        </p:spPr>
        <p:txBody>
          <a:bodyPr/>
          <a:lstStyle/>
          <a:p>
            <a:endParaRPr lang="en-US" sz="5400"/>
          </a:p>
        </p:txBody>
      </p:sp>
      <p:sp>
        <p:nvSpPr>
          <p:cNvPr id="14351" name="TextBox 19"/>
          <p:cNvSpPr txBox="1">
            <a:spLocks noChangeArrowheads="1"/>
          </p:cNvSpPr>
          <p:nvPr/>
        </p:nvSpPr>
        <p:spPr bwMode="auto">
          <a:xfrm>
            <a:off x="6705600" y="5943600"/>
            <a:ext cx="473075" cy="708025"/>
          </a:xfrm>
          <a:prstGeom prst="rect">
            <a:avLst/>
          </a:prstGeom>
          <a:noFill/>
          <a:ln w="9525">
            <a:noFill/>
            <a:miter lim="800000"/>
            <a:headEnd/>
            <a:tailEnd/>
          </a:ln>
        </p:spPr>
        <p:txBody>
          <a:bodyPr wrap="none">
            <a:spAutoFit/>
          </a:bodyPr>
          <a:lstStyle/>
          <a:p>
            <a:r>
              <a:rPr lang="en-US" sz="4000"/>
              <a:t>+</a:t>
            </a:r>
          </a:p>
        </p:txBody>
      </p:sp>
      <p:sp>
        <p:nvSpPr>
          <p:cNvPr id="2" name="TextBox 1"/>
          <p:cNvSpPr txBox="1"/>
          <p:nvPr/>
        </p:nvSpPr>
        <p:spPr>
          <a:xfrm>
            <a:off x="2209800" y="1447800"/>
            <a:ext cx="2154757" cy="461665"/>
          </a:xfrm>
          <a:prstGeom prst="rect">
            <a:avLst/>
          </a:prstGeom>
          <a:noFill/>
        </p:spPr>
        <p:txBody>
          <a:bodyPr wrap="none" rtlCol="0">
            <a:spAutoFit/>
          </a:bodyPr>
          <a:lstStyle/>
          <a:p>
            <a:r>
              <a:rPr lang="en-US" dirty="0" smtClean="0"/>
              <a:t>ring nematode</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76200" y="990600"/>
            <a:ext cx="9067800" cy="838200"/>
          </a:xfrm>
        </p:spPr>
        <p:txBody>
          <a:bodyPr/>
          <a:lstStyle/>
          <a:p>
            <a:r>
              <a:rPr lang="en-US" sz="3200">
                <a:latin typeface="Arial" charset="0"/>
              </a:rPr>
              <a:t/>
            </a:r>
            <a:br>
              <a:rPr lang="en-US" sz="3200">
                <a:latin typeface="Arial" charset="0"/>
              </a:rPr>
            </a:br>
            <a:r>
              <a:rPr lang="en-US" sz="3200">
                <a:latin typeface="Arial" charset="0"/>
              </a:rPr>
              <a:t>In high value crops…Biocides..from CS</a:t>
            </a:r>
            <a:r>
              <a:rPr lang="en-US" sz="3200" baseline="-25000">
                <a:latin typeface="Arial" charset="0"/>
              </a:rPr>
              <a:t>2</a:t>
            </a:r>
            <a:r>
              <a:rPr lang="en-US" sz="3200">
                <a:latin typeface="Arial" charset="0"/>
              </a:rPr>
              <a:t>……….</a:t>
            </a:r>
          </a:p>
        </p:txBody>
      </p:sp>
      <p:sp>
        <p:nvSpPr>
          <p:cNvPr id="161795" name="Rectangle 3"/>
          <p:cNvSpPr>
            <a:spLocks noGrp="1" noChangeArrowheads="1"/>
          </p:cNvSpPr>
          <p:nvPr>
            <p:ph type="body" idx="1"/>
          </p:nvPr>
        </p:nvSpPr>
        <p:spPr>
          <a:xfrm>
            <a:off x="685800" y="2209800"/>
            <a:ext cx="7772400" cy="4114800"/>
          </a:xfrm>
        </p:spPr>
        <p:txBody>
          <a:bodyPr/>
          <a:lstStyle/>
          <a:p>
            <a:r>
              <a:rPr lang="en-US" sz="2800" dirty="0" err="1">
                <a:latin typeface="Arial" charset="0"/>
              </a:rPr>
              <a:t>Garreau</a:t>
            </a:r>
            <a:r>
              <a:rPr lang="en-US" sz="2800" dirty="0">
                <a:latin typeface="Arial" charset="0"/>
              </a:rPr>
              <a:t> (1854) recognizing the insecticidal value of CS</a:t>
            </a:r>
            <a:r>
              <a:rPr lang="en-US" sz="2800" baseline="-25000" dirty="0">
                <a:latin typeface="Arial" charset="0"/>
              </a:rPr>
              <a:t>2</a:t>
            </a:r>
            <a:r>
              <a:rPr lang="en-US" sz="2800" dirty="0">
                <a:latin typeface="Arial" charset="0"/>
              </a:rPr>
              <a:t>.  </a:t>
            </a:r>
          </a:p>
          <a:p>
            <a:r>
              <a:rPr lang="en-US" sz="2800" dirty="0" err="1">
                <a:latin typeface="Arial" charset="0"/>
              </a:rPr>
              <a:t>Thenard</a:t>
            </a:r>
            <a:r>
              <a:rPr lang="en-US" sz="2800" dirty="0">
                <a:latin typeface="Arial" charset="0"/>
              </a:rPr>
              <a:t> (1869) suggested its use in French vineyards for grape </a:t>
            </a:r>
            <a:r>
              <a:rPr lang="en-US" sz="2800" dirty="0" err="1">
                <a:latin typeface="Arial" charset="0"/>
              </a:rPr>
              <a:t>phylloxera</a:t>
            </a:r>
            <a:r>
              <a:rPr lang="en-US" sz="2800" dirty="0">
                <a:latin typeface="Arial" charset="0"/>
              </a:rPr>
              <a:t>. Applied by injection into holes 50 cm apart. </a:t>
            </a:r>
          </a:p>
          <a:p>
            <a:pPr lvl="1"/>
            <a:r>
              <a:rPr lang="en-US" sz="2400" dirty="0">
                <a:latin typeface="Arial" charset="0"/>
              </a:rPr>
              <a:t>Discontinued with the introduction of </a:t>
            </a:r>
            <a:r>
              <a:rPr lang="en-US" sz="2400" dirty="0" err="1">
                <a:latin typeface="Arial" charset="0"/>
              </a:rPr>
              <a:t>phylloxera</a:t>
            </a:r>
            <a:r>
              <a:rPr lang="en-US" sz="2400" dirty="0">
                <a:latin typeface="Arial" charset="0"/>
              </a:rPr>
              <a:t>-resistant rootstocks.</a:t>
            </a:r>
          </a:p>
          <a:p>
            <a:pPr lvl="1"/>
            <a:r>
              <a:rPr lang="en-US" sz="2400" i="1" dirty="0">
                <a:latin typeface="Arial" charset="0"/>
              </a:rPr>
              <a:t>But it established the idea that soil pests could be controlled by injection of volatile chemicals</a:t>
            </a:r>
            <a:r>
              <a:rPr lang="en-US" sz="2400" dirty="0">
                <a:latin typeface="Arial" charset="0"/>
              </a:rPr>
              <a:t>. </a:t>
            </a:r>
          </a:p>
        </p:txBody>
      </p:sp>
      <p:sp>
        <p:nvSpPr>
          <p:cNvPr id="161796" name="Text Box 4"/>
          <p:cNvSpPr txBox="1">
            <a:spLocks noChangeArrowheads="1"/>
          </p:cNvSpPr>
          <p:nvPr/>
        </p:nvSpPr>
        <p:spPr bwMode="auto">
          <a:xfrm>
            <a:off x="1219200" y="0"/>
            <a:ext cx="6915150" cy="1190625"/>
          </a:xfrm>
          <a:prstGeom prst="rect">
            <a:avLst/>
          </a:prstGeom>
          <a:noFill/>
          <a:ln w="9525">
            <a:noFill/>
            <a:miter lim="800000"/>
            <a:headEnd/>
            <a:tailEnd/>
          </a:ln>
          <a:effectLst/>
        </p:spPr>
        <p:txBody>
          <a:bodyPr wrap="none">
            <a:spAutoFit/>
          </a:bodyPr>
          <a:lstStyle/>
          <a:p>
            <a:pPr algn="ctr"/>
            <a:r>
              <a:rPr lang="en-US" sz="3600"/>
              <a:t>Chemical Methods of</a:t>
            </a:r>
          </a:p>
          <a:p>
            <a:pPr algn="ctr"/>
            <a:r>
              <a:rPr lang="en-US" sz="3600"/>
              <a:t>Preplant Nematode Management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b="66769"/>
          <a:stretch>
            <a:fillRect/>
          </a:stretch>
        </p:blipFill>
        <p:spPr bwMode="auto">
          <a:xfrm>
            <a:off x="457200" y="228600"/>
            <a:ext cx="3956050" cy="2743200"/>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t="32308" b="33538"/>
          <a:stretch>
            <a:fillRect/>
          </a:stretch>
        </p:blipFill>
        <p:spPr bwMode="auto">
          <a:xfrm>
            <a:off x="2590800" y="1981200"/>
            <a:ext cx="3956050" cy="2819400"/>
          </a:xfrm>
          <a:prstGeom prst="rect">
            <a:avLst/>
          </a:prstGeom>
          <a:noFill/>
          <a:ln w="9525">
            <a:noFill/>
            <a:miter lim="800000"/>
            <a:headEnd/>
            <a:tailEnd/>
          </a:ln>
          <a:effectLst/>
        </p:spPr>
      </p:pic>
      <p:pic>
        <p:nvPicPr>
          <p:cNvPr id="4" name="Picture 2"/>
          <p:cNvPicPr>
            <a:picLocks noChangeAspect="1" noChangeArrowheads="1"/>
          </p:cNvPicPr>
          <p:nvPr/>
        </p:nvPicPr>
        <p:blipFill>
          <a:blip r:embed="rId2" cstate="print"/>
          <a:srcRect t="65538"/>
          <a:stretch>
            <a:fillRect/>
          </a:stretch>
        </p:blipFill>
        <p:spPr bwMode="auto">
          <a:xfrm>
            <a:off x="4654550" y="3657600"/>
            <a:ext cx="3956050" cy="2844801"/>
          </a:xfrm>
          <a:prstGeom prst="rect">
            <a:avLst/>
          </a:prstGeom>
          <a:noFill/>
          <a:ln w="9525">
            <a:noFill/>
            <a:miter lim="800000"/>
            <a:headEnd/>
            <a:tailEnd/>
          </a:ln>
          <a:effectLst/>
        </p:spPr>
      </p:pic>
      <p:sp>
        <p:nvSpPr>
          <p:cNvPr id="5" name="TextBox 4"/>
          <p:cNvSpPr txBox="1"/>
          <p:nvPr/>
        </p:nvSpPr>
        <p:spPr>
          <a:xfrm>
            <a:off x="5625176" y="152400"/>
            <a:ext cx="3348482" cy="984885"/>
          </a:xfrm>
          <a:prstGeom prst="rect">
            <a:avLst/>
          </a:prstGeom>
          <a:noFill/>
        </p:spPr>
        <p:txBody>
          <a:bodyPr wrap="none" rtlCol="0">
            <a:spAutoFit/>
          </a:bodyPr>
          <a:lstStyle/>
          <a:p>
            <a:pPr algn="ctr" eaLnBrk="1" hangingPunct="1"/>
            <a:r>
              <a:rPr lang="en-US" sz="1400" dirty="0" smtClean="0">
                <a:solidFill>
                  <a:prstClr val="black"/>
                </a:solidFill>
                <a:latin typeface="Arial" pitchFamily="34" charset="0"/>
              </a:rPr>
              <a:t>Organic Vegetable Production System</a:t>
            </a:r>
          </a:p>
          <a:p>
            <a:pPr algn="ctr" eaLnBrk="1" hangingPunct="1"/>
            <a:r>
              <a:rPr lang="en-US" sz="1400" dirty="0" smtClean="0">
                <a:solidFill>
                  <a:prstClr val="black"/>
                </a:solidFill>
                <a:latin typeface="Arial" pitchFamily="34" charset="0"/>
              </a:rPr>
              <a:t>Salinas, California</a:t>
            </a:r>
          </a:p>
          <a:p>
            <a:pPr algn="ctr" eaLnBrk="1" hangingPunct="1"/>
            <a:endParaRPr lang="en-US" sz="1400" dirty="0" smtClean="0">
              <a:solidFill>
                <a:prstClr val="black"/>
              </a:solidFill>
              <a:latin typeface="Arial" pitchFamily="34" charset="0"/>
            </a:endParaRPr>
          </a:p>
          <a:p>
            <a:pPr algn="ctr" eaLnBrk="1" hangingPunct="1"/>
            <a:r>
              <a:rPr lang="en-US" sz="1600" dirty="0" err="1" smtClean="0">
                <a:solidFill>
                  <a:prstClr val="black"/>
                </a:solidFill>
                <a:latin typeface="Arial" pitchFamily="34" charset="0"/>
              </a:rPr>
              <a:t>Connectance</a:t>
            </a:r>
            <a:r>
              <a:rPr lang="en-US" sz="1600" dirty="0" smtClean="0">
                <a:solidFill>
                  <a:prstClr val="black"/>
                </a:solidFill>
                <a:latin typeface="Arial" pitchFamily="34" charset="0"/>
              </a:rPr>
              <a:t> in the Soil Food Web</a:t>
            </a:r>
            <a:endParaRPr lang="en-US" sz="1600" dirty="0">
              <a:solidFill>
                <a:prstClr val="black"/>
              </a:solidFill>
              <a:latin typeface="Arial" pitchFamily="34" charset="0"/>
            </a:endParaRPr>
          </a:p>
        </p:txBody>
      </p:sp>
      <p:sp>
        <p:nvSpPr>
          <p:cNvPr id="6" name="Text Box 7"/>
          <p:cNvSpPr txBox="1">
            <a:spLocks noChangeArrowheads="1"/>
          </p:cNvSpPr>
          <p:nvPr/>
        </p:nvSpPr>
        <p:spPr bwMode="auto">
          <a:xfrm>
            <a:off x="593725" y="2286000"/>
            <a:ext cx="5392823" cy="1323439"/>
          </a:xfrm>
          <a:prstGeom prst="rect">
            <a:avLst/>
          </a:prstGeom>
          <a:solidFill>
            <a:srgbClr val="FFFF99"/>
          </a:solidFill>
          <a:ln w="9525">
            <a:solidFill>
              <a:schemeClr val="tx1"/>
            </a:solidFill>
            <a:miter lim="800000"/>
            <a:headEnd/>
            <a:tailEnd/>
          </a:ln>
        </p:spPr>
        <p:txBody>
          <a:bodyPr wrap="none">
            <a:spAutoFit/>
          </a:bodyPr>
          <a:lstStyle/>
          <a:p>
            <a:pPr eaLnBrk="1" hangingPunct="1"/>
            <a:r>
              <a:rPr lang="en-US" sz="2000" dirty="0" smtClean="0">
                <a:solidFill>
                  <a:prstClr val="black"/>
                </a:solidFill>
                <a:latin typeface="Arial" pitchFamily="34" charset="0"/>
              </a:rPr>
              <a:t>But, this is a very disturbed system, consider: </a:t>
            </a:r>
            <a:endParaRPr lang="en-US" sz="2000" dirty="0">
              <a:solidFill>
                <a:prstClr val="black"/>
              </a:solidFill>
              <a:latin typeface="Arial" pitchFamily="34" charset="0"/>
            </a:endParaRPr>
          </a:p>
          <a:p>
            <a:pPr eaLnBrk="1" hangingPunct="1">
              <a:buFontTx/>
              <a:buChar char="•"/>
            </a:pPr>
            <a:r>
              <a:rPr lang="en-US" sz="2000" dirty="0">
                <a:solidFill>
                  <a:prstClr val="black"/>
                </a:solidFill>
                <a:latin typeface="Arial" pitchFamily="34" charset="0"/>
              </a:rPr>
              <a:t>Disturbance frequency</a:t>
            </a:r>
          </a:p>
          <a:p>
            <a:pPr eaLnBrk="1" hangingPunct="1">
              <a:buFontTx/>
              <a:buChar char="•"/>
            </a:pPr>
            <a:r>
              <a:rPr lang="en-US" sz="2000" dirty="0">
                <a:solidFill>
                  <a:prstClr val="black"/>
                </a:solidFill>
                <a:latin typeface="Arial" pitchFamily="34" charset="0"/>
              </a:rPr>
              <a:t>Differences in population dynamics</a:t>
            </a:r>
          </a:p>
          <a:p>
            <a:pPr eaLnBrk="1" hangingPunct="1">
              <a:buFontTx/>
              <a:buChar char="•"/>
            </a:pPr>
            <a:r>
              <a:rPr lang="en-US" sz="2000" dirty="0">
                <a:solidFill>
                  <a:prstClr val="black"/>
                </a:solidFill>
                <a:latin typeface="Arial" pitchFamily="34" charset="0"/>
              </a:rPr>
              <a:t>Population lags</a:t>
            </a:r>
          </a:p>
        </p:txBody>
      </p:sp>
      <p:sp>
        <p:nvSpPr>
          <p:cNvPr id="7" name="TextBox 6"/>
          <p:cNvSpPr txBox="1"/>
          <p:nvPr/>
        </p:nvSpPr>
        <p:spPr>
          <a:xfrm>
            <a:off x="228600" y="6324600"/>
            <a:ext cx="2274982" cy="369332"/>
          </a:xfrm>
          <a:prstGeom prst="rect">
            <a:avLst/>
          </a:prstGeom>
          <a:noFill/>
        </p:spPr>
        <p:txBody>
          <a:bodyPr wrap="none" rtlCol="0">
            <a:spAutoFit/>
          </a:bodyPr>
          <a:lstStyle/>
          <a:p>
            <a:pPr eaLnBrk="1" hangingPunct="1"/>
            <a:r>
              <a:rPr lang="en-US" sz="1800" dirty="0" smtClean="0">
                <a:solidFill>
                  <a:prstClr val="black"/>
                </a:solidFill>
                <a:latin typeface="Arial" pitchFamily="34" charset="0"/>
              </a:rPr>
              <a:t>Ferris et al., in press</a:t>
            </a:r>
            <a:endParaRPr lang="en-US" sz="1800" dirty="0">
              <a:solidFill>
                <a:prstClr val="black"/>
              </a:solidFill>
              <a:latin typeface="Arial" pitchFamily="34" charset="0"/>
            </a:endParaRPr>
          </a:p>
        </p:txBody>
      </p:sp>
    </p:spTree>
    <p:extLst>
      <p:ext uri="{BB962C8B-B14F-4D97-AF65-F5344CB8AC3E}">
        <p14:creationId xmlns:p14="http://schemas.microsoft.com/office/powerpoint/2010/main" xmlns="" val="4268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2000"/>
                                        <p:tgtEl>
                                          <p:spTgt spid="3"/>
                                        </p:tgtEl>
                                      </p:cBhvr>
                                    </p:animEffect>
                                    <p:set>
                                      <p:cBhvr>
                                        <p:cTn id="16" dur="1" fill="hold">
                                          <p:stCondLst>
                                            <p:cond delay="1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73273"/>
            <a:ext cx="8539517" cy="461665"/>
          </a:xfrm>
          <a:prstGeom prst="rect">
            <a:avLst/>
          </a:prstGeom>
          <a:noFill/>
        </p:spPr>
        <p:txBody>
          <a:bodyPr wrap="none" rtlCol="0">
            <a:spAutoFit/>
          </a:bodyPr>
          <a:lstStyle/>
          <a:p>
            <a:r>
              <a:rPr lang="en-US" dirty="0" err="1" smtClean="0"/>
              <a:t>Connectance</a:t>
            </a:r>
            <a:r>
              <a:rPr lang="en-US" dirty="0" smtClean="0"/>
              <a:t>: an emergent theme in sampling for nematodes</a:t>
            </a:r>
            <a:endParaRPr lang="en-US" dirty="0"/>
          </a:p>
        </p:txBody>
      </p:sp>
      <p:sp>
        <p:nvSpPr>
          <p:cNvPr id="3" name="TextBox 2"/>
          <p:cNvSpPr txBox="1"/>
          <p:nvPr/>
        </p:nvSpPr>
        <p:spPr>
          <a:xfrm>
            <a:off x="228600" y="1161776"/>
            <a:ext cx="5250155" cy="3323987"/>
          </a:xfrm>
          <a:prstGeom prst="rect">
            <a:avLst/>
          </a:prstGeom>
          <a:noFill/>
        </p:spPr>
        <p:txBody>
          <a:bodyPr wrap="none" rtlCol="0">
            <a:spAutoFit/>
          </a:bodyPr>
          <a:lstStyle/>
          <a:p>
            <a:r>
              <a:rPr lang="en-US" sz="1800" dirty="0" smtClean="0"/>
              <a:t>Consider the patchiness of nematode populations</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193538" name="Picture 1" descr="image00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533" t="50000" r="19068" b="1778"/>
          <a:stretch/>
        </p:blipFill>
        <p:spPr bwMode="auto">
          <a:xfrm>
            <a:off x="4498358" y="3810000"/>
            <a:ext cx="4553712" cy="2976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09600" y="4485763"/>
            <a:ext cx="3275256" cy="1477328"/>
          </a:xfrm>
          <a:prstGeom prst="rect">
            <a:avLst/>
          </a:prstGeom>
          <a:noFill/>
        </p:spPr>
        <p:txBody>
          <a:bodyPr wrap="none" rtlCol="0">
            <a:spAutoFit/>
          </a:bodyPr>
          <a:lstStyle/>
          <a:p>
            <a:r>
              <a:rPr lang="en-US" sz="1800" dirty="0"/>
              <a:t>How often do predators </a:t>
            </a:r>
            <a:r>
              <a:rPr lang="en-US" sz="1800" dirty="0" smtClean="0"/>
              <a:t>and</a:t>
            </a:r>
          </a:p>
          <a:p>
            <a:r>
              <a:rPr lang="en-US" sz="1800" dirty="0" smtClean="0"/>
              <a:t>prey </a:t>
            </a:r>
            <a:r>
              <a:rPr lang="en-US" sz="1800" dirty="0"/>
              <a:t>occur in the same patch</a:t>
            </a:r>
            <a:r>
              <a:rPr lang="en-US" sz="1800" dirty="0" smtClean="0"/>
              <a:t>?</a:t>
            </a:r>
          </a:p>
          <a:p>
            <a:endParaRPr lang="en-US" sz="1800" dirty="0"/>
          </a:p>
          <a:p>
            <a:endParaRPr lang="en-US" sz="1800" dirty="0" smtClean="0"/>
          </a:p>
          <a:p>
            <a:r>
              <a:rPr lang="en-US" sz="1800" dirty="0" smtClean="0"/>
              <a:t>What are the consequences?</a:t>
            </a:r>
            <a:endParaRPr lang="en-US" sz="1800" dirty="0"/>
          </a:p>
        </p:txBody>
      </p:sp>
      <p:pic>
        <p:nvPicPr>
          <p:cNvPr id="6" name="Picture 4" descr="sampln1"/>
          <p:cNvPicPr>
            <a:picLocks noChangeAspect="1" noChangeArrowheads="1"/>
          </p:cNvPicPr>
          <p:nvPr/>
        </p:nvPicPr>
        <p:blipFill>
          <a:blip r:embed="rId4" cstate="print"/>
          <a:srcRect/>
          <a:stretch>
            <a:fillRect/>
          </a:stretch>
        </p:blipFill>
        <p:spPr bwMode="auto">
          <a:xfrm>
            <a:off x="4901409" y="1524000"/>
            <a:ext cx="3704938" cy="2286000"/>
          </a:xfrm>
          <a:prstGeom prst="rect">
            <a:avLst/>
          </a:prstGeom>
          <a:noFill/>
        </p:spPr>
      </p:pic>
      <p:grpSp>
        <p:nvGrpSpPr>
          <p:cNvPr id="7" name="Group 6"/>
          <p:cNvGrpSpPr>
            <a:grpSpLocks noChangeAspect="1"/>
          </p:cNvGrpSpPr>
          <p:nvPr/>
        </p:nvGrpSpPr>
        <p:grpSpPr>
          <a:xfrm>
            <a:off x="1072429" y="1707606"/>
            <a:ext cx="2553317" cy="2377440"/>
            <a:chOff x="533400" y="1006475"/>
            <a:chExt cx="5730300" cy="5335588"/>
          </a:xfrm>
        </p:grpSpPr>
        <p:sp>
          <p:nvSpPr>
            <p:cNvPr id="8" name="Freeform 29"/>
            <p:cNvSpPr>
              <a:spLocks/>
            </p:cNvSpPr>
            <p:nvPr/>
          </p:nvSpPr>
          <p:spPr bwMode="auto">
            <a:xfrm>
              <a:off x="990600" y="2362200"/>
              <a:ext cx="4953000" cy="228600"/>
            </a:xfrm>
            <a:custGeom>
              <a:avLst/>
              <a:gdLst/>
              <a:ahLst/>
              <a:cxnLst>
                <a:cxn ang="0">
                  <a:pos x="0" y="0"/>
                </a:cxn>
                <a:cxn ang="0">
                  <a:pos x="384" y="48"/>
                </a:cxn>
                <a:cxn ang="0">
                  <a:pos x="480" y="48"/>
                </a:cxn>
                <a:cxn ang="0">
                  <a:pos x="576" y="96"/>
                </a:cxn>
                <a:cxn ang="0">
                  <a:pos x="672" y="144"/>
                </a:cxn>
                <a:cxn ang="0">
                  <a:pos x="912" y="96"/>
                </a:cxn>
                <a:cxn ang="0">
                  <a:pos x="1152" y="48"/>
                </a:cxn>
                <a:cxn ang="0">
                  <a:pos x="1248" y="96"/>
                </a:cxn>
                <a:cxn ang="0">
                  <a:pos x="1440" y="96"/>
                </a:cxn>
                <a:cxn ang="0">
                  <a:pos x="1632" y="48"/>
                </a:cxn>
                <a:cxn ang="0">
                  <a:pos x="1824" y="48"/>
                </a:cxn>
                <a:cxn ang="0">
                  <a:pos x="2016" y="144"/>
                </a:cxn>
                <a:cxn ang="0">
                  <a:pos x="2112" y="48"/>
                </a:cxn>
                <a:cxn ang="0">
                  <a:pos x="2256" y="96"/>
                </a:cxn>
                <a:cxn ang="0">
                  <a:pos x="2448" y="96"/>
                </a:cxn>
                <a:cxn ang="0">
                  <a:pos x="2640" y="96"/>
                </a:cxn>
                <a:cxn ang="0">
                  <a:pos x="2736" y="48"/>
                </a:cxn>
                <a:cxn ang="0">
                  <a:pos x="2880" y="96"/>
                </a:cxn>
                <a:cxn ang="0">
                  <a:pos x="3024" y="48"/>
                </a:cxn>
                <a:cxn ang="0">
                  <a:pos x="3120" y="48"/>
                </a:cxn>
              </a:cxnLst>
              <a:rect l="0" t="0" r="r" b="b"/>
              <a:pathLst>
                <a:path w="3120" h="144">
                  <a:moveTo>
                    <a:pt x="0" y="0"/>
                  </a:moveTo>
                  <a:cubicBezTo>
                    <a:pt x="152" y="20"/>
                    <a:pt x="304" y="40"/>
                    <a:pt x="384" y="48"/>
                  </a:cubicBezTo>
                  <a:cubicBezTo>
                    <a:pt x="464" y="56"/>
                    <a:pt x="448" y="40"/>
                    <a:pt x="480" y="48"/>
                  </a:cubicBezTo>
                  <a:cubicBezTo>
                    <a:pt x="512" y="56"/>
                    <a:pt x="544" y="80"/>
                    <a:pt x="576" y="96"/>
                  </a:cubicBezTo>
                  <a:cubicBezTo>
                    <a:pt x="608" y="112"/>
                    <a:pt x="616" y="144"/>
                    <a:pt x="672" y="144"/>
                  </a:cubicBezTo>
                  <a:cubicBezTo>
                    <a:pt x="728" y="144"/>
                    <a:pt x="832" y="112"/>
                    <a:pt x="912" y="96"/>
                  </a:cubicBezTo>
                  <a:cubicBezTo>
                    <a:pt x="992" y="80"/>
                    <a:pt x="1096" y="48"/>
                    <a:pt x="1152" y="48"/>
                  </a:cubicBezTo>
                  <a:cubicBezTo>
                    <a:pt x="1208" y="48"/>
                    <a:pt x="1200" y="88"/>
                    <a:pt x="1248" y="96"/>
                  </a:cubicBezTo>
                  <a:cubicBezTo>
                    <a:pt x="1296" y="104"/>
                    <a:pt x="1376" y="104"/>
                    <a:pt x="1440" y="96"/>
                  </a:cubicBezTo>
                  <a:cubicBezTo>
                    <a:pt x="1504" y="88"/>
                    <a:pt x="1568" y="56"/>
                    <a:pt x="1632" y="48"/>
                  </a:cubicBezTo>
                  <a:cubicBezTo>
                    <a:pt x="1696" y="40"/>
                    <a:pt x="1760" y="32"/>
                    <a:pt x="1824" y="48"/>
                  </a:cubicBezTo>
                  <a:cubicBezTo>
                    <a:pt x="1888" y="64"/>
                    <a:pt x="1968" y="144"/>
                    <a:pt x="2016" y="144"/>
                  </a:cubicBezTo>
                  <a:cubicBezTo>
                    <a:pt x="2064" y="144"/>
                    <a:pt x="2072" y="56"/>
                    <a:pt x="2112" y="48"/>
                  </a:cubicBezTo>
                  <a:cubicBezTo>
                    <a:pt x="2152" y="40"/>
                    <a:pt x="2200" y="88"/>
                    <a:pt x="2256" y="96"/>
                  </a:cubicBezTo>
                  <a:cubicBezTo>
                    <a:pt x="2312" y="104"/>
                    <a:pt x="2384" y="96"/>
                    <a:pt x="2448" y="96"/>
                  </a:cubicBezTo>
                  <a:cubicBezTo>
                    <a:pt x="2512" y="96"/>
                    <a:pt x="2592" y="104"/>
                    <a:pt x="2640" y="96"/>
                  </a:cubicBezTo>
                  <a:cubicBezTo>
                    <a:pt x="2688" y="88"/>
                    <a:pt x="2696" y="48"/>
                    <a:pt x="2736" y="48"/>
                  </a:cubicBezTo>
                  <a:cubicBezTo>
                    <a:pt x="2776" y="48"/>
                    <a:pt x="2832" y="96"/>
                    <a:pt x="2880" y="96"/>
                  </a:cubicBezTo>
                  <a:cubicBezTo>
                    <a:pt x="2928" y="96"/>
                    <a:pt x="2984" y="56"/>
                    <a:pt x="3024" y="48"/>
                  </a:cubicBezTo>
                  <a:cubicBezTo>
                    <a:pt x="3064" y="40"/>
                    <a:pt x="3104" y="48"/>
                    <a:pt x="3120" y="48"/>
                  </a:cubicBezTo>
                </a:path>
              </a:pathLst>
            </a:custGeom>
            <a:noFill/>
            <a:ln w="9525">
              <a:solidFill>
                <a:schemeClr val="tx1"/>
              </a:solidFill>
              <a:round/>
              <a:headEnd/>
              <a:tailEnd/>
            </a:ln>
            <a:effectLst/>
          </p:spPr>
          <p:txBody>
            <a:bodyPr wrap="none" anchor="ctr"/>
            <a:lstStyle/>
            <a:p>
              <a:endParaRPr lang="en-US"/>
            </a:p>
          </p:txBody>
        </p:sp>
        <p:sp>
          <p:nvSpPr>
            <p:cNvPr id="9" name="Freeform 30"/>
            <p:cNvSpPr>
              <a:spLocks/>
            </p:cNvSpPr>
            <p:nvPr/>
          </p:nvSpPr>
          <p:spPr bwMode="auto">
            <a:xfrm>
              <a:off x="1066800" y="2514600"/>
              <a:ext cx="4953000" cy="228600"/>
            </a:xfrm>
            <a:custGeom>
              <a:avLst/>
              <a:gdLst/>
              <a:ahLst/>
              <a:cxnLst>
                <a:cxn ang="0">
                  <a:pos x="0" y="0"/>
                </a:cxn>
                <a:cxn ang="0">
                  <a:pos x="384" y="48"/>
                </a:cxn>
                <a:cxn ang="0">
                  <a:pos x="480" y="48"/>
                </a:cxn>
                <a:cxn ang="0">
                  <a:pos x="576" y="96"/>
                </a:cxn>
                <a:cxn ang="0">
                  <a:pos x="672" y="144"/>
                </a:cxn>
                <a:cxn ang="0">
                  <a:pos x="912" y="96"/>
                </a:cxn>
                <a:cxn ang="0">
                  <a:pos x="1152" y="48"/>
                </a:cxn>
                <a:cxn ang="0">
                  <a:pos x="1248" y="96"/>
                </a:cxn>
                <a:cxn ang="0">
                  <a:pos x="1440" y="96"/>
                </a:cxn>
                <a:cxn ang="0">
                  <a:pos x="1632" y="48"/>
                </a:cxn>
                <a:cxn ang="0">
                  <a:pos x="1824" y="48"/>
                </a:cxn>
                <a:cxn ang="0">
                  <a:pos x="2016" y="144"/>
                </a:cxn>
                <a:cxn ang="0">
                  <a:pos x="2112" y="48"/>
                </a:cxn>
                <a:cxn ang="0">
                  <a:pos x="2256" y="96"/>
                </a:cxn>
                <a:cxn ang="0">
                  <a:pos x="2448" y="96"/>
                </a:cxn>
                <a:cxn ang="0">
                  <a:pos x="2640" y="96"/>
                </a:cxn>
                <a:cxn ang="0">
                  <a:pos x="2736" y="48"/>
                </a:cxn>
                <a:cxn ang="0">
                  <a:pos x="2880" y="96"/>
                </a:cxn>
                <a:cxn ang="0">
                  <a:pos x="3024" y="48"/>
                </a:cxn>
                <a:cxn ang="0">
                  <a:pos x="3120" y="48"/>
                </a:cxn>
              </a:cxnLst>
              <a:rect l="0" t="0" r="r" b="b"/>
              <a:pathLst>
                <a:path w="3120" h="144">
                  <a:moveTo>
                    <a:pt x="0" y="0"/>
                  </a:moveTo>
                  <a:cubicBezTo>
                    <a:pt x="152" y="20"/>
                    <a:pt x="304" y="40"/>
                    <a:pt x="384" y="48"/>
                  </a:cubicBezTo>
                  <a:cubicBezTo>
                    <a:pt x="464" y="56"/>
                    <a:pt x="448" y="40"/>
                    <a:pt x="480" y="48"/>
                  </a:cubicBezTo>
                  <a:cubicBezTo>
                    <a:pt x="512" y="56"/>
                    <a:pt x="544" y="80"/>
                    <a:pt x="576" y="96"/>
                  </a:cubicBezTo>
                  <a:cubicBezTo>
                    <a:pt x="608" y="112"/>
                    <a:pt x="616" y="144"/>
                    <a:pt x="672" y="144"/>
                  </a:cubicBezTo>
                  <a:cubicBezTo>
                    <a:pt x="728" y="144"/>
                    <a:pt x="832" y="112"/>
                    <a:pt x="912" y="96"/>
                  </a:cubicBezTo>
                  <a:cubicBezTo>
                    <a:pt x="992" y="80"/>
                    <a:pt x="1096" y="48"/>
                    <a:pt x="1152" y="48"/>
                  </a:cubicBezTo>
                  <a:cubicBezTo>
                    <a:pt x="1208" y="48"/>
                    <a:pt x="1200" y="88"/>
                    <a:pt x="1248" y="96"/>
                  </a:cubicBezTo>
                  <a:cubicBezTo>
                    <a:pt x="1296" y="104"/>
                    <a:pt x="1376" y="104"/>
                    <a:pt x="1440" y="96"/>
                  </a:cubicBezTo>
                  <a:cubicBezTo>
                    <a:pt x="1504" y="88"/>
                    <a:pt x="1568" y="56"/>
                    <a:pt x="1632" y="48"/>
                  </a:cubicBezTo>
                  <a:cubicBezTo>
                    <a:pt x="1696" y="40"/>
                    <a:pt x="1760" y="32"/>
                    <a:pt x="1824" y="48"/>
                  </a:cubicBezTo>
                  <a:cubicBezTo>
                    <a:pt x="1888" y="64"/>
                    <a:pt x="1968" y="144"/>
                    <a:pt x="2016" y="144"/>
                  </a:cubicBezTo>
                  <a:cubicBezTo>
                    <a:pt x="2064" y="144"/>
                    <a:pt x="2072" y="56"/>
                    <a:pt x="2112" y="48"/>
                  </a:cubicBezTo>
                  <a:cubicBezTo>
                    <a:pt x="2152" y="40"/>
                    <a:pt x="2200" y="88"/>
                    <a:pt x="2256" y="96"/>
                  </a:cubicBezTo>
                  <a:cubicBezTo>
                    <a:pt x="2312" y="104"/>
                    <a:pt x="2384" y="96"/>
                    <a:pt x="2448" y="96"/>
                  </a:cubicBezTo>
                  <a:cubicBezTo>
                    <a:pt x="2512" y="96"/>
                    <a:pt x="2592" y="104"/>
                    <a:pt x="2640" y="96"/>
                  </a:cubicBezTo>
                  <a:cubicBezTo>
                    <a:pt x="2688" y="88"/>
                    <a:pt x="2696" y="48"/>
                    <a:pt x="2736" y="48"/>
                  </a:cubicBezTo>
                  <a:cubicBezTo>
                    <a:pt x="2776" y="48"/>
                    <a:pt x="2832" y="96"/>
                    <a:pt x="2880" y="96"/>
                  </a:cubicBezTo>
                  <a:cubicBezTo>
                    <a:pt x="2928" y="96"/>
                    <a:pt x="2984" y="56"/>
                    <a:pt x="3024" y="48"/>
                  </a:cubicBezTo>
                  <a:cubicBezTo>
                    <a:pt x="3064" y="40"/>
                    <a:pt x="3104" y="48"/>
                    <a:pt x="3120" y="48"/>
                  </a:cubicBezTo>
                </a:path>
              </a:pathLst>
            </a:custGeom>
            <a:noFill/>
            <a:ln w="9525">
              <a:solidFill>
                <a:schemeClr val="tx1"/>
              </a:solidFill>
              <a:round/>
              <a:headEnd/>
              <a:tailEnd/>
            </a:ln>
            <a:effectLst/>
          </p:spPr>
          <p:txBody>
            <a:bodyPr wrap="none" anchor="ctr"/>
            <a:lstStyle/>
            <a:p>
              <a:endParaRPr lang="en-US"/>
            </a:p>
          </p:txBody>
        </p:sp>
        <p:sp>
          <p:nvSpPr>
            <p:cNvPr id="10" name="Oval 31"/>
            <p:cNvSpPr>
              <a:spLocks noChangeArrowheads="1"/>
            </p:cNvSpPr>
            <p:nvPr/>
          </p:nvSpPr>
          <p:spPr bwMode="auto">
            <a:xfrm>
              <a:off x="2743200" y="2514600"/>
              <a:ext cx="1752600" cy="685800"/>
            </a:xfrm>
            <a:prstGeom prst="ellipse">
              <a:avLst/>
            </a:prstGeom>
            <a:noFill/>
            <a:ln w="15875">
              <a:solidFill>
                <a:schemeClr val="tx1"/>
              </a:solidFill>
              <a:prstDash val="dash"/>
              <a:round/>
              <a:headEnd/>
              <a:tailEnd/>
            </a:ln>
            <a:effectLst/>
          </p:spPr>
          <p:txBody>
            <a:bodyPr wrap="none" anchor="ctr"/>
            <a:lstStyle/>
            <a:p>
              <a:endParaRPr lang="en-US"/>
            </a:p>
          </p:txBody>
        </p:sp>
        <p:sp>
          <p:nvSpPr>
            <p:cNvPr id="11" name="Oval 32"/>
            <p:cNvSpPr>
              <a:spLocks noChangeArrowheads="1"/>
            </p:cNvSpPr>
            <p:nvPr/>
          </p:nvSpPr>
          <p:spPr bwMode="auto">
            <a:xfrm>
              <a:off x="762000" y="3962400"/>
              <a:ext cx="1752600" cy="1752600"/>
            </a:xfrm>
            <a:prstGeom prst="ellipse">
              <a:avLst/>
            </a:prstGeom>
            <a:noFill/>
            <a:ln w="15875">
              <a:solidFill>
                <a:schemeClr val="tx1"/>
              </a:solidFill>
              <a:prstDash val="dash"/>
              <a:round/>
              <a:headEnd/>
              <a:tailEnd/>
            </a:ln>
            <a:effectLst/>
          </p:spPr>
          <p:txBody>
            <a:bodyPr wrap="none" anchor="ctr"/>
            <a:lstStyle/>
            <a:p>
              <a:endParaRPr lang="en-US"/>
            </a:p>
          </p:txBody>
        </p:sp>
        <p:grpSp>
          <p:nvGrpSpPr>
            <p:cNvPr id="12" name="Group 11"/>
            <p:cNvGrpSpPr/>
            <p:nvPr/>
          </p:nvGrpSpPr>
          <p:grpSpPr>
            <a:xfrm>
              <a:off x="533400" y="1006475"/>
              <a:ext cx="5730300" cy="5335588"/>
              <a:chOff x="533400" y="1006475"/>
              <a:chExt cx="5730300" cy="5335588"/>
            </a:xfrm>
          </p:grpSpPr>
          <p:grpSp>
            <p:nvGrpSpPr>
              <p:cNvPr id="13" name="Group 2"/>
              <p:cNvGrpSpPr>
                <a:grpSpLocks/>
              </p:cNvGrpSpPr>
              <p:nvPr/>
            </p:nvGrpSpPr>
            <p:grpSpPr bwMode="auto">
              <a:xfrm>
                <a:off x="533400" y="1143000"/>
                <a:ext cx="5730300" cy="5199063"/>
                <a:chOff x="1436" y="0"/>
                <a:chExt cx="3191" cy="2964"/>
              </a:xfrm>
            </p:grpSpPr>
            <p:sp>
              <p:nvSpPr>
                <p:cNvPr id="17" name="Freeform 3"/>
                <p:cNvSpPr>
                  <a:spLocks/>
                </p:cNvSpPr>
                <p:nvPr/>
              </p:nvSpPr>
              <p:spPr bwMode="auto">
                <a:xfrm>
                  <a:off x="1627" y="619"/>
                  <a:ext cx="2849" cy="163"/>
                </a:xfrm>
                <a:custGeom>
                  <a:avLst/>
                  <a:gdLst/>
                  <a:ahLst/>
                  <a:cxnLst>
                    <a:cxn ang="0">
                      <a:pos x="0" y="105"/>
                    </a:cxn>
                    <a:cxn ang="0">
                      <a:pos x="106" y="35"/>
                    </a:cxn>
                    <a:cxn ang="0">
                      <a:pos x="212" y="0"/>
                    </a:cxn>
                    <a:cxn ang="0">
                      <a:pos x="335" y="35"/>
                    </a:cxn>
                    <a:cxn ang="0">
                      <a:pos x="371" y="70"/>
                    </a:cxn>
                    <a:cxn ang="0">
                      <a:pos x="424" y="88"/>
                    </a:cxn>
                    <a:cxn ang="0">
                      <a:pos x="530" y="141"/>
                    </a:cxn>
                    <a:cxn ang="0">
                      <a:pos x="900" y="70"/>
                    </a:cxn>
                    <a:cxn ang="0">
                      <a:pos x="1059" y="123"/>
                    </a:cxn>
                    <a:cxn ang="0">
                      <a:pos x="1165" y="194"/>
                    </a:cxn>
                    <a:cxn ang="0">
                      <a:pos x="1447" y="141"/>
                    </a:cxn>
                    <a:cxn ang="0">
                      <a:pos x="1500" y="105"/>
                    </a:cxn>
                    <a:cxn ang="0">
                      <a:pos x="1606" y="70"/>
                    </a:cxn>
                    <a:cxn ang="0">
                      <a:pos x="1836" y="158"/>
                    </a:cxn>
                    <a:cxn ang="0">
                      <a:pos x="2065" y="123"/>
                    </a:cxn>
                    <a:cxn ang="0">
                      <a:pos x="2206" y="52"/>
                    </a:cxn>
                    <a:cxn ang="0">
                      <a:pos x="2401" y="176"/>
                    </a:cxn>
                    <a:cxn ang="0">
                      <a:pos x="2806" y="70"/>
                    </a:cxn>
                    <a:cxn ang="0">
                      <a:pos x="2912" y="88"/>
                    </a:cxn>
                    <a:cxn ang="0">
                      <a:pos x="3018" y="141"/>
                    </a:cxn>
                    <a:cxn ang="0">
                      <a:pos x="3354" y="141"/>
                    </a:cxn>
                    <a:cxn ang="0">
                      <a:pos x="3618" y="211"/>
                    </a:cxn>
                    <a:cxn ang="0">
                      <a:pos x="3971" y="141"/>
                    </a:cxn>
                    <a:cxn ang="0">
                      <a:pos x="4377" y="123"/>
                    </a:cxn>
                    <a:cxn ang="0">
                      <a:pos x="4483" y="70"/>
                    </a:cxn>
                    <a:cxn ang="0">
                      <a:pos x="4536" y="105"/>
                    </a:cxn>
                    <a:cxn ang="0">
                      <a:pos x="4819" y="88"/>
                    </a:cxn>
                  </a:cxnLst>
                  <a:rect l="0" t="0" r="r" b="b"/>
                  <a:pathLst>
                    <a:path w="4819" h="219">
                      <a:moveTo>
                        <a:pt x="0" y="105"/>
                      </a:moveTo>
                      <a:cubicBezTo>
                        <a:pt x="35" y="82"/>
                        <a:pt x="71" y="58"/>
                        <a:pt x="106" y="35"/>
                      </a:cubicBezTo>
                      <a:cubicBezTo>
                        <a:pt x="137" y="14"/>
                        <a:pt x="212" y="0"/>
                        <a:pt x="212" y="0"/>
                      </a:cubicBezTo>
                      <a:cubicBezTo>
                        <a:pt x="229" y="4"/>
                        <a:pt x="314" y="23"/>
                        <a:pt x="335" y="35"/>
                      </a:cubicBezTo>
                      <a:cubicBezTo>
                        <a:pt x="349" y="44"/>
                        <a:pt x="357" y="61"/>
                        <a:pt x="371" y="70"/>
                      </a:cubicBezTo>
                      <a:cubicBezTo>
                        <a:pt x="387" y="80"/>
                        <a:pt x="407" y="80"/>
                        <a:pt x="424" y="88"/>
                      </a:cubicBezTo>
                      <a:cubicBezTo>
                        <a:pt x="561" y="157"/>
                        <a:pt x="397" y="96"/>
                        <a:pt x="530" y="141"/>
                      </a:cubicBezTo>
                      <a:cubicBezTo>
                        <a:pt x="657" y="119"/>
                        <a:pt x="775" y="91"/>
                        <a:pt x="900" y="70"/>
                      </a:cubicBezTo>
                      <a:cubicBezTo>
                        <a:pt x="949" y="82"/>
                        <a:pt x="1016" y="96"/>
                        <a:pt x="1059" y="123"/>
                      </a:cubicBezTo>
                      <a:cubicBezTo>
                        <a:pt x="1213" y="219"/>
                        <a:pt x="1023" y="146"/>
                        <a:pt x="1165" y="194"/>
                      </a:cubicBezTo>
                      <a:cubicBezTo>
                        <a:pt x="1401" y="154"/>
                        <a:pt x="1307" y="175"/>
                        <a:pt x="1447" y="141"/>
                      </a:cubicBezTo>
                      <a:cubicBezTo>
                        <a:pt x="1465" y="129"/>
                        <a:pt x="1480" y="114"/>
                        <a:pt x="1500" y="105"/>
                      </a:cubicBezTo>
                      <a:cubicBezTo>
                        <a:pt x="1534" y="90"/>
                        <a:pt x="1606" y="70"/>
                        <a:pt x="1606" y="70"/>
                      </a:cubicBezTo>
                      <a:cubicBezTo>
                        <a:pt x="1730" y="86"/>
                        <a:pt x="1756" y="80"/>
                        <a:pt x="1836" y="158"/>
                      </a:cubicBezTo>
                      <a:cubicBezTo>
                        <a:pt x="1917" y="150"/>
                        <a:pt x="1992" y="156"/>
                        <a:pt x="2065" y="123"/>
                      </a:cubicBezTo>
                      <a:cubicBezTo>
                        <a:pt x="2113" y="101"/>
                        <a:pt x="2206" y="52"/>
                        <a:pt x="2206" y="52"/>
                      </a:cubicBezTo>
                      <a:cubicBezTo>
                        <a:pt x="2293" y="74"/>
                        <a:pt x="2338" y="113"/>
                        <a:pt x="2401" y="176"/>
                      </a:cubicBezTo>
                      <a:cubicBezTo>
                        <a:pt x="2544" y="160"/>
                        <a:pt x="2684" y="152"/>
                        <a:pt x="2806" y="70"/>
                      </a:cubicBezTo>
                      <a:cubicBezTo>
                        <a:pt x="2841" y="76"/>
                        <a:pt x="2878" y="77"/>
                        <a:pt x="2912" y="88"/>
                      </a:cubicBezTo>
                      <a:cubicBezTo>
                        <a:pt x="2949" y="100"/>
                        <a:pt x="2981" y="128"/>
                        <a:pt x="3018" y="141"/>
                      </a:cubicBezTo>
                      <a:cubicBezTo>
                        <a:pt x="3178" y="125"/>
                        <a:pt x="3199" y="110"/>
                        <a:pt x="3354" y="141"/>
                      </a:cubicBezTo>
                      <a:cubicBezTo>
                        <a:pt x="3443" y="159"/>
                        <a:pt x="3528" y="194"/>
                        <a:pt x="3618" y="211"/>
                      </a:cubicBezTo>
                      <a:cubicBezTo>
                        <a:pt x="3738" y="194"/>
                        <a:pt x="3851" y="160"/>
                        <a:pt x="3971" y="141"/>
                      </a:cubicBezTo>
                      <a:cubicBezTo>
                        <a:pt x="4116" y="156"/>
                        <a:pt x="4235" y="152"/>
                        <a:pt x="4377" y="123"/>
                      </a:cubicBezTo>
                      <a:cubicBezTo>
                        <a:pt x="4395" y="111"/>
                        <a:pt x="4454" y="65"/>
                        <a:pt x="4483" y="70"/>
                      </a:cubicBezTo>
                      <a:cubicBezTo>
                        <a:pt x="4504" y="73"/>
                        <a:pt x="4518" y="93"/>
                        <a:pt x="4536" y="105"/>
                      </a:cubicBezTo>
                      <a:cubicBezTo>
                        <a:pt x="4772" y="86"/>
                        <a:pt x="4677" y="88"/>
                        <a:pt x="4819" y="88"/>
                      </a:cubicBezTo>
                    </a:path>
                  </a:pathLst>
                </a:custGeom>
                <a:noFill/>
                <a:ln w="9525">
                  <a:solidFill>
                    <a:schemeClr val="tx1"/>
                  </a:solidFill>
                  <a:round/>
                  <a:headEnd/>
                  <a:tailEnd/>
                </a:ln>
                <a:effectLst/>
              </p:spPr>
              <p:txBody>
                <a:bodyPr wrap="none" anchor="ctr"/>
                <a:lstStyle/>
                <a:p>
                  <a:endParaRPr lang="en-US"/>
                </a:p>
              </p:txBody>
            </p:sp>
            <p:sp>
              <p:nvSpPr>
                <p:cNvPr id="18" name="Freeform 4"/>
                <p:cNvSpPr>
                  <a:spLocks/>
                </p:cNvSpPr>
                <p:nvPr/>
              </p:nvSpPr>
              <p:spPr bwMode="auto">
                <a:xfrm>
                  <a:off x="1695" y="912"/>
                  <a:ext cx="2781" cy="56"/>
                </a:xfrm>
                <a:custGeom>
                  <a:avLst/>
                  <a:gdLst/>
                  <a:ahLst/>
                  <a:cxnLst>
                    <a:cxn ang="0">
                      <a:pos x="0" y="35"/>
                    </a:cxn>
                    <a:cxn ang="0">
                      <a:pos x="618" y="18"/>
                    </a:cxn>
                    <a:cxn ang="0">
                      <a:pos x="1324" y="88"/>
                    </a:cxn>
                    <a:cxn ang="0">
                      <a:pos x="1589" y="88"/>
                    </a:cxn>
                    <a:cxn ang="0">
                      <a:pos x="2136" y="106"/>
                    </a:cxn>
                    <a:cxn ang="0">
                      <a:pos x="2400" y="88"/>
                    </a:cxn>
                    <a:cxn ang="0">
                      <a:pos x="2683" y="0"/>
                    </a:cxn>
                    <a:cxn ang="0">
                      <a:pos x="2965" y="88"/>
                    </a:cxn>
                    <a:cxn ang="0">
                      <a:pos x="4007" y="53"/>
                    </a:cxn>
                    <a:cxn ang="0">
                      <a:pos x="4713" y="0"/>
                    </a:cxn>
                  </a:cxnLst>
                  <a:rect l="0" t="0" r="r" b="b"/>
                  <a:pathLst>
                    <a:path w="4713" h="130">
                      <a:moveTo>
                        <a:pt x="0" y="35"/>
                      </a:moveTo>
                      <a:cubicBezTo>
                        <a:pt x="228" y="15"/>
                        <a:pt x="385" y="2"/>
                        <a:pt x="618" y="18"/>
                      </a:cubicBezTo>
                      <a:cubicBezTo>
                        <a:pt x="875" y="100"/>
                        <a:pt x="978" y="77"/>
                        <a:pt x="1324" y="88"/>
                      </a:cubicBezTo>
                      <a:cubicBezTo>
                        <a:pt x="1486" y="130"/>
                        <a:pt x="1291" y="88"/>
                        <a:pt x="1589" y="88"/>
                      </a:cubicBezTo>
                      <a:cubicBezTo>
                        <a:pt x="1771" y="88"/>
                        <a:pt x="1954" y="100"/>
                        <a:pt x="2136" y="106"/>
                      </a:cubicBezTo>
                      <a:cubicBezTo>
                        <a:pt x="2224" y="100"/>
                        <a:pt x="2313" y="101"/>
                        <a:pt x="2400" y="88"/>
                      </a:cubicBezTo>
                      <a:cubicBezTo>
                        <a:pt x="2492" y="75"/>
                        <a:pt x="2591" y="23"/>
                        <a:pt x="2683" y="0"/>
                      </a:cubicBezTo>
                      <a:cubicBezTo>
                        <a:pt x="2776" y="32"/>
                        <a:pt x="2870" y="70"/>
                        <a:pt x="2965" y="88"/>
                      </a:cubicBezTo>
                      <a:cubicBezTo>
                        <a:pt x="3123" y="84"/>
                        <a:pt x="3744" y="78"/>
                        <a:pt x="4007" y="53"/>
                      </a:cubicBezTo>
                      <a:cubicBezTo>
                        <a:pt x="4250" y="30"/>
                        <a:pt x="4466" y="0"/>
                        <a:pt x="4713" y="0"/>
                      </a:cubicBezTo>
                    </a:path>
                  </a:pathLst>
                </a:custGeom>
                <a:noFill/>
                <a:ln w="9525">
                  <a:solidFill>
                    <a:schemeClr val="tx1"/>
                  </a:solidFill>
                  <a:round/>
                  <a:headEnd/>
                  <a:tailEnd/>
                </a:ln>
                <a:effectLst/>
              </p:spPr>
              <p:txBody>
                <a:bodyPr wrap="none" anchor="ctr"/>
                <a:lstStyle/>
                <a:p>
                  <a:endParaRPr lang="en-US"/>
                </a:p>
              </p:txBody>
            </p:sp>
            <p:sp>
              <p:nvSpPr>
                <p:cNvPr id="19" name="Freeform 5"/>
                <p:cNvSpPr>
                  <a:spLocks/>
                </p:cNvSpPr>
                <p:nvPr/>
              </p:nvSpPr>
              <p:spPr bwMode="auto">
                <a:xfrm>
                  <a:off x="1436" y="527"/>
                  <a:ext cx="599" cy="1713"/>
                </a:xfrm>
                <a:custGeom>
                  <a:avLst/>
                  <a:gdLst/>
                  <a:ahLst/>
                  <a:cxnLst>
                    <a:cxn ang="0">
                      <a:pos x="847" y="0"/>
                    </a:cxn>
                    <a:cxn ang="0">
                      <a:pos x="794" y="847"/>
                    </a:cxn>
                    <a:cxn ang="0">
                      <a:pos x="723" y="1094"/>
                    </a:cxn>
                    <a:cxn ang="0">
                      <a:pos x="706" y="1359"/>
                    </a:cxn>
                    <a:cxn ang="0">
                      <a:pos x="529" y="1677"/>
                    </a:cxn>
                    <a:cxn ang="0">
                      <a:pos x="406" y="1888"/>
                    </a:cxn>
                    <a:cxn ang="0">
                      <a:pos x="370" y="1994"/>
                    </a:cxn>
                    <a:cxn ang="0">
                      <a:pos x="335" y="2135"/>
                    </a:cxn>
                    <a:cxn ang="0">
                      <a:pos x="211" y="2224"/>
                    </a:cxn>
                    <a:cxn ang="0">
                      <a:pos x="70" y="2347"/>
                    </a:cxn>
                    <a:cxn ang="0">
                      <a:pos x="35" y="2471"/>
                    </a:cxn>
                    <a:cxn ang="0">
                      <a:pos x="0" y="2524"/>
                    </a:cxn>
                  </a:cxnLst>
                  <a:rect l="0" t="0" r="r" b="b"/>
                  <a:pathLst>
                    <a:path w="847" h="2524">
                      <a:moveTo>
                        <a:pt x="847" y="0"/>
                      </a:moveTo>
                      <a:cubicBezTo>
                        <a:pt x="778" y="271"/>
                        <a:pt x="826" y="570"/>
                        <a:pt x="794" y="847"/>
                      </a:cubicBezTo>
                      <a:cubicBezTo>
                        <a:pt x="786" y="920"/>
                        <a:pt x="739" y="1017"/>
                        <a:pt x="723" y="1094"/>
                      </a:cubicBezTo>
                      <a:cubicBezTo>
                        <a:pt x="717" y="1182"/>
                        <a:pt x="719" y="1271"/>
                        <a:pt x="706" y="1359"/>
                      </a:cubicBezTo>
                      <a:cubicBezTo>
                        <a:pt x="691" y="1463"/>
                        <a:pt x="598" y="1606"/>
                        <a:pt x="529" y="1677"/>
                      </a:cubicBezTo>
                      <a:cubicBezTo>
                        <a:pt x="503" y="1757"/>
                        <a:pt x="452" y="1819"/>
                        <a:pt x="406" y="1888"/>
                      </a:cubicBezTo>
                      <a:cubicBezTo>
                        <a:pt x="385" y="1919"/>
                        <a:pt x="382" y="1959"/>
                        <a:pt x="370" y="1994"/>
                      </a:cubicBezTo>
                      <a:cubicBezTo>
                        <a:pt x="354" y="2040"/>
                        <a:pt x="369" y="2101"/>
                        <a:pt x="335" y="2135"/>
                      </a:cubicBezTo>
                      <a:cubicBezTo>
                        <a:pt x="251" y="2219"/>
                        <a:pt x="296" y="2195"/>
                        <a:pt x="211" y="2224"/>
                      </a:cubicBezTo>
                      <a:cubicBezTo>
                        <a:pt x="166" y="2270"/>
                        <a:pt x="116" y="2302"/>
                        <a:pt x="70" y="2347"/>
                      </a:cubicBezTo>
                      <a:cubicBezTo>
                        <a:pt x="57" y="2388"/>
                        <a:pt x="52" y="2432"/>
                        <a:pt x="35" y="2471"/>
                      </a:cubicBezTo>
                      <a:cubicBezTo>
                        <a:pt x="27" y="2490"/>
                        <a:pt x="0" y="2524"/>
                        <a:pt x="0" y="2524"/>
                      </a:cubicBezTo>
                    </a:path>
                  </a:pathLst>
                </a:custGeom>
                <a:noFill/>
                <a:ln w="9525">
                  <a:solidFill>
                    <a:srgbClr val="993300"/>
                  </a:solidFill>
                  <a:round/>
                  <a:headEnd/>
                  <a:tailEnd/>
                </a:ln>
                <a:effectLst/>
              </p:spPr>
              <p:txBody>
                <a:bodyPr wrap="none" anchor="ctr"/>
                <a:lstStyle/>
                <a:p>
                  <a:endParaRPr lang="en-US"/>
                </a:p>
              </p:txBody>
            </p:sp>
            <p:sp>
              <p:nvSpPr>
                <p:cNvPr id="20" name="Freeform 6"/>
                <p:cNvSpPr>
                  <a:spLocks/>
                </p:cNvSpPr>
                <p:nvPr/>
              </p:nvSpPr>
              <p:spPr bwMode="auto">
                <a:xfrm>
                  <a:off x="1997" y="1150"/>
                  <a:ext cx="587" cy="1233"/>
                </a:xfrm>
                <a:custGeom>
                  <a:avLst/>
                  <a:gdLst/>
                  <a:ahLst/>
                  <a:cxnLst>
                    <a:cxn ang="0">
                      <a:pos x="0" y="0"/>
                    </a:cxn>
                    <a:cxn ang="0">
                      <a:pos x="18" y="123"/>
                    </a:cxn>
                    <a:cxn ang="0">
                      <a:pos x="159" y="229"/>
                    </a:cxn>
                    <a:cxn ang="0">
                      <a:pos x="212" y="406"/>
                    </a:cxn>
                    <a:cxn ang="0">
                      <a:pos x="229" y="547"/>
                    </a:cxn>
                    <a:cxn ang="0">
                      <a:pos x="265" y="600"/>
                    </a:cxn>
                    <a:cxn ang="0">
                      <a:pos x="353" y="759"/>
                    </a:cxn>
                    <a:cxn ang="0">
                      <a:pos x="406" y="988"/>
                    </a:cxn>
                    <a:cxn ang="0">
                      <a:pos x="459" y="1112"/>
                    </a:cxn>
                    <a:cxn ang="0">
                      <a:pos x="529" y="1129"/>
                    </a:cxn>
                    <a:cxn ang="0">
                      <a:pos x="777" y="1323"/>
                    </a:cxn>
                    <a:cxn ang="0">
                      <a:pos x="794" y="1570"/>
                    </a:cxn>
                    <a:cxn ang="0">
                      <a:pos x="830" y="1817"/>
                    </a:cxn>
                  </a:cxnLst>
                  <a:rect l="0" t="0" r="r" b="b"/>
                  <a:pathLst>
                    <a:path w="830" h="1817">
                      <a:moveTo>
                        <a:pt x="0" y="0"/>
                      </a:moveTo>
                      <a:cubicBezTo>
                        <a:pt x="6" y="41"/>
                        <a:pt x="6" y="83"/>
                        <a:pt x="18" y="123"/>
                      </a:cubicBezTo>
                      <a:cubicBezTo>
                        <a:pt x="37" y="187"/>
                        <a:pt x="110" y="196"/>
                        <a:pt x="159" y="229"/>
                      </a:cubicBezTo>
                      <a:cubicBezTo>
                        <a:pt x="202" y="358"/>
                        <a:pt x="185" y="299"/>
                        <a:pt x="212" y="406"/>
                      </a:cubicBezTo>
                      <a:cubicBezTo>
                        <a:pt x="218" y="453"/>
                        <a:pt x="217" y="501"/>
                        <a:pt x="229" y="547"/>
                      </a:cubicBezTo>
                      <a:cubicBezTo>
                        <a:pt x="235" y="568"/>
                        <a:pt x="254" y="582"/>
                        <a:pt x="265" y="600"/>
                      </a:cubicBezTo>
                      <a:cubicBezTo>
                        <a:pt x="299" y="659"/>
                        <a:pt x="306" y="711"/>
                        <a:pt x="353" y="759"/>
                      </a:cubicBezTo>
                      <a:cubicBezTo>
                        <a:pt x="379" y="835"/>
                        <a:pt x="390" y="909"/>
                        <a:pt x="406" y="988"/>
                      </a:cubicBezTo>
                      <a:cubicBezTo>
                        <a:pt x="413" y="1021"/>
                        <a:pt x="425" y="1089"/>
                        <a:pt x="459" y="1112"/>
                      </a:cubicBezTo>
                      <a:cubicBezTo>
                        <a:pt x="479" y="1125"/>
                        <a:pt x="506" y="1123"/>
                        <a:pt x="529" y="1129"/>
                      </a:cubicBezTo>
                      <a:cubicBezTo>
                        <a:pt x="628" y="1178"/>
                        <a:pt x="715" y="1232"/>
                        <a:pt x="777" y="1323"/>
                      </a:cubicBezTo>
                      <a:cubicBezTo>
                        <a:pt x="783" y="1405"/>
                        <a:pt x="784" y="1488"/>
                        <a:pt x="794" y="1570"/>
                      </a:cubicBezTo>
                      <a:cubicBezTo>
                        <a:pt x="804" y="1652"/>
                        <a:pt x="830" y="1731"/>
                        <a:pt x="830" y="1817"/>
                      </a:cubicBezTo>
                    </a:path>
                  </a:pathLst>
                </a:custGeom>
                <a:noFill/>
                <a:ln w="9525">
                  <a:solidFill>
                    <a:srgbClr val="993300"/>
                  </a:solidFill>
                  <a:round/>
                  <a:headEnd/>
                  <a:tailEnd/>
                </a:ln>
                <a:effectLst/>
              </p:spPr>
              <p:txBody>
                <a:bodyPr wrap="none" anchor="ctr"/>
                <a:lstStyle/>
                <a:p>
                  <a:endParaRPr lang="en-US"/>
                </a:p>
              </p:txBody>
            </p:sp>
            <p:sp>
              <p:nvSpPr>
                <p:cNvPr id="21" name="Freeform 7"/>
                <p:cNvSpPr>
                  <a:spLocks/>
                </p:cNvSpPr>
                <p:nvPr/>
              </p:nvSpPr>
              <p:spPr bwMode="auto">
                <a:xfrm>
                  <a:off x="1785" y="1820"/>
                  <a:ext cx="512" cy="491"/>
                </a:xfrm>
                <a:custGeom>
                  <a:avLst/>
                  <a:gdLst/>
                  <a:ahLst/>
                  <a:cxnLst>
                    <a:cxn ang="0">
                      <a:pos x="724" y="0"/>
                    </a:cxn>
                    <a:cxn ang="0">
                      <a:pos x="582" y="159"/>
                    </a:cxn>
                    <a:cxn ang="0">
                      <a:pos x="476" y="194"/>
                    </a:cxn>
                    <a:cxn ang="0">
                      <a:pos x="406" y="441"/>
                    </a:cxn>
                    <a:cxn ang="0">
                      <a:pos x="353" y="494"/>
                    </a:cxn>
                    <a:cxn ang="0">
                      <a:pos x="123" y="512"/>
                    </a:cxn>
                    <a:cxn ang="0">
                      <a:pos x="70" y="529"/>
                    </a:cxn>
                    <a:cxn ang="0">
                      <a:pos x="0" y="723"/>
                    </a:cxn>
                  </a:cxnLst>
                  <a:rect l="0" t="0" r="r" b="b"/>
                  <a:pathLst>
                    <a:path w="724" h="723">
                      <a:moveTo>
                        <a:pt x="724" y="0"/>
                      </a:moveTo>
                      <a:cubicBezTo>
                        <a:pt x="685" y="65"/>
                        <a:pt x="655" y="127"/>
                        <a:pt x="582" y="159"/>
                      </a:cubicBezTo>
                      <a:cubicBezTo>
                        <a:pt x="548" y="174"/>
                        <a:pt x="476" y="194"/>
                        <a:pt x="476" y="194"/>
                      </a:cubicBezTo>
                      <a:cubicBezTo>
                        <a:pt x="426" y="346"/>
                        <a:pt x="450" y="264"/>
                        <a:pt x="406" y="441"/>
                      </a:cubicBezTo>
                      <a:cubicBezTo>
                        <a:pt x="400" y="465"/>
                        <a:pt x="377" y="488"/>
                        <a:pt x="353" y="494"/>
                      </a:cubicBezTo>
                      <a:cubicBezTo>
                        <a:pt x="278" y="513"/>
                        <a:pt x="200" y="506"/>
                        <a:pt x="123" y="512"/>
                      </a:cubicBezTo>
                      <a:cubicBezTo>
                        <a:pt x="105" y="518"/>
                        <a:pt x="83" y="516"/>
                        <a:pt x="70" y="529"/>
                      </a:cubicBezTo>
                      <a:cubicBezTo>
                        <a:pt x="38" y="561"/>
                        <a:pt x="0" y="679"/>
                        <a:pt x="0" y="723"/>
                      </a:cubicBezTo>
                    </a:path>
                  </a:pathLst>
                </a:custGeom>
                <a:noFill/>
                <a:ln w="9525">
                  <a:solidFill>
                    <a:srgbClr val="993300"/>
                  </a:solidFill>
                  <a:round/>
                  <a:headEnd/>
                  <a:tailEnd/>
                </a:ln>
                <a:effectLst/>
              </p:spPr>
              <p:txBody>
                <a:bodyPr wrap="none" anchor="ctr"/>
                <a:lstStyle/>
                <a:p>
                  <a:endParaRPr lang="en-US"/>
                </a:p>
              </p:txBody>
            </p:sp>
            <p:sp>
              <p:nvSpPr>
                <p:cNvPr id="22" name="Freeform 8"/>
                <p:cNvSpPr>
                  <a:spLocks/>
                </p:cNvSpPr>
                <p:nvPr/>
              </p:nvSpPr>
              <p:spPr bwMode="auto">
                <a:xfrm>
                  <a:off x="2109" y="2072"/>
                  <a:ext cx="400" cy="491"/>
                </a:xfrm>
                <a:custGeom>
                  <a:avLst/>
                  <a:gdLst/>
                  <a:ahLst/>
                  <a:cxnLst>
                    <a:cxn ang="0">
                      <a:pos x="0" y="0"/>
                    </a:cxn>
                    <a:cxn ang="0">
                      <a:pos x="88" y="247"/>
                    </a:cxn>
                    <a:cxn ang="0">
                      <a:pos x="247" y="282"/>
                    </a:cxn>
                    <a:cxn ang="0">
                      <a:pos x="317" y="317"/>
                    </a:cxn>
                    <a:cxn ang="0">
                      <a:pos x="353" y="388"/>
                    </a:cxn>
                    <a:cxn ang="0">
                      <a:pos x="441" y="511"/>
                    </a:cxn>
                    <a:cxn ang="0">
                      <a:pos x="476" y="688"/>
                    </a:cxn>
                    <a:cxn ang="0">
                      <a:pos x="565" y="723"/>
                    </a:cxn>
                  </a:cxnLst>
                  <a:rect l="0" t="0" r="r" b="b"/>
                  <a:pathLst>
                    <a:path w="565" h="723">
                      <a:moveTo>
                        <a:pt x="0" y="0"/>
                      </a:moveTo>
                      <a:cubicBezTo>
                        <a:pt x="13" y="53"/>
                        <a:pt x="44" y="218"/>
                        <a:pt x="88" y="247"/>
                      </a:cubicBezTo>
                      <a:cubicBezTo>
                        <a:pt x="133" y="277"/>
                        <a:pt x="194" y="271"/>
                        <a:pt x="247" y="282"/>
                      </a:cubicBezTo>
                      <a:cubicBezTo>
                        <a:pt x="270" y="294"/>
                        <a:pt x="299" y="299"/>
                        <a:pt x="317" y="317"/>
                      </a:cubicBezTo>
                      <a:cubicBezTo>
                        <a:pt x="336" y="336"/>
                        <a:pt x="339" y="366"/>
                        <a:pt x="353" y="388"/>
                      </a:cubicBezTo>
                      <a:cubicBezTo>
                        <a:pt x="380" y="431"/>
                        <a:pt x="413" y="469"/>
                        <a:pt x="441" y="511"/>
                      </a:cubicBezTo>
                      <a:cubicBezTo>
                        <a:pt x="441" y="513"/>
                        <a:pt x="458" y="670"/>
                        <a:pt x="476" y="688"/>
                      </a:cubicBezTo>
                      <a:cubicBezTo>
                        <a:pt x="499" y="711"/>
                        <a:pt x="536" y="709"/>
                        <a:pt x="565" y="723"/>
                      </a:cubicBezTo>
                    </a:path>
                  </a:pathLst>
                </a:custGeom>
                <a:noFill/>
                <a:ln w="9525">
                  <a:solidFill>
                    <a:srgbClr val="993300"/>
                  </a:solidFill>
                  <a:round/>
                  <a:headEnd/>
                  <a:tailEnd/>
                </a:ln>
                <a:effectLst/>
              </p:spPr>
              <p:txBody>
                <a:bodyPr wrap="none" anchor="ctr"/>
                <a:lstStyle/>
                <a:p>
                  <a:endParaRPr lang="en-US"/>
                </a:p>
              </p:txBody>
            </p:sp>
            <p:sp>
              <p:nvSpPr>
                <p:cNvPr id="23" name="Freeform 9"/>
                <p:cNvSpPr>
                  <a:spLocks/>
                </p:cNvSpPr>
                <p:nvPr/>
              </p:nvSpPr>
              <p:spPr bwMode="auto">
                <a:xfrm>
                  <a:off x="1772" y="826"/>
                  <a:ext cx="250" cy="168"/>
                </a:xfrm>
                <a:custGeom>
                  <a:avLst/>
                  <a:gdLst/>
                  <a:ahLst/>
                  <a:cxnLst>
                    <a:cxn ang="0">
                      <a:pos x="353" y="0"/>
                    </a:cxn>
                    <a:cxn ang="0">
                      <a:pos x="283" y="89"/>
                    </a:cxn>
                    <a:cxn ang="0">
                      <a:pos x="53" y="159"/>
                    </a:cxn>
                    <a:cxn ang="0">
                      <a:pos x="18" y="195"/>
                    </a:cxn>
                    <a:cxn ang="0">
                      <a:pos x="0" y="248"/>
                    </a:cxn>
                  </a:cxnLst>
                  <a:rect l="0" t="0" r="r" b="b"/>
                  <a:pathLst>
                    <a:path w="353" h="248">
                      <a:moveTo>
                        <a:pt x="353" y="0"/>
                      </a:moveTo>
                      <a:cubicBezTo>
                        <a:pt x="341" y="17"/>
                        <a:pt x="307" y="77"/>
                        <a:pt x="283" y="89"/>
                      </a:cubicBezTo>
                      <a:cubicBezTo>
                        <a:pt x="214" y="124"/>
                        <a:pt x="126" y="136"/>
                        <a:pt x="53" y="159"/>
                      </a:cubicBezTo>
                      <a:cubicBezTo>
                        <a:pt x="41" y="171"/>
                        <a:pt x="27" y="181"/>
                        <a:pt x="18" y="195"/>
                      </a:cubicBezTo>
                      <a:cubicBezTo>
                        <a:pt x="8" y="211"/>
                        <a:pt x="0" y="248"/>
                        <a:pt x="0" y="248"/>
                      </a:cubicBezTo>
                    </a:path>
                  </a:pathLst>
                </a:custGeom>
                <a:noFill/>
                <a:ln w="9525">
                  <a:solidFill>
                    <a:srgbClr val="993300"/>
                  </a:solidFill>
                  <a:round/>
                  <a:headEnd/>
                  <a:tailEnd/>
                </a:ln>
                <a:effectLst/>
              </p:spPr>
              <p:txBody>
                <a:bodyPr wrap="none" anchor="ctr"/>
                <a:lstStyle/>
                <a:p>
                  <a:endParaRPr lang="en-US"/>
                </a:p>
              </p:txBody>
            </p:sp>
            <p:sp>
              <p:nvSpPr>
                <p:cNvPr id="24" name="Freeform 10"/>
                <p:cNvSpPr>
                  <a:spLocks/>
                </p:cNvSpPr>
                <p:nvPr/>
              </p:nvSpPr>
              <p:spPr bwMode="auto">
                <a:xfrm>
                  <a:off x="2022" y="946"/>
                  <a:ext cx="711" cy="694"/>
                </a:xfrm>
                <a:custGeom>
                  <a:avLst/>
                  <a:gdLst/>
                  <a:ahLst/>
                  <a:cxnLst>
                    <a:cxn ang="0">
                      <a:pos x="0" y="0"/>
                    </a:cxn>
                    <a:cxn ang="0">
                      <a:pos x="212" y="35"/>
                    </a:cxn>
                    <a:cxn ang="0">
                      <a:pos x="300" y="141"/>
                    </a:cxn>
                    <a:cxn ang="0">
                      <a:pos x="389" y="441"/>
                    </a:cxn>
                    <a:cxn ang="0">
                      <a:pos x="618" y="529"/>
                    </a:cxn>
                    <a:cxn ang="0">
                      <a:pos x="724" y="600"/>
                    </a:cxn>
                    <a:cxn ang="0">
                      <a:pos x="742" y="812"/>
                    </a:cxn>
                    <a:cxn ang="0">
                      <a:pos x="865" y="900"/>
                    </a:cxn>
                    <a:cxn ang="0">
                      <a:pos x="936" y="953"/>
                    </a:cxn>
                    <a:cxn ang="0">
                      <a:pos x="1006" y="1023"/>
                    </a:cxn>
                  </a:cxnLst>
                  <a:rect l="0" t="0" r="r" b="b"/>
                  <a:pathLst>
                    <a:path w="1006" h="1023">
                      <a:moveTo>
                        <a:pt x="0" y="0"/>
                      </a:moveTo>
                      <a:cubicBezTo>
                        <a:pt x="69" y="18"/>
                        <a:pt x="145" y="11"/>
                        <a:pt x="212" y="35"/>
                      </a:cubicBezTo>
                      <a:cubicBezTo>
                        <a:pt x="242" y="46"/>
                        <a:pt x="283" y="115"/>
                        <a:pt x="300" y="141"/>
                      </a:cubicBezTo>
                      <a:cubicBezTo>
                        <a:pt x="310" y="200"/>
                        <a:pt x="328" y="403"/>
                        <a:pt x="389" y="441"/>
                      </a:cubicBezTo>
                      <a:cubicBezTo>
                        <a:pt x="400" y="448"/>
                        <a:pt x="596" y="522"/>
                        <a:pt x="618" y="529"/>
                      </a:cubicBezTo>
                      <a:cubicBezTo>
                        <a:pt x="653" y="553"/>
                        <a:pt x="689" y="576"/>
                        <a:pt x="724" y="600"/>
                      </a:cubicBezTo>
                      <a:cubicBezTo>
                        <a:pt x="783" y="639"/>
                        <a:pt x="721" y="744"/>
                        <a:pt x="742" y="812"/>
                      </a:cubicBezTo>
                      <a:cubicBezTo>
                        <a:pt x="761" y="873"/>
                        <a:pt x="817" y="884"/>
                        <a:pt x="865" y="900"/>
                      </a:cubicBezTo>
                      <a:cubicBezTo>
                        <a:pt x="889" y="918"/>
                        <a:pt x="914" y="934"/>
                        <a:pt x="936" y="953"/>
                      </a:cubicBezTo>
                      <a:cubicBezTo>
                        <a:pt x="961" y="975"/>
                        <a:pt x="1006" y="1023"/>
                        <a:pt x="1006" y="1023"/>
                      </a:cubicBezTo>
                    </a:path>
                  </a:pathLst>
                </a:custGeom>
                <a:noFill/>
                <a:ln w="9525">
                  <a:solidFill>
                    <a:srgbClr val="993300"/>
                  </a:solidFill>
                  <a:round/>
                  <a:headEnd/>
                  <a:tailEnd/>
                </a:ln>
                <a:effectLst/>
              </p:spPr>
              <p:txBody>
                <a:bodyPr wrap="none" anchor="ctr"/>
                <a:lstStyle/>
                <a:p>
                  <a:endParaRPr lang="en-US"/>
                </a:p>
              </p:txBody>
            </p:sp>
            <p:sp>
              <p:nvSpPr>
                <p:cNvPr id="25" name="Freeform 11"/>
                <p:cNvSpPr>
                  <a:spLocks/>
                </p:cNvSpPr>
                <p:nvPr/>
              </p:nvSpPr>
              <p:spPr bwMode="auto">
                <a:xfrm>
                  <a:off x="1448" y="1401"/>
                  <a:ext cx="499" cy="315"/>
                </a:xfrm>
                <a:custGeom>
                  <a:avLst/>
                  <a:gdLst/>
                  <a:ahLst/>
                  <a:cxnLst>
                    <a:cxn ang="0">
                      <a:pos x="706" y="0"/>
                    </a:cxn>
                    <a:cxn ang="0">
                      <a:pos x="600" y="53"/>
                    </a:cxn>
                    <a:cxn ang="0">
                      <a:pos x="495" y="71"/>
                    </a:cxn>
                    <a:cxn ang="0">
                      <a:pos x="194" y="53"/>
                    </a:cxn>
                    <a:cxn ang="0">
                      <a:pos x="142" y="89"/>
                    </a:cxn>
                    <a:cxn ang="0">
                      <a:pos x="89" y="247"/>
                    </a:cxn>
                    <a:cxn ang="0">
                      <a:pos x="36" y="265"/>
                    </a:cxn>
                    <a:cxn ang="0">
                      <a:pos x="0" y="459"/>
                    </a:cxn>
                  </a:cxnLst>
                  <a:rect l="0" t="0" r="r" b="b"/>
                  <a:pathLst>
                    <a:path w="706" h="465">
                      <a:moveTo>
                        <a:pt x="706" y="0"/>
                      </a:moveTo>
                      <a:cubicBezTo>
                        <a:pt x="669" y="13"/>
                        <a:pt x="637" y="40"/>
                        <a:pt x="600" y="53"/>
                      </a:cubicBezTo>
                      <a:cubicBezTo>
                        <a:pt x="566" y="64"/>
                        <a:pt x="530" y="65"/>
                        <a:pt x="495" y="71"/>
                      </a:cubicBezTo>
                      <a:cubicBezTo>
                        <a:pt x="377" y="47"/>
                        <a:pt x="315" y="34"/>
                        <a:pt x="194" y="53"/>
                      </a:cubicBezTo>
                      <a:cubicBezTo>
                        <a:pt x="177" y="65"/>
                        <a:pt x="153" y="71"/>
                        <a:pt x="142" y="89"/>
                      </a:cubicBezTo>
                      <a:cubicBezTo>
                        <a:pt x="139" y="94"/>
                        <a:pt x="99" y="217"/>
                        <a:pt x="89" y="247"/>
                      </a:cubicBezTo>
                      <a:cubicBezTo>
                        <a:pt x="83" y="265"/>
                        <a:pt x="54" y="259"/>
                        <a:pt x="36" y="265"/>
                      </a:cubicBezTo>
                      <a:cubicBezTo>
                        <a:pt x="17" y="465"/>
                        <a:pt x="83" y="459"/>
                        <a:pt x="0" y="459"/>
                      </a:cubicBezTo>
                    </a:path>
                  </a:pathLst>
                </a:custGeom>
                <a:noFill/>
                <a:ln w="9525">
                  <a:solidFill>
                    <a:srgbClr val="993300"/>
                  </a:solidFill>
                  <a:round/>
                  <a:headEnd/>
                  <a:tailEnd/>
                </a:ln>
                <a:effectLst/>
              </p:spPr>
              <p:txBody>
                <a:bodyPr wrap="none" anchor="ctr"/>
                <a:lstStyle/>
                <a:p>
                  <a:endParaRPr lang="en-US"/>
                </a:p>
              </p:txBody>
            </p:sp>
            <p:sp>
              <p:nvSpPr>
                <p:cNvPr id="26" name="Freeform 12"/>
                <p:cNvSpPr>
                  <a:spLocks/>
                </p:cNvSpPr>
                <p:nvPr/>
              </p:nvSpPr>
              <p:spPr bwMode="auto">
                <a:xfrm>
                  <a:off x="1835" y="1665"/>
                  <a:ext cx="187" cy="418"/>
                </a:xfrm>
                <a:custGeom>
                  <a:avLst/>
                  <a:gdLst/>
                  <a:ahLst/>
                  <a:cxnLst>
                    <a:cxn ang="0">
                      <a:pos x="0" y="0"/>
                    </a:cxn>
                    <a:cxn ang="0">
                      <a:pos x="18" y="158"/>
                    </a:cxn>
                    <a:cxn ang="0">
                      <a:pos x="53" y="264"/>
                    </a:cxn>
                    <a:cxn ang="0">
                      <a:pos x="71" y="511"/>
                    </a:cxn>
                    <a:cxn ang="0">
                      <a:pos x="212" y="600"/>
                    </a:cxn>
                    <a:cxn ang="0">
                      <a:pos x="265" y="617"/>
                    </a:cxn>
                  </a:cxnLst>
                  <a:rect l="0" t="0" r="r" b="b"/>
                  <a:pathLst>
                    <a:path w="265" h="617">
                      <a:moveTo>
                        <a:pt x="0" y="0"/>
                      </a:moveTo>
                      <a:cubicBezTo>
                        <a:pt x="6" y="53"/>
                        <a:pt x="8" y="106"/>
                        <a:pt x="18" y="158"/>
                      </a:cubicBezTo>
                      <a:cubicBezTo>
                        <a:pt x="25" y="194"/>
                        <a:pt x="53" y="264"/>
                        <a:pt x="53" y="264"/>
                      </a:cubicBezTo>
                      <a:cubicBezTo>
                        <a:pt x="59" y="346"/>
                        <a:pt x="49" y="432"/>
                        <a:pt x="71" y="511"/>
                      </a:cubicBezTo>
                      <a:cubicBezTo>
                        <a:pt x="91" y="584"/>
                        <a:pt x="158" y="585"/>
                        <a:pt x="212" y="600"/>
                      </a:cubicBezTo>
                      <a:cubicBezTo>
                        <a:pt x="230" y="605"/>
                        <a:pt x="265" y="617"/>
                        <a:pt x="265" y="617"/>
                      </a:cubicBezTo>
                    </a:path>
                  </a:pathLst>
                </a:custGeom>
                <a:noFill/>
                <a:ln w="9525">
                  <a:solidFill>
                    <a:srgbClr val="993300"/>
                  </a:solidFill>
                  <a:round/>
                  <a:headEnd/>
                  <a:tailEnd/>
                </a:ln>
                <a:effectLst/>
              </p:spPr>
              <p:txBody>
                <a:bodyPr wrap="none" anchor="ctr"/>
                <a:lstStyle/>
                <a:p>
                  <a:endParaRPr lang="en-US"/>
                </a:p>
              </p:txBody>
            </p:sp>
            <p:sp>
              <p:nvSpPr>
                <p:cNvPr id="27" name="Freeform 13"/>
                <p:cNvSpPr>
                  <a:spLocks/>
                </p:cNvSpPr>
                <p:nvPr/>
              </p:nvSpPr>
              <p:spPr bwMode="auto">
                <a:xfrm>
                  <a:off x="2473" y="1485"/>
                  <a:ext cx="323" cy="742"/>
                </a:xfrm>
                <a:custGeom>
                  <a:avLst/>
                  <a:gdLst/>
                  <a:ahLst/>
                  <a:cxnLst>
                    <a:cxn ang="0">
                      <a:pos x="103" y="0"/>
                    </a:cxn>
                    <a:cxn ang="0">
                      <a:pos x="67" y="123"/>
                    </a:cxn>
                    <a:cxn ang="0">
                      <a:pos x="14" y="229"/>
                    </a:cxn>
                    <a:cxn ang="0">
                      <a:pos x="50" y="423"/>
                    </a:cxn>
                    <a:cxn ang="0">
                      <a:pos x="120" y="529"/>
                    </a:cxn>
                    <a:cxn ang="0">
                      <a:pos x="191" y="741"/>
                    </a:cxn>
                    <a:cxn ang="0">
                      <a:pos x="226" y="900"/>
                    </a:cxn>
                    <a:cxn ang="0">
                      <a:pos x="403" y="1006"/>
                    </a:cxn>
                    <a:cxn ang="0">
                      <a:pos x="456" y="1094"/>
                    </a:cxn>
                  </a:cxnLst>
                  <a:rect l="0" t="0" r="r" b="b"/>
                  <a:pathLst>
                    <a:path w="456" h="1094">
                      <a:moveTo>
                        <a:pt x="103" y="0"/>
                      </a:moveTo>
                      <a:cubicBezTo>
                        <a:pt x="96" y="26"/>
                        <a:pt x="81" y="95"/>
                        <a:pt x="67" y="123"/>
                      </a:cubicBezTo>
                      <a:cubicBezTo>
                        <a:pt x="0" y="256"/>
                        <a:pt x="58" y="99"/>
                        <a:pt x="14" y="229"/>
                      </a:cubicBezTo>
                      <a:cubicBezTo>
                        <a:pt x="16" y="246"/>
                        <a:pt x="33" y="388"/>
                        <a:pt x="50" y="423"/>
                      </a:cubicBezTo>
                      <a:cubicBezTo>
                        <a:pt x="69" y="461"/>
                        <a:pt x="106" y="489"/>
                        <a:pt x="120" y="529"/>
                      </a:cubicBezTo>
                      <a:cubicBezTo>
                        <a:pt x="144" y="601"/>
                        <a:pt x="163" y="670"/>
                        <a:pt x="191" y="741"/>
                      </a:cubicBezTo>
                      <a:cubicBezTo>
                        <a:pt x="200" y="795"/>
                        <a:pt x="187" y="862"/>
                        <a:pt x="226" y="900"/>
                      </a:cubicBezTo>
                      <a:cubicBezTo>
                        <a:pt x="267" y="940"/>
                        <a:pt x="349" y="979"/>
                        <a:pt x="403" y="1006"/>
                      </a:cubicBezTo>
                      <a:cubicBezTo>
                        <a:pt x="445" y="1070"/>
                        <a:pt x="428" y="1040"/>
                        <a:pt x="456" y="1094"/>
                      </a:cubicBezTo>
                    </a:path>
                  </a:pathLst>
                </a:custGeom>
                <a:noFill/>
                <a:ln w="9525">
                  <a:solidFill>
                    <a:srgbClr val="993300"/>
                  </a:solidFill>
                  <a:round/>
                  <a:headEnd/>
                  <a:tailEnd/>
                </a:ln>
                <a:effectLst/>
              </p:spPr>
              <p:txBody>
                <a:bodyPr wrap="none" anchor="ctr"/>
                <a:lstStyle/>
                <a:p>
                  <a:endParaRPr lang="en-US"/>
                </a:p>
              </p:txBody>
            </p:sp>
            <p:graphicFrame>
              <p:nvGraphicFramePr>
                <p:cNvPr id="28" name="Object 14"/>
                <p:cNvGraphicFramePr>
                  <a:graphicFrameLocks noChangeAspect="1"/>
                </p:cNvGraphicFramePr>
                <p:nvPr/>
              </p:nvGraphicFramePr>
              <p:xfrm>
                <a:off x="1695" y="0"/>
                <a:ext cx="664" cy="721"/>
              </p:xfrm>
              <a:graphic>
                <a:graphicData uri="http://schemas.openxmlformats.org/presentationml/2006/ole">
                  <p:oleObj spid="_x0000_s193556" name="Clip" r:id="rId5" imgW="1493215" imgH="1686154" progId="">
                    <p:embed/>
                  </p:oleObj>
                </a:graphicData>
              </a:graphic>
            </p:graphicFrame>
            <p:sp>
              <p:nvSpPr>
                <p:cNvPr id="29" name="Freeform 15"/>
                <p:cNvSpPr>
                  <a:spLocks/>
                </p:cNvSpPr>
                <p:nvPr/>
              </p:nvSpPr>
              <p:spPr bwMode="auto">
                <a:xfrm>
                  <a:off x="2020" y="706"/>
                  <a:ext cx="39" cy="323"/>
                </a:xfrm>
                <a:custGeom>
                  <a:avLst/>
                  <a:gdLst/>
                  <a:ahLst/>
                  <a:cxnLst>
                    <a:cxn ang="0">
                      <a:pos x="2" y="476"/>
                    </a:cxn>
                    <a:cxn ang="0">
                      <a:pos x="20" y="406"/>
                    </a:cxn>
                    <a:cxn ang="0">
                      <a:pos x="2" y="353"/>
                    </a:cxn>
                    <a:cxn ang="0">
                      <a:pos x="38" y="247"/>
                    </a:cxn>
                    <a:cxn ang="0">
                      <a:pos x="55" y="141"/>
                    </a:cxn>
                    <a:cxn ang="0">
                      <a:pos x="38" y="71"/>
                    </a:cxn>
                    <a:cxn ang="0">
                      <a:pos x="55" y="0"/>
                    </a:cxn>
                  </a:cxnLst>
                  <a:rect l="0" t="0" r="r" b="b"/>
                  <a:pathLst>
                    <a:path w="55" h="476">
                      <a:moveTo>
                        <a:pt x="2" y="476"/>
                      </a:moveTo>
                      <a:cubicBezTo>
                        <a:pt x="8" y="453"/>
                        <a:pt x="20" y="430"/>
                        <a:pt x="20" y="406"/>
                      </a:cubicBezTo>
                      <a:cubicBezTo>
                        <a:pt x="20" y="387"/>
                        <a:pt x="0" y="372"/>
                        <a:pt x="2" y="353"/>
                      </a:cubicBezTo>
                      <a:cubicBezTo>
                        <a:pt x="6" y="316"/>
                        <a:pt x="38" y="247"/>
                        <a:pt x="38" y="247"/>
                      </a:cubicBezTo>
                      <a:cubicBezTo>
                        <a:pt x="44" y="212"/>
                        <a:pt x="55" y="177"/>
                        <a:pt x="55" y="141"/>
                      </a:cubicBezTo>
                      <a:cubicBezTo>
                        <a:pt x="55" y="117"/>
                        <a:pt x="38" y="95"/>
                        <a:pt x="38" y="71"/>
                      </a:cubicBezTo>
                      <a:cubicBezTo>
                        <a:pt x="38" y="47"/>
                        <a:pt x="55" y="24"/>
                        <a:pt x="55" y="0"/>
                      </a:cubicBezTo>
                    </a:path>
                  </a:pathLst>
                </a:custGeom>
                <a:solidFill>
                  <a:srgbClr val="993300"/>
                </a:solidFill>
                <a:ln w="9525">
                  <a:solidFill>
                    <a:schemeClr val="tx1"/>
                  </a:solidFill>
                  <a:round/>
                  <a:headEnd/>
                  <a:tailEnd/>
                </a:ln>
                <a:effectLst/>
              </p:spPr>
              <p:txBody>
                <a:bodyPr wrap="none" anchor="ctr"/>
                <a:lstStyle/>
                <a:p>
                  <a:endParaRPr lang="en-US"/>
                </a:p>
              </p:txBody>
            </p:sp>
            <p:sp>
              <p:nvSpPr>
                <p:cNvPr id="30" name="Line 17"/>
                <p:cNvSpPr>
                  <a:spLocks noChangeShapeType="1"/>
                </p:cNvSpPr>
                <p:nvPr/>
              </p:nvSpPr>
              <p:spPr bwMode="auto">
                <a:xfrm>
                  <a:off x="2577" y="1857"/>
                  <a:ext cx="67" cy="97"/>
                </a:xfrm>
                <a:prstGeom prst="line">
                  <a:avLst/>
                </a:prstGeom>
                <a:noFill/>
                <a:ln w="9525">
                  <a:solidFill>
                    <a:schemeClr val="tx1"/>
                  </a:solidFill>
                  <a:round/>
                  <a:headEnd/>
                  <a:tailEnd type="triangle" w="med" len="med"/>
                </a:ln>
                <a:effectLst/>
              </p:spPr>
              <p:txBody>
                <a:bodyPr wrap="none" anchor="ctr"/>
                <a:lstStyle/>
                <a:p>
                  <a:endParaRPr lang="en-US"/>
                </a:p>
              </p:txBody>
            </p:sp>
            <p:sp>
              <p:nvSpPr>
                <p:cNvPr id="31" name="Freeform 18"/>
                <p:cNvSpPr>
                  <a:spLocks/>
                </p:cNvSpPr>
                <p:nvPr/>
              </p:nvSpPr>
              <p:spPr bwMode="auto">
                <a:xfrm>
                  <a:off x="2848" y="1108"/>
                  <a:ext cx="680" cy="742"/>
                </a:xfrm>
                <a:custGeom>
                  <a:avLst/>
                  <a:gdLst/>
                  <a:ahLst/>
                  <a:cxnLst>
                    <a:cxn ang="0">
                      <a:pos x="103" y="0"/>
                    </a:cxn>
                    <a:cxn ang="0">
                      <a:pos x="67" y="123"/>
                    </a:cxn>
                    <a:cxn ang="0">
                      <a:pos x="14" y="229"/>
                    </a:cxn>
                    <a:cxn ang="0">
                      <a:pos x="50" y="423"/>
                    </a:cxn>
                    <a:cxn ang="0">
                      <a:pos x="120" y="529"/>
                    </a:cxn>
                    <a:cxn ang="0">
                      <a:pos x="191" y="741"/>
                    </a:cxn>
                    <a:cxn ang="0">
                      <a:pos x="226" y="900"/>
                    </a:cxn>
                    <a:cxn ang="0">
                      <a:pos x="403" y="1006"/>
                    </a:cxn>
                    <a:cxn ang="0">
                      <a:pos x="456" y="1094"/>
                    </a:cxn>
                  </a:cxnLst>
                  <a:rect l="0" t="0" r="r" b="b"/>
                  <a:pathLst>
                    <a:path w="456" h="1094">
                      <a:moveTo>
                        <a:pt x="103" y="0"/>
                      </a:moveTo>
                      <a:cubicBezTo>
                        <a:pt x="96" y="26"/>
                        <a:pt x="81" y="95"/>
                        <a:pt x="67" y="123"/>
                      </a:cubicBezTo>
                      <a:cubicBezTo>
                        <a:pt x="0" y="256"/>
                        <a:pt x="58" y="99"/>
                        <a:pt x="14" y="229"/>
                      </a:cubicBezTo>
                      <a:cubicBezTo>
                        <a:pt x="16" y="246"/>
                        <a:pt x="33" y="388"/>
                        <a:pt x="50" y="423"/>
                      </a:cubicBezTo>
                      <a:cubicBezTo>
                        <a:pt x="69" y="461"/>
                        <a:pt x="106" y="489"/>
                        <a:pt x="120" y="529"/>
                      </a:cubicBezTo>
                      <a:cubicBezTo>
                        <a:pt x="144" y="601"/>
                        <a:pt x="163" y="670"/>
                        <a:pt x="191" y="741"/>
                      </a:cubicBezTo>
                      <a:cubicBezTo>
                        <a:pt x="200" y="795"/>
                        <a:pt x="187" y="862"/>
                        <a:pt x="226" y="900"/>
                      </a:cubicBezTo>
                      <a:cubicBezTo>
                        <a:pt x="267" y="940"/>
                        <a:pt x="349" y="979"/>
                        <a:pt x="403" y="1006"/>
                      </a:cubicBezTo>
                      <a:cubicBezTo>
                        <a:pt x="445" y="1070"/>
                        <a:pt x="428" y="1040"/>
                        <a:pt x="456" y="1094"/>
                      </a:cubicBezTo>
                    </a:path>
                  </a:pathLst>
                </a:custGeom>
                <a:noFill/>
                <a:ln w="41275">
                  <a:solidFill>
                    <a:srgbClr val="993300"/>
                  </a:solidFill>
                  <a:round/>
                  <a:headEnd/>
                  <a:tailEnd/>
                </a:ln>
                <a:effectLst/>
              </p:spPr>
              <p:txBody>
                <a:bodyPr wrap="none" anchor="ctr"/>
                <a:lstStyle/>
                <a:p>
                  <a:endParaRPr lang="en-US"/>
                </a:p>
              </p:txBody>
            </p:sp>
            <p:sp>
              <p:nvSpPr>
                <p:cNvPr id="32" name="Freeform 19"/>
                <p:cNvSpPr>
                  <a:spLocks/>
                </p:cNvSpPr>
                <p:nvPr/>
              </p:nvSpPr>
              <p:spPr bwMode="auto">
                <a:xfrm>
                  <a:off x="3717" y="1237"/>
                  <a:ext cx="326" cy="438"/>
                </a:xfrm>
                <a:custGeom>
                  <a:avLst/>
                  <a:gdLst/>
                  <a:ahLst/>
                  <a:cxnLst>
                    <a:cxn ang="0">
                      <a:pos x="111" y="200"/>
                    </a:cxn>
                    <a:cxn ang="0">
                      <a:pos x="0" y="378"/>
                    </a:cxn>
                    <a:cxn ang="0">
                      <a:pos x="22" y="556"/>
                    </a:cxn>
                    <a:cxn ang="0">
                      <a:pos x="222" y="645"/>
                    </a:cxn>
                    <a:cxn ang="0">
                      <a:pos x="333" y="556"/>
                    </a:cxn>
                    <a:cxn ang="0">
                      <a:pos x="378" y="422"/>
                    </a:cxn>
                    <a:cxn ang="0">
                      <a:pos x="400" y="200"/>
                    </a:cxn>
                    <a:cxn ang="0">
                      <a:pos x="400" y="22"/>
                    </a:cxn>
                    <a:cxn ang="0">
                      <a:pos x="333" y="0"/>
                    </a:cxn>
                    <a:cxn ang="0">
                      <a:pos x="178" y="133"/>
                    </a:cxn>
                    <a:cxn ang="0">
                      <a:pos x="133" y="222"/>
                    </a:cxn>
                    <a:cxn ang="0">
                      <a:pos x="111" y="200"/>
                    </a:cxn>
                  </a:cxnLst>
                  <a:rect l="0" t="0" r="r" b="b"/>
                  <a:pathLst>
                    <a:path w="462" h="645">
                      <a:moveTo>
                        <a:pt x="111" y="200"/>
                      </a:moveTo>
                      <a:cubicBezTo>
                        <a:pt x="61" y="276"/>
                        <a:pt x="29" y="291"/>
                        <a:pt x="0" y="378"/>
                      </a:cubicBezTo>
                      <a:cubicBezTo>
                        <a:pt x="7" y="437"/>
                        <a:pt x="5" y="499"/>
                        <a:pt x="22" y="556"/>
                      </a:cubicBezTo>
                      <a:cubicBezTo>
                        <a:pt x="42" y="622"/>
                        <a:pt x="169" y="627"/>
                        <a:pt x="222" y="645"/>
                      </a:cubicBezTo>
                      <a:cubicBezTo>
                        <a:pt x="294" y="620"/>
                        <a:pt x="298" y="634"/>
                        <a:pt x="333" y="556"/>
                      </a:cubicBezTo>
                      <a:cubicBezTo>
                        <a:pt x="352" y="513"/>
                        <a:pt x="378" y="422"/>
                        <a:pt x="378" y="422"/>
                      </a:cubicBezTo>
                      <a:cubicBezTo>
                        <a:pt x="385" y="348"/>
                        <a:pt x="389" y="274"/>
                        <a:pt x="400" y="200"/>
                      </a:cubicBezTo>
                      <a:cubicBezTo>
                        <a:pt x="412" y="123"/>
                        <a:pt x="462" y="115"/>
                        <a:pt x="400" y="22"/>
                      </a:cubicBezTo>
                      <a:cubicBezTo>
                        <a:pt x="387" y="2"/>
                        <a:pt x="355" y="7"/>
                        <a:pt x="333" y="0"/>
                      </a:cubicBezTo>
                      <a:cubicBezTo>
                        <a:pt x="252" y="27"/>
                        <a:pt x="221" y="58"/>
                        <a:pt x="178" y="133"/>
                      </a:cubicBezTo>
                      <a:cubicBezTo>
                        <a:pt x="161" y="162"/>
                        <a:pt x="157" y="198"/>
                        <a:pt x="133" y="222"/>
                      </a:cubicBezTo>
                      <a:cubicBezTo>
                        <a:pt x="126" y="229"/>
                        <a:pt x="118" y="207"/>
                        <a:pt x="111" y="200"/>
                      </a:cubicBezTo>
                      <a:close/>
                    </a:path>
                  </a:pathLst>
                </a:custGeom>
                <a:solidFill>
                  <a:schemeClr val="tx1"/>
                </a:solidFill>
                <a:ln w="9525">
                  <a:solidFill>
                    <a:schemeClr val="tx1"/>
                  </a:solidFill>
                  <a:round/>
                  <a:headEnd/>
                  <a:tailEnd/>
                </a:ln>
                <a:effectLst/>
              </p:spPr>
              <p:txBody>
                <a:bodyPr wrap="none" anchor="ctr"/>
                <a:lstStyle/>
                <a:p>
                  <a:endParaRPr lang="en-US"/>
                </a:p>
              </p:txBody>
            </p:sp>
            <p:sp>
              <p:nvSpPr>
                <p:cNvPr id="33" name="Freeform 20"/>
                <p:cNvSpPr>
                  <a:spLocks/>
                </p:cNvSpPr>
                <p:nvPr/>
              </p:nvSpPr>
              <p:spPr bwMode="auto">
                <a:xfrm rot="-5400000">
                  <a:off x="2795" y="2139"/>
                  <a:ext cx="684" cy="509"/>
                </a:xfrm>
                <a:custGeom>
                  <a:avLst/>
                  <a:gdLst/>
                  <a:ahLst/>
                  <a:cxnLst>
                    <a:cxn ang="0">
                      <a:pos x="111" y="200"/>
                    </a:cxn>
                    <a:cxn ang="0">
                      <a:pos x="0" y="378"/>
                    </a:cxn>
                    <a:cxn ang="0">
                      <a:pos x="22" y="556"/>
                    </a:cxn>
                    <a:cxn ang="0">
                      <a:pos x="222" y="645"/>
                    </a:cxn>
                    <a:cxn ang="0">
                      <a:pos x="333" y="556"/>
                    </a:cxn>
                    <a:cxn ang="0">
                      <a:pos x="378" y="422"/>
                    </a:cxn>
                    <a:cxn ang="0">
                      <a:pos x="400" y="200"/>
                    </a:cxn>
                    <a:cxn ang="0">
                      <a:pos x="400" y="22"/>
                    </a:cxn>
                    <a:cxn ang="0">
                      <a:pos x="333" y="0"/>
                    </a:cxn>
                    <a:cxn ang="0">
                      <a:pos x="178" y="133"/>
                    </a:cxn>
                    <a:cxn ang="0">
                      <a:pos x="133" y="222"/>
                    </a:cxn>
                    <a:cxn ang="0">
                      <a:pos x="111" y="200"/>
                    </a:cxn>
                  </a:cxnLst>
                  <a:rect l="0" t="0" r="r" b="b"/>
                  <a:pathLst>
                    <a:path w="462" h="645">
                      <a:moveTo>
                        <a:pt x="111" y="200"/>
                      </a:moveTo>
                      <a:cubicBezTo>
                        <a:pt x="61" y="276"/>
                        <a:pt x="29" y="291"/>
                        <a:pt x="0" y="378"/>
                      </a:cubicBezTo>
                      <a:cubicBezTo>
                        <a:pt x="7" y="437"/>
                        <a:pt x="5" y="499"/>
                        <a:pt x="22" y="556"/>
                      </a:cubicBezTo>
                      <a:cubicBezTo>
                        <a:pt x="42" y="622"/>
                        <a:pt x="169" y="627"/>
                        <a:pt x="222" y="645"/>
                      </a:cubicBezTo>
                      <a:cubicBezTo>
                        <a:pt x="294" y="620"/>
                        <a:pt x="298" y="634"/>
                        <a:pt x="333" y="556"/>
                      </a:cubicBezTo>
                      <a:cubicBezTo>
                        <a:pt x="352" y="513"/>
                        <a:pt x="378" y="422"/>
                        <a:pt x="378" y="422"/>
                      </a:cubicBezTo>
                      <a:cubicBezTo>
                        <a:pt x="385" y="348"/>
                        <a:pt x="389" y="274"/>
                        <a:pt x="400" y="200"/>
                      </a:cubicBezTo>
                      <a:cubicBezTo>
                        <a:pt x="412" y="123"/>
                        <a:pt x="462" y="115"/>
                        <a:pt x="400" y="22"/>
                      </a:cubicBezTo>
                      <a:cubicBezTo>
                        <a:pt x="387" y="2"/>
                        <a:pt x="355" y="7"/>
                        <a:pt x="333" y="0"/>
                      </a:cubicBezTo>
                      <a:cubicBezTo>
                        <a:pt x="252" y="27"/>
                        <a:pt x="221" y="58"/>
                        <a:pt x="178" y="133"/>
                      </a:cubicBezTo>
                      <a:cubicBezTo>
                        <a:pt x="161" y="162"/>
                        <a:pt x="157" y="198"/>
                        <a:pt x="133" y="222"/>
                      </a:cubicBezTo>
                      <a:cubicBezTo>
                        <a:pt x="126" y="229"/>
                        <a:pt x="118" y="207"/>
                        <a:pt x="111" y="200"/>
                      </a:cubicBezTo>
                      <a:close/>
                    </a:path>
                  </a:pathLst>
                </a:custGeom>
                <a:solidFill>
                  <a:schemeClr val="tx1"/>
                </a:solidFill>
                <a:ln w="9525">
                  <a:solidFill>
                    <a:schemeClr val="tx1"/>
                  </a:solidFill>
                  <a:round/>
                  <a:headEnd/>
                  <a:tailEnd/>
                </a:ln>
                <a:effectLst/>
              </p:spPr>
              <p:txBody>
                <a:bodyPr wrap="none" anchor="ctr"/>
                <a:lstStyle/>
                <a:p>
                  <a:endParaRPr lang="en-US"/>
                </a:p>
              </p:txBody>
            </p:sp>
            <p:sp>
              <p:nvSpPr>
                <p:cNvPr id="34" name="Freeform 21"/>
                <p:cNvSpPr>
                  <a:spLocks/>
                </p:cNvSpPr>
                <p:nvPr/>
              </p:nvSpPr>
              <p:spPr bwMode="auto">
                <a:xfrm>
                  <a:off x="1592" y="571"/>
                  <a:ext cx="2928" cy="417"/>
                </a:xfrm>
                <a:custGeom>
                  <a:avLst/>
                  <a:gdLst/>
                  <a:ahLst/>
                  <a:cxnLst>
                    <a:cxn ang="0">
                      <a:pos x="139" y="470"/>
                    </a:cxn>
                    <a:cxn ang="0">
                      <a:pos x="694" y="536"/>
                    </a:cxn>
                    <a:cxn ang="0">
                      <a:pos x="1183" y="558"/>
                    </a:cxn>
                    <a:cxn ang="0">
                      <a:pos x="2095" y="536"/>
                    </a:cxn>
                    <a:cxn ang="0">
                      <a:pos x="2161" y="514"/>
                    </a:cxn>
                    <a:cxn ang="0">
                      <a:pos x="2384" y="470"/>
                    </a:cxn>
                    <a:cxn ang="0">
                      <a:pos x="2561" y="558"/>
                    </a:cxn>
                    <a:cxn ang="0">
                      <a:pos x="3361" y="536"/>
                    </a:cxn>
                    <a:cxn ang="0">
                      <a:pos x="4006" y="514"/>
                    </a:cxn>
                    <a:cxn ang="0">
                      <a:pos x="4073" y="492"/>
                    </a:cxn>
                    <a:cxn ang="0">
                      <a:pos x="4117" y="358"/>
                    </a:cxn>
                    <a:cxn ang="0">
                      <a:pos x="4050" y="247"/>
                    </a:cxn>
                    <a:cxn ang="0">
                      <a:pos x="3806" y="225"/>
                    </a:cxn>
                    <a:cxn ang="0">
                      <a:pos x="3584" y="247"/>
                    </a:cxn>
                    <a:cxn ang="0">
                      <a:pos x="3539" y="292"/>
                    </a:cxn>
                    <a:cxn ang="0">
                      <a:pos x="3473" y="314"/>
                    </a:cxn>
                    <a:cxn ang="0">
                      <a:pos x="3206" y="292"/>
                    </a:cxn>
                    <a:cxn ang="0">
                      <a:pos x="3073" y="336"/>
                    </a:cxn>
                    <a:cxn ang="0">
                      <a:pos x="2895" y="292"/>
                    </a:cxn>
                    <a:cxn ang="0">
                      <a:pos x="2850" y="225"/>
                    </a:cxn>
                    <a:cxn ang="0">
                      <a:pos x="2384" y="181"/>
                    </a:cxn>
                    <a:cxn ang="0">
                      <a:pos x="2295" y="203"/>
                    </a:cxn>
                    <a:cxn ang="0">
                      <a:pos x="2161" y="247"/>
                    </a:cxn>
                    <a:cxn ang="0">
                      <a:pos x="2095" y="292"/>
                    </a:cxn>
                    <a:cxn ang="0">
                      <a:pos x="1939" y="158"/>
                    </a:cxn>
                    <a:cxn ang="0">
                      <a:pos x="1739" y="225"/>
                    </a:cxn>
                    <a:cxn ang="0">
                      <a:pos x="1672" y="247"/>
                    </a:cxn>
                    <a:cxn ang="0">
                      <a:pos x="1606" y="269"/>
                    </a:cxn>
                    <a:cxn ang="0">
                      <a:pos x="1539" y="247"/>
                    </a:cxn>
                    <a:cxn ang="0">
                      <a:pos x="1428" y="158"/>
                    </a:cxn>
                    <a:cxn ang="0">
                      <a:pos x="1317" y="181"/>
                    </a:cxn>
                    <a:cxn ang="0">
                      <a:pos x="1272" y="225"/>
                    </a:cxn>
                    <a:cxn ang="0">
                      <a:pos x="1206" y="247"/>
                    </a:cxn>
                    <a:cxn ang="0">
                      <a:pos x="1006" y="314"/>
                    </a:cxn>
                    <a:cxn ang="0">
                      <a:pos x="428" y="203"/>
                    </a:cxn>
                    <a:cxn ang="0">
                      <a:pos x="272" y="69"/>
                    </a:cxn>
                    <a:cxn ang="0">
                      <a:pos x="28" y="203"/>
                    </a:cxn>
                    <a:cxn ang="0">
                      <a:pos x="72" y="425"/>
                    </a:cxn>
                    <a:cxn ang="0">
                      <a:pos x="139" y="470"/>
                    </a:cxn>
                  </a:cxnLst>
                  <a:rect l="0" t="0" r="r" b="b"/>
                  <a:pathLst>
                    <a:path w="4143" h="614">
                      <a:moveTo>
                        <a:pt x="139" y="470"/>
                      </a:moveTo>
                      <a:cubicBezTo>
                        <a:pt x="358" y="501"/>
                        <a:pt x="442" y="519"/>
                        <a:pt x="694" y="536"/>
                      </a:cubicBezTo>
                      <a:cubicBezTo>
                        <a:pt x="1001" y="614"/>
                        <a:pt x="763" y="573"/>
                        <a:pt x="1183" y="558"/>
                      </a:cubicBezTo>
                      <a:cubicBezTo>
                        <a:pt x="1487" y="547"/>
                        <a:pt x="1791" y="543"/>
                        <a:pt x="2095" y="536"/>
                      </a:cubicBezTo>
                      <a:cubicBezTo>
                        <a:pt x="2117" y="529"/>
                        <a:pt x="2138" y="519"/>
                        <a:pt x="2161" y="514"/>
                      </a:cubicBezTo>
                      <a:cubicBezTo>
                        <a:pt x="2235" y="497"/>
                        <a:pt x="2384" y="470"/>
                        <a:pt x="2384" y="470"/>
                      </a:cubicBezTo>
                      <a:cubicBezTo>
                        <a:pt x="2468" y="498"/>
                        <a:pt x="2477" y="530"/>
                        <a:pt x="2561" y="558"/>
                      </a:cubicBezTo>
                      <a:cubicBezTo>
                        <a:pt x="2973" y="477"/>
                        <a:pt x="2708" y="511"/>
                        <a:pt x="3361" y="536"/>
                      </a:cubicBezTo>
                      <a:cubicBezTo>
                        <a:pt x="3531" y="578"/>
                        <a:pt x="3854" y="523"/>
                        <a:pt x="4006" y="514"/>
                      </a:cubicBezTo>
                      <a:cubicBezTo>
                        <a:pt x="4028" y="507"/>
                        <a:pt x="4059" y="511"/>
                        <a:pt x="4073" y="492"/>
                      </a:cubicBezTo>
                      <a:cubicBezTo>
                        <a:pt x="4100" y="454"/>
                        <a:pt x="4117" y="358"/>
                        <a:pt x="4117" y="358"/>
                      </a:cubicBezTo>
                      <a:cubicBezTo>
                        <a:pt x="4066" y="0"/>
                        <a:pt x="4143" y="240"/>
                        <a:pt x="4050" y="247"/>
                      </a:cubicBezTo>
                      <a:cubicBezTo>
                        <a:pt x="3969" y="253"/>
                        <a:pt x="3887" y="232"/>
                        <a:pt x="3806" y="225"/>
                      </a:cubicBezTo>
                      <a:cubicBezTo>
                        <a:pt x="3732" y="232"/>
                        <a:pt x="3656" y="229"/>
                        <a:pt x="3584" y="247"/>
                      </a:cubicBezTo>
                      <a:cubicBezTo>
                        <a:pt x="3563" y="252"/>
                        <a:pt x="3557" y="281"/>
                        <a:pt x="3539" y="292"/>
                      </a:cubicBezTo>
                      <a:cubicBezTo>
                        <a:pt x="3519" y="304"/>
                        <a:pt x="3495" y="307"/>
                        <a:pt x="3473" y="314"/>
                      </a:cubicBezTo>
                      <a:cubicBezTo>
                        <a:pt x="3384" y="307"/>
                        <a:pt x="3295" y="287"/>
                        <a:pt x="3206" y="292"/>
                      </a:cubicBezTo>
                      <a:cubicBezTo>
                        <a:pt x="3159" y="295"/>
                        <a:pt x="3073" y="336"/>
                        <a:pt x="3073" y="336"/>
                      </a:cubicBezTo>
                      <a:cubicBezTo>
                        <a:pt x="3068" y="335"/>
                        <a:pt x="2918" y="311"/>
                        <a:pt x="2895" y="292"/>
                      </a:cubicBezTo>
                      <a:cubicBezTo>
                        <a:pt x="2874" y="275"/>
                        <a:pt x="2865" y="247"/>
                        <a:pt x="2850" y="225"/>
                      </a:cubicBezTo>
                      <a:cubicBezTo>
                        <a:pt x="2691" y="264"/>
                        <a:pt x="2537" y="232"/>
                        <a:pt x="2384" y="181"/>
                      </a:cubicBezTo>
                      <a:cubicBezTo>
                        <a:pt x="2354" y="188"/>
                        <a:pt x="2324" y="194"/>
                        <a:pt x="2295" y="203"/>
                      </a:cubicBezTo>
                      <a:cubicBezTo>
                        <a:pt x="2250" y="216"/>
                        <a:pt x="2161" y="247"/>
                        <a:pt x="2161" y="247"/>
                      </a:cubicBezTo>
                      <a:cubicBezTo>
                        <a:pt x="2139" y="262"/>
                        <a:pt x="2121" y="288"/>
                        <a:pt x="2095" y="292"/>
                      </a:cubicBezTo>
                      <a:cubicBezTo>
                        <a:pt x="2028" y="303"/>
                        <a:pt x="1980" y="199"/>
                        <a:pt x="1939" y="158"/>
                      </a:cubicBezTo>
                      <a:cubicBezTo>
                        <a:pt x="1784" y="211"/>
                        <a:pt x="1850" y="188"/>
                        <a:pt x="1739" y="225"/>
                      </a:cubicBezTo>
                      <a:cubicBezTo>
                        <a:pt x="1717" y="232"/>
                        <a:pt x="1694" y="240"/>
                        <a:pt x="1672" y="247"/>
                      </a:cubicBezTo>
                      <a:cubicBezTo>
                        <a:pt x="1650" y="254"/>
                        <a:pt x="1606" y="269"/>
                        <a:pt x="1606" y="269"/>
                      </a:cubicBezTo>
                      <a:cubicBezTo>
                        <a:pt x="1584" y="262"/>
                        <a:pt x="1557" y="262"/>
                        <a:pt x="1539" y="247"/>
                      </a:cubicBezTo>
                      <a:cubicBezTo>
                        <a:pt x="1392" y="131"/>
                        <a:pt x="1600" y="217"/>
                        <a:pt x="1428" y="158"/>
                      </a:cubicBezTo>
                      <a:cubicBezTo>
                        <a:pt x="1391" y="166"/>
                        <a:pt x="1352" y="166"/>
                        <a:pt x="1317" y="181"/>
                      </a:cubicBezTo>
                      <a:cubicBezTo>
                        <a:pt x="1298" y="189"/>
                        <a:pt x="1290" y="214"/>
                        <a:pt x="1272" y="225"/>
                      </a:cubicBezTo>
                      <a:cubicBezTo>
                        <a:pt x="1252" y="237"/>
                        <a:pt x="1228" y="240"/>
                        <a:pt x="1206" y="247"/>
                      </a:cubicBezTo>
                      <a:cubicBezTo>
                        <a:pt x="1124" y="329"/>
                        <a:pt x="1118" y="351"/>
                        <a:pt x="1006" y="314"/>
                      </a:cubicBezTo>
                      <a:cubicBezTo>
                        <a:pt x="832" y="140"/>
                        <a:pt x="761" y="219"/>
                        <a:pt x="428" y="203"/>
                      </a:cubicBezTo>
                      <a:cubicBezTo>
                        <a:pt x="378" y="153"/>
                        <a:pt x="322" y="119"/>
                        <a:pt x="272" y="69"/>
                      </a:cubicBezTo>
                      <a:cubicBezTo>
                        <a:pt x="180" y="101"/>
                        <a:pt x="123" y="171"/>
                        <a:pt x="28" y="203"/>
                      </a:cubicBezTo>
                      <a:cubicBezTo>
                        <a:pt x="43" y="277"/>
                        <a:pt x="0" y="401"/>
                        <a:pt x="72" y="425"/>
                      </a:cubicBezTo>
                      <a:cubicBezTo>
                        <a:pt x="146" y="449"/>
                        <a:pt x="139" y="423"/>
                        <a:pt x="139" y="470"/>
                      </a:cubicBezTo>
                      <a:close/>
                    </a:path>
                  </a:pathLst>
                </a:custGeom>
                <a:solidFill>
                  <a:srgbClr val="993300">
                    <a:alpha val="50000"/>
                  </a:srgbClr>
                </a:solidFill>
                <a:ln w="9525">
                  <a:solidFill>
                    <a:schemeClr val="tx1"/>
                  </a:solidFill>
                  <a:round/>
                  <a:headEnd/>
                  <a:tailEnd/>
                </a:ln>
                <a:effectLst/>
              </p:spPr>
              <p:txBody>
                <a:bodyPr wrap="none" anchor="ctr"/>
                <a:lstStyle/>
                <a:p>
                  <a:endParaRPr lang="en-US"/>
                </a:p>
              </p:txBody>
            </p:sp>
            <p:sp>
              <p:nvSpPr>
                <p:cNvPr id="35" name="Freeform 22"/>
                <p:cNvSpPr>
                  <a:spLocks/>
                </p:cNvSpPr>
                <p:nvPr/>
              </p:nvSpPr>
              <p:spPr bwMode="auto">
                <a:xfrm>
                  <a:off x="1544" y="920"/>
                  <a:ext cx="3083" cy="745"/>
                </a:xfrm>
                <a:custGeom>
                  <a:avLst/>
                  <a:gdLst/>
                  <a:ahLst/>
                  <a:cxnLst>
                    <a:cxn ang="0">
                      <a:pos x="296" y="67"/>
                    </a:cxn>
                    <a:cxn ang="0">
                      <a:pos x="229" y="89"/>
                    </a:cxn>
                    <a:cxn ang="0">
                      <a:pos x="29" y="422"/>
                    </a:cxn>
                    <a:cxn ang="0">
                      <a:pos x="7" y="534"/>
                    </a:cxn>
                    <a:cxn ang="0">
                      <a:pos x="274" y="867"/>
                    </a:cxn>
                    <a:cxn ang="0">
                      <a:pos x="829" y="845"/>
                    </a:cxn>
                    <a:cxn ang="0">
                      <a:pos x="1563" y="823"/>
                    </a:cxn>
                    <a:cxn ang="0">
                      <a:pos x="2385" y="867"/>
                    </a:cxn>
                    <a:cxn ang="0">
                      <a:pos x="2518" y="911"/>
                    </a:cxn>
                    <a:cxn ang="0">
                      <a:pos x="2585" y="956"/>
                    </a:cxn>
                    <a:cxn ang="0">
                      <a:pos x="2718" y="1000"/>
                    </a:cxn>
                    <a:cxn ang="0">
                      <a:pos x="3096" y="845"/>
                    </a:cxn>
                    <a:cxn ang="0">
                      <a:pos x="3229" y="645"/>
                    </a:cxn>
                    <a:cxn ang="0">
                      <a:pos x="3274" y="600"/>
                    </a:cxn>
                    <a:cxn ang="0">
                      <a:pos x="3407" y="556"/>
                    </a:cxn>
                    <a:cxn ang="0">
                      <a:pos x="3474" y="534"/>
                    </a:cxn>
                    <a:cxn ang="0">
                      <a:pos x="3541" y="578"/>
                    </a:cxn>
                    <a:cxn ang="0">
                      <a:pos x="3629" y="1067"/>
                    </a:cxn>
                    <a:cxn ang="0">
                      <a:pos x="3918" y="1000"/>
                    </a:cxn>
                    <a:cxn ang="0">
                      <a:pos x="4007" y="1067"/>
                    </a:cxn>
                    <a:cxn ang="0">
                      <a:pos x="4074" y="1045"/>
                    </a:cxn>
                    <a:cxn ang="0">
                      <a:pos x="4141" y="1000"/>
                    </a:cxn>
                    <a:cxn ang="0">
                      <a:pos x="4185" y="711"/>
                    </a:cxn>
                    <a:cxn ang="0">
                      <a:pos x="3941" y="89"/>
                    </a:cxn>
                    <a:cxn ang="0">
                      <a:pos x="3807" y="67"/>
                    </a:cxn>
                    <a:cxn ang="0">
                      <a:pos x="3296" y="133"/>
                    </a:cxn>
                    <a:cxn ang="0">
                      <a:pos x="2896" y="67"/>
                    </a:cxn>
                    <a:cxn ang="0">
                      <a:pos x="1963" y="156"/>
                    </a:cxn>
                    <a:cxn ang="0">
                      <a:pos x="1496" y="89"/>
                    </a:cxn>
                    <a:cxn ang="0">
                      <a:pos x="1207" y="67"/>
                    </a:cxn>
                    <a:cxn ang="0">
                      <a:pos x="829" y="89"/>
                    </a:cxn>
                    <a:cxn ang="0">
                      <a:pos x="562" y="22"/>
                    </a:cxn>
                    <a:cxn ang="0">
                      <a:pos x="496" y="0"/>
                    </a:cxn>
                    <a:cxn ang="0">
                      <a:pos x="296" y="67"/>
                    </a:cxn>
                  </a:cxnLst>
                  <a:rect l="0" t="0" r="r" b="b"/>
                  <a:pathLst>
                    <a:path w="4363" h="1097">
                      <a:moveTo>
                        <a:pt x="296" y="67"/>
                      </a:moveTo>
                      <a:cubicBezTo>
                        <a:pt x="274" y="74"/>
                        <a:pt x="246" y="72"/>
                        <a:pt x="229" y="89"/>
                      </a:cubicBezTo>
                      <a:cubicBezTo>
                        <a:pt x="133" y="185"/>
                        <a:pt x="101" y="314"/>
                        <a:pt x="29" y="422"/>
                      </a:cubicBezTo>
                      <a:cubicBezTo>
                        <a:pt x="22" y="459"/>
                        <a:pt x="0" y="497"/>
                        <a:pt x="7" y="534"/>
                      </a:cubicBezTo>
                      <a:cubicBezTo>
                        <a:pt x="40" y="701"/>
                        <a:pt x="120" y="816"/>
                        <a:pt x="274" y="867"/>
                      </a:cubicBezTo>
                      <a:cubicBezTo>
                        <a:pt x="635" y="807"/>
                        <a:pt x="450" y="816"/>
                        <a:pt x="829" y="845"/>
                      </a:cubicBezTo>
                      <a:cubicBezTo>
                        <a:pt x="1062" y="921"/>
                        <a:pt x="1323" y="853"/>
                        <a:pt x="1563" y="823"/>
                      </a:cubicBezTo>
                      <a:cubicBezTo>
                        <a:pt x="1837" y="842"/>
                        <a:pt x="2112" y="839"/>
                        <a:pt x="2385" y="867"/>
                      </a:cubicBezTo>
                      <a:cubicBezTo>
                        <a:pt x="2431" y="872"/>
                        <a:pt x="2518" y="911"/>
                        <a:pt x="2518" y="911"/>
                      </a:cubicBezTo>
                      <a:cubicBezTo>
                        <a:pt x="2540" y="926"/>
                        <a:pt x="2560" y="945"/>
                        <a:pt x="2585" y="956"/>
                      </a:cubicBezTo>
                      <a:cubicBezTo>
                        <a:pt x="2628" y="975"/>
                        <a:pt x="2718" y="1000"/>
                        <a:pt x="2718" y="1000"/>
                      </a:cubicBezTo>
                      <a:cubicBezTo>
                        <a:pt x="2957" y="986"/>
                        <a:pt x="3176" y="1084"/>
                        <a:pt x="3096" y="845"/>
                      </a:cubicBezTo>
                      <a:cubicBezTo>
                        <a:pt x="3131" y="705"/>
                        <a:pt x="3096" y="778"/>
                        <a:pt x="3229" y="645"/>
                      </a:cubicBezTo>
                      <a:cubicBezTo>
                        <a:pt x="3244" y="630"/>
                        <a:pt x="3254" y="607"/>
                        <a:pt x="3274" y="600"/>
                      </a:cubicBezTo>
                      <a:cubicBezTo>
                        <a:pt x="3318" y="585"/>
                        <a:pt x="3363" y="571"/>
                        <a:pt x="3407" y="556"/>
                      </a:cubicBezTo>
                      <a:cubicBezTo>
                        <a:pt x="3429" y="549"/>
                        <a:pt x="3474" y="534"/>
                        <a:pt x="3474" y="534"/>
                      </a:cubicBezTo>
                      <a:cubicBezTo>
                        <a:pt x="3496" y="549"/>
                        <a:pt x="3536" y="552"/>
                        <a:pt x="3541" y="578"/>
                      </a:cubicBezTo>
                      <a:cubicBezTo>
                        <a:pt x="3635" y="1097"/>
                        <a:pt x="3427" y="932"/>
                        <a:pt x="3629" y="1067"/>
                      </a:cubicBezTo>
                      <a:cubicBezTo>
                        <a:pt x="3725" y="1043"/>
                        <a:pt x="3822" y="1025"/>
                        <a:pt x="3918" y="1000"/>
                      </a:cubicBezTo>
                      <a:cubicBezTo>
                        <a:pt x="4018" y="902"/>
                        <a:pt x="3905" y="985"/>
                        <a:pt x="4007" y="1067"/>
                      </a:cubicBezTo>
                      <a:cubicBezTo>
                        <a:pt x="4025" y="1082"/>
                        <a:pt x="4052" y="1052"/>
                        <a:pt x="4074" y="1045"/>
                      </a:cubicBezTo>
                      <a:cubicBezTo>
                        <a:pt x="4096" y="1030"/>
                        <a:pt x="4132" y="1026"/>
                        <a:pt x="4141" y="1000"/>
                      </a:cubicBezTo>
                      <a:cubicBezTo>
                        <a:pt x="4172" y="908"/>
                        <a:pt x="4155" y="804"/>
                        <a:pt x="4185" y="711"/>
                      </a:cubicBezTo>
                      <a:cubicBezTo>
                        <a:pt x="4159" y="9"/>
                        <a:pt x="4363" y="141"/>
                        <a:pt x="3941" y="89"/>
                      </a:cubicBezTo>
                      <a:cubicBezTo>
                        <a:pt x="3896" y="83"/>
                        <a:pt x="3852" y="74"/>
                        <a:pt x="3807" y="67"/>
                      </a:cubicBezTo>
                      <a:cubicBezTo>
                        <a:pt x="3618" y="80"/>
                        <a:pt x="3469" y="76"/>
                        <a:pt x="3296" y="133"/>
                      </a:cubicBezTo>
                      <a:cubicBezTo>
                        <a:pt x="3127" y="118"/>
                        <a:pt x="3044" y="104"/>
                        <a:pt x="2896" y="67"/>
                      </a:cubicBezTo>
                      <a:cubicBezTo>
                        <a:pt x="2408" y="84"/>
                        <a:pt x="2335" y="79"/>
                        <a:pt x="1963" y="156"/>
                      </a:cubicBezTo>
                      <a:cubicBezTo>
                        <a:pt x="1806" y="124"/>
                        <a:pt x="1656" y="105"/>
                        <a:pt x="1496" y="89"/>
                      </a:cubicBezTo>
                      <a:cubicBezTo>
                        <a:pt x="1286" y="18"/>
                        <a:pt x="1440" y="47"/>
                        <a:pt x="1207" y="67"/>
                      </a:cubicBezTo>
                      <a:cubicBezTo>
                        <a:pt x="1081" y="78"/>
                        <a:pt x="955" y="82"/>
                        <a:pt x="829" y="89"/>
                      </a:cubicBezTo>
                      <a:cubicBezTo>
                        <a:pt x="649" y="59"/>
                        <a:pt x="739" y="81"/>
                        <a:pt x="562" y="22"/>
                      </a:cubicBezTo>
                      <a:cubicBezTo>
                        <a:pt x="540" y="15"/>
                        <a:pt x="496" y="0"/>
                        <a:pt x="496" y="0"/>
                      </a:cubicBezTo>
                      <a:cubicBezTo>
                        <a:pt x="385" y="37"/>
                        <a:pt x="451" y="14"/>
                        <a:pt x="296" y="67"/>
                      </a:cubicBezTo>
                      <a:close/>
                    </a:path>
                  </a:pathLst>
                </a:custGeom>
                <a:solidFill>
                  <a:srgbClr val="969696">
                    <a:alpha val="50000"/>
                  </a:srgbClr>
                </a:solidFill>
                <a:ln w="9525">
                  <a:solidFill>
                    <a:schemeClr val="tx1"/>
                  </a:solidFill>
                  <a:round/>
                  <a:headEnd/>
                  <a:tailEnd/>
                </a:ln>
                <a:effectLst/>
              </p:spPr>
              <p:txBody>
                <a:bodyPr wrap="none" anchor="ctr"/>
                <a:lstStyle/>
                <a:p>
                  <a:endParaRPr lang="en-US"/>
                </a:p>
              </p:txBody>
            </p:sp>
            <p:sp>
              <p:nvSpPr>
                <p:cNvPr id="36" name="Freeform 23"/>
                <p:cNvSpPr>
                  <a:spLocks/>
                </p:cNvSpPr>
                <p:nvPr/>
              </p:nvSpPr>
              <p:spPr bwMode="auto">
                <a:xfrm>
                  <a:off x="1438" y="1460"/>
                  <a:ext cx="3033" cy="1184"/>
                </a:xfrm>
                <a:custGeom>
                  <a:avLst/>
                  <a:gdLst/>
                  <a:ahLst/>
                  <a:cxnLst>
                    <a:cxn ang="0">
                      <a:pos x="3535" y="316"/>
                    </a:cxn>
                    <a:cxn ang="0">
                      <a:pos x="3579" y="271"/>
                    </a:cxn>
                    <a:cxn ang="0">
                      <a:pos x="3713" y="316"/>
                    </a:cxn>
                    <a:cxn ang="0">
                      <a:pos x="4068" y="293"/>
                    </a:cxn>
                    <a:cxn ang="0">
                      <a:pos x="4224" y="360"/>
                    </a:cxn>
                    <a:cxn ang="0">
                      <a:pos x="4291" y="760"/>
                    </a:cxn>
                    <a:cxn ang="0">
                      <a:pos x="4268" y="1383"/>
                    </a:cxn>
                    <a:cxn ang="0">
                      <a:pos x="4180" y="1471"/>
                    </a:cxn>
                    <a:cxn ang="0">
                      <a:pos x="3824" y="1494"/>
                    </a:cxn>
                    <a:cxn ang="0">
                      <a:pos x="3202" y="1516"/>
                    </a:cxn>
                    <a:cxn ang="0">
                      <a:pos x="2802" y="1494"/>
                    </a:cxn>
                    <a:cxn ang="0">
                      <a:pos x="2779" y="1360"/>
                    </a:cxn>
                    <a:cxn ang="0">
                      <a:pos x="2735" y="1205"/>
                    </a:cxn>
                    <a:cxn ang="0">
                      <a:pos x="2690" y="1138"/>
                    </a:cxn>
                    <a:cxn ang="0">
                      <a:pos x="2557" y="1094"/>
                    </a:cxn>
                    <a:cxn ang="0">
                      <a:pos x="2490" y="1049"/>
                    </a:cxn>
                    <a:cxn ang="0">
                      <a:pos x="2424" y="1027"/>
                    </a:cxn>
                    <a:cxn ang="0">
                      <a:pos x="2379" y="982"/>
                    </a:cxn>
                    <a:cxn ang="0">
                      <a:pos x="2246" y="938"/>
                    </a:cxn>
                    <a:cxn ang="0">
                      <a:pos x="1957" y="1094"/>
                    </a:cxn>
                    <a:cxn ang="0">
                      <a:pos x="2046" y="1116"/>
                    </a:cxn>
                    <a:cxn ang="0">
                      <a:pos x="2090" y="1249"/>
                    </a:cxn>
                    <a:cxn ang="0">
                      <a:pos x="2135" y="1427"/>
                    </a:cxn>
                    <a:cxn ang="0">
                      <a:pos x="2202" y="1449"/>
                    </a:cxn>
                    <a:cxn ang="0">
                      <a:pos x="2224" y="1516"/>
                    </a:cxn>
                    <a:cxn ang="0">
                      <a:pos x="2024" y="1672"/>
                    </a:cxn>
                    <a:cxn ang="0">
                      <a:pos x="1668" y="1738"/>
                    </a:cxn>
                    <a:cxn ang="0">
                      <a:pos x="1268" y="1672"/>
                    </a:cxn>
                    <a:cxn ang="0">
                      <a:pos x="1201" y="1649"/>
                    </a:cxn>
                    <a:cxn ang="0">
                      <a:pos x="1135" y="1627"/>
                    </a:cxn>
                    <a:cxn ang="0">
                      <a:pos x="201" y="1583"/>
                    </a:cxn>
                    <a:cxn ang="0">
                      <a:pos x="157" y="1538"/>
                    </a:cxn>
                    <a:cxn ang="0">
                      <a:pos x="90" y="1316"/>
                    </a:cxn>
                    <a:cxn ang="0">
                      <a:pos x="46" y="1271"/>
                    </a:cxn>
                    <a:cxn ang="0">
                      <a:pos x="46" y="849"/>
                    </a:cxn>
                    <a:cxn ang="0">
                      <a:pos x="157" y="471"/>
                    </a:cxn>
                    <a:cxn ang="0">
                      <a:pos x="246" y="115"/>
                    </a:cxn>
                    <a:cxn ang="0">
                      <a:pos x="335" y="138"/>
                    </a:cxn>
                    <a:cxn ang="0">
                      <a:pos x="468" y="138"/>
                    </a:cxn>
                    <a:cxn ang="0">
                      <a:pos x="1179" y="115"/>
                    </a:cxn>
                    <a:cxn ang="0">
                      <a:pos x="1246" y="138"/>
                    </a:cxn>
                    <a:cxn ang="0">
                      <a:pos x="1379" y="93"/>
                    </a:cxn>
                    <a:cxn ang="0">
                      <a:pos x="1579" y="71"/>
                    </a:cxn>
                    <a:cxn ang="0">
                      <a:pos x="2313" y="93"/>
                    </a:cxn>
                    <a:cxn ang="0">
                      <a:pos x="2690" y="182"/>
                    </a:cxn>
                    <a:cxn ang="0">
                      <a:pos x="2757" y="227"/>
                    </a:cxn>
                    <a:cxn ang="0">
                      <a:pos x="3157" y="249"/>
                    </a:cxn>
                    <a:cxn ang="0">
                      <a:pos x="3535" y="316"/>
                    </a:cxn>
                  </a:cxnLst>
                  <a:rect l="0" t="0" r="r" b="b"/>
                  <a:pathLst>
                    <a:path w="4291" h="1744">
                      <a:moveTo>
                        <a:pt x="3535" y="316"/>
                      </a:moveTo>
                      <a:cubicBezTo>
                        <a:pt x="3550" y="301"/>
                        <a:pt x="3558" y="271"/>
                        <a:pt x="3579" y="271"/>
                      </a:cubicBezTo>
                      <a:cubicBezTo>
                        <a:pt x="3626" y="271"/>
                        <a:pt x="3713" y="316"/>
                        <a:pt x="3713" y="316"/>
                      </a:cubicBezTo>
                      <a:cubicBezTo>
                        <a:pt x="3916" y="247"/>
                        <a:pt x="3799" y="266"/>
                        <a:pt x="4068" y="293"/>
                      </a:cubicBezTo>
                      <a:cubicBezTo>
                        <a:pt x="4119" y="306"/>
                        <a:pt x="4187" y="313"/>
                        <a:pt x="4224" y="360"/>
                      </a:cubicBezTo>
                      <a:cubicBezTo>
                        <a:pt x="4271" y="419"/>
                        <a:pt x="4287" y="722"/>
                        <a:pt x="4291" y="760"/>
                      </a:cubicBezTo>
                      <a:cubicBezTo>
                        <a:pt x="4283" y="968"/>
                        <a:pt x="4282" y="1176"/>
                        <a:pt x="4268" y="1383"/>
                      </a:cubicBezTo>
                      <a:cubicBezTo>
                        <a:pt x="4264" y="1448"/>
                        <a:pt x="4243" y="1464"/>
                        <a:pt x="4180" y="1471"/>
                      </a:cubicBezTo>
                      <a:cubicBezTo>
                        <a:pt x="4062" y="1484"/>
                        <a:pt x="3943" y="1489"/>
                        <a:pt x="3824" y="1494"/>
                      </a:cubicBezTo>
                      <a:cubicBezTo>
                        <a:pt x="3617" y="1504"/>
                        <a:pt x="3409" y="1509"/>
                        <a:pt x="3202" y="1516"/>
                      </a:cubicBezTo>
                      <a:cubicBezTo>
                        <a:pt x="3069" y="1509"/>
                        <a:pt x="2927" y="1540"/>
                        <a:pt x="2802" y="1494"/>
                      </a:cubicBezTo>
                      <a:cubicBezTo>
                        <a:pt x="2759" y="1478"/>
                        <a:pt x="2788" y="1404"/>
                        <a:pt x="2779" y="1360"/>
                      </a:cubicBezTo>
                      <a:cubicBezTo>
                        <a:pt x="2774" y="1336"/>
                        <a:pt x="2749" y="1234"/>
                        <a:pt x="2735" y="1205"/>
                      </a:cubicBezTo>
                      <a:cubicBezTo>
                        <a:pt x="2723" y="1181"/>
                        <a:pt x="2713" y="1152"/>
                        <a:pt x="2690" y="1138"/>
                      </a:cubicBezTo>
                      <a:cubicBezTo>
                        <a:pt x="2650" y="1113"/>
                        <a:pt x="2557" y="1094"/>
                        <a:pt x="2557" y="1094"/>
                      </a:cubicBezTo>
                      <a:cubicBezTo>
                        <a:pt x="2535" y="1079"/>
                        <a:pt x="2514" y="1061"/>
                        <a:pt x="2490" y="1049"/>
                      </a:cubicBezTo>
                      <a:cubicBezTo>
                        <a:pt x="2469" y="1039"/>
                        <a:pt x="2444" y="1039"/>
                        <a:pt x="2424" y="1027"/>
                      </a:cubicBezTo>
                      <a:cubicBezTo>
                        <a:pt x="2406" y="1016"/>
                        <a:pt x="2398" y="991"/>
                        <a:pt x="2379" y="982"/>
                      </a:cubicBezTo>
                      <a:cubicBezTo>
                        <a:pt x="2337" y="961"/>
                        <a:pt x="2246" y="938"/>
                        <a:pt x="2246" y="938"/>
                      </a:cubicBezTo>
                      <a:cubicBezTo>
                        <a:pt x="2110" y="965"/>
                        <a:pt x="2051" y="998"/>
                        <a:pt x="1957" y="1094"/>
                      </a:cubicBezTo>
                      <a:cubicBezTo>
                        <a:pt x="1987" y="1101"/>
                        <a:pt x="2026" y="1093"/>
                        <a:pt x="2046" y="1116"/>
                      </a:cubicBezTo>
                      <a:cubicBezTo>
                        <a:pt x="2076" y="1151"/>
                        <a:pt x="2079" y="1204"/>
                        <a:pt x="2090" y="1249"/>
                      </a:cubicBezTo>
                      <a:cubicBezTo>
                        <a:pt x="2105" y="1308"/>
                        <a:pt x="2077" y="1408"/>
                        <a:pt x="2135" y="1427"/>
                      </a:cubicBezTo>
                      <a:cubicBezTo>
                        <a:pt x="2157" y="1434"/>
                        <a:pt x="2180" y="1442"/>
                        <a:pt x="2202" y="1449"/>
                      </a:cubicBezTo>
                      <a:cubicBezTo>
                        <a:pt x="2209" y="1471"/>
                        <a:pt x="2224" y="1492"/>
                        <a:pt x="2224" y="1516"/>
                      </a:cubicBezTo>
                      <a:cubicBezTo>
                        <a:pt x="2224" y="1628"/>
                        <a:pt x="2102" y="1646"/>
                        <a:pt x="2024" y="1672"/>
                      </a:cubicBezTo>
                      <a:cubicBezTo>
                        <a:pt x="1907" y="1711"/>
                        <a:pt x="1791" y="1723"/>
                        <a:pt x="1668" y="1738"/>
                      </a:cubicBezTo>
                      <a:cubicBezTo>
                        <a:pt x="1361" y="1713"/>
                        <a:pt x="1482" y="1744"/>
                        <a:pt x="1268" y="1672"/>
                      </a:cubicBezTo>
                      <a:cubicBezTo>
                        <a:pt x="1246" y="1664"/>
                        <a:pt x="1223" y="1657"/>
                        <a:pt x="1201" y="1649"/>
                      </a:cubicBezTo>
                      <a:cubicBezTo>
                        <a:pt x="1179" y="1642"/>
                        <a:pt x="1135" y="1627"/>
                        <a:pt x="1135" y="1627"/>
                      </a:cubicBezTo>
                      <a:cubicBezTo>
                        <a:pt x="819" y="1641"/>
                        <a:pt x="506" y="1683"/>
                        <a:pt x="201" y="1583"/>
                      </a:cubicBezTo>
                      <a:cubicBezTo>
                        <a:pt x="186" y="1568"/>
                        <a:pt x="168" y="1556"/>
                        <a:pt x="157" y="1538"/>
                      </a:cubicBezTo>
                      <a:cubicBezTo>
                        <a:pt x="118" y="1472"/>
                        <a:pt x="129" y="1382"/>
                        <a:pt x="90" y="1316"/>
                      </a:cubicBezTo>
                      <a:cubicBezTo>
                        <a:pt x="79" y="1298"/>
                        <a:pt x="61" y="1286"/>
                        <a:pt x="46" y="1271"/>
                      </a:cubicBezTo>
                      <a:cubicBezTo>
                        <a:pt x="0" y="1093"/>
                        <a:pt x="3" y="1145"/>
                        <a:pt x="46" y="849"/>
                      </a:cubicBezTo>
                      <a:cubicBezTo>
                        <a:pt x="65" y="720"/>
                        <a:pt x="138" y="603"/>
                        <a:pt x="157" y="471"/>
                      </a:cubicBezTo>
                      <a:cubicBezTo>
                        <a:pt x="178" y="324"/>
                        <a:pt x="166" y="234"/>
                        <a:pt x="246" y="115"/>
                      </a:cubicBezTo>
                      <a:cubicBezTo>
                        <a:pt x="276" y="123"/>
                        <a:pt x="304" y="138"/>
                        <a:pt x="335" y="138"/>
                      </a:cubicBezTo>
                      <a:cubicBezTo>
                        <a:pt x="513" y="138"/>
                        <a:pt x="288" y="76"/>
                        <a:pt x="468" y="138"/>
                      </a:cubicBezTo>
                      <a:cubicBezTo>
                        <a:pt x="710" y="107"/>
                        <a:pt x="936" y="91"/>
                        <a:pt x="1179" y="115"/>
                      </a:cubicBezTo>
                      <a:cubicBezTo>
                        <a:pt x="1201" y="123"/>
                        <a:pt x="1223" y="141"/>
                        <a:pt x="1246" y="138"/>
                      </a:cubicBezTo>
                      <a:cubicBezTo>
                        <a:pt x="1293" y="133"/>
                        <a:pt x="1335" y="108"/>
                        <a:pt x="1379" y="93"/>
                      </a:cubicBezTo>
                      <a:cubicBezTo>
                        <a:pt x="1443" y="72"/>
                        <a:pt x="1512" y="78"/>
                        <a:pt x="1579" y="71"/>
                      </a:cubicBezTo>
                      <a:cubicBezTo>
                        <a:pt x="1796" y="0"/>
                        <a:pt x="2085" y="74"/>
                        <a:pt x="2313" y="93"/>
                      </a:cubicBezTo>
                      <a:cubicBezTo>
                        <a:pt x="2434" y="133"/>
                        <a:pt x="2565" y="157"/>
                        <a:pt x="2690" y="182"/>
                      </a:cubicBezTo>
                      <a:cubicBezTo>
                        <a:pt x="2712" y="197"/>
                        <a:pt x="2730" y="223"/>
                        <a:pt x="2757" y="227"/>
                      </a:cubicBezTo>
                      <a:cubicBezTo>
                        <a:pt x="2889" y="246"/>
                        <a:pt x="3024" y="238"/>
                        <a:pt x="3157" y="249"/>
                      </a:cubicBezTo>
                      <a:cubicBezTo>
                        <a:pt x="3272" y="259"/>
                        <a:pt x="3426" y="371"/>
                        <a:pt x="3535" y="316"/>
                      </a:cubicBezTo>
                      <a:close/>
                    </a:path>
                  </a:pathLst>
                </a:custGeom>
                <a:solidFill>
                  <a:srgbClr val="C0C0C0">
                    <a:alpha val="50000"/>
                  </a:srgbClr>
                </a:solidFill>
                <a:ln w="9525">
                  <a:solidFill>
                    <a:schemeClr val="tx1"/>
                  </a:solidFill>
                  <a:round/>
                  <a:headEnd/>
                  <a:tailEnd/>
                </a:ln>
                <a:effectLst/>
              </p:spPr>
              <p:txBody>
                <a:bodyPr wrap="none" anchor="ctr"/>
                <a:lstStyle/>
                <a:p>
                  <a:endParaRPr lang="en-US"/>
                </a:p>
              </p:txBody>
            </p:sp>
            <p:sp>
              <p:nvSpPr>
                <p:cNvPr id="37" name="Freeform 24"/>
                <p:cNvSpPr>
                  <a:spLocks/>
                </p:cNvSpPr>
                <p:nvPr/>
              </p:nvSpPr>
              <p:spPr bwMode="auto">
                <a:xfrm>
                  <a:off x="1469" y="2463"/>
                  <a:ext cx="3002" cy="501"/>
                </a:xfrm>
                <a:custGeom>
                  <a:avLst/>
                  <a:gdLst/>
                  <a:ahLst/>
                  <a:cxnLst>
                    <a:cxn ang="0">
                      <a:pos x="114" y="217"/>
                    </a:cxn>
                    <a:cxn ang="0">
                      <a:pos x="958" y="172"/>
                    </a:cxn>
                    <a:cxn ang="0">
                      <a:pos x="1336" y="261"/>
                    </a:cxn>
                    <a:cxn ang="0">
                      <a:pos x="1647" y="306"/>
                    </a:cxn>
                    <a:cxn ang="0">
                      <a:pos x="1936" y="283"/>
                    </a:cxn>
                    <a:cxn ang="0">
                      <a:pos x="1981" y="239"/>
                    </a:cxn>
                    <a:cxn ang="0">
                      <a:pos x="2114" y="172"/>
                    </a:cxn>
                    <a:cxn ang="0">
                      <a:pos x="2292" y="372"/>
                    </a:cxn>
                    <a:cxn ang="0">
                      <a:pos x="2403" y="395"/>
                    </a:cxn>
                    <a:cxn ang="0">
                      <a:pos x="2670" y="372"/>
                    </a:cxn>
                    <a:cxn ang="0">
                      <a:pos x="2714" y="217"/>
                    </a:cxn>
                    <a:cxn ang="0">
                      <a:pos x="2892" y="106"/>
                    </a:cxn>
                    <a:cxn ang="0">
                      <a:pos x="4092" y="39"/>
                    </a:cxn>
                    <a:cxn ang="0">
                      <a:pos x="4159" y="17"/>
                    </a:cxn>
                    <a:cxn ang="0">
                      <a:pos x="4203" y="150"/>
                    </a:cxn>
                    <a:cxn ang="0">
                      <a:pos x="4203" y="506"/>
                    </a:cxn>
                    <a:cxn ang="0">
                      <a:pos x="3959" y="595"/>
                    </a:cxn>
                    <a:cxn ang="0">
                      <a:pos x="3114" y="572"/>
                    </a:cxn>
                    <a:cxn ang="0">
                      <a:pos x="1603" y="572"/>
                    </a:cxn>
                    <a:cxn ang="0">
                      <a:pos x="647" y="639"/>
                    </a:cxn>
                    <a:cxn ang="0">
                      <a:pos x="47" y="595"/>
                    </a:cxn>
                    <a:cxn ang="0">
                      <a:pos x="3" y="461"/>
                    </a:cxn>
                    <a:cxn ang="0">
                      <a:pos x="25" y="372"/>
                    </a:cxn>
                    <a:cxn ang="0">
                      <a:pos x="92" y="328"/>
                    </a:cxn>
                    <a:cxn ang="0">
                      <a:pos x="114" y="217"/>
                    </a:cxn>
                  </a:cxnLst>
                  <a:rect l="0" t="0" r="r" b="b"/>
                  <a:pathLst>
                    <a:path w="4248" h="738">
                      <a:moveTo>
                        <a:pt x="114" y="217"/>
                      </a:moveTo>
                      <a:cubicBezTo>
                        <a:pt x="455" y="179"/>
                        <a:pt x="478" y="172"/>
                        <a:pt x="958" y="172"/>
                      </a:cubicBezTo>
                      <a:cubicBezTo>
                        <a:pt x="1087" y="172"/>
                        <a:pt x="1214" y="231"/>
                        <a:pt x="1336" y="261"/>
                      </a:cubicBezTo>
                      <a:cubicBezTo>
                        <a:pt x="1497" y="301"/>
                        <a:pt x="1395" y="280"/>
                        <a:pt x="1647" y="306"/>
                      </a:cubicBezTo>
                      <a:cubicBezTo>
                        <a:pt x="1743" y="298"/>
                        <a:pt x="1841" y="302"/>
                        <a:pt x="1936" y="283"/>
                      </a:cubicBezTo>
                      <a:cubicBezTo>
                        <a:pt x="1957" y="279"/>
                        <a:pt x="1965" y="252"/>
                        <a:pt x="1981" y="239"/>
                      </a:cubicBezTo>
                      <a:cubicBezTo>
                        <a:pt x="2043" y="190"/>
                        <a:pt x="2043" y="196"/>
                        <a:pt x="2114" y="172"/>
                      </a:cubicBezTo>
                      <a:cubicBezTo>
                        <a:pt x="2178" y="236"/>
                        <a:pt x="2226" y="306"/>
                        <a:pt x="2292" y="372"/>
                      </a:cubicBezTo>
                      <a:cubicBezTo>
                        <a:pt x="2319" y="399"/>
                        <a:pt x="2366" y="387"/>
                        <a:pt x="2403" y="395"/>
                      </a:cubicBezTo>
                      <a:cubicBezTo>
                        <a:pt x="2492" y="387"/>
                        <a:pt x="2587" y="404"/>
                        <a:pt x="2670" y="372"/>
                      </a:cubicBezTo>
                      <a:cubicBezTo>
                        <a:pt x="2720" y="353"/>
                        <a:pt x="2686" y="263"/>
                        <a:pt x="2714" y="217"/>
                      </a:cubicBezTo>
                      <a:cubicBezTo>
                        <a:pt x="2746" y="164"/>
                        <a:pt x="2831" y="113"/>
                        <a:pt x="2892" y="106"/>
                      </a:cubicBezTo>
                      <a:cubicBezTo>
                        <a:pt x="3289" y="61"/>
                        <a:pt x="3693" y="62"/>
                        <a:pt x="4092" y="39"/>
                      </a:cubicBezTo>
                      <a:cubicBezTo>
                        <a:pt x="4114" y="32"/>
                        <a:pt x="4142" y="0"/>
                        <a:pt x="4159" y="17"/>
                      </a:cubicBezTo>
                      <a:cubicBezTo>
                        <a:pt x="4192" y="50"/>
                        <a:pt x="4203" y="150"/>
                        <a:pt x="4203" y="150"/>
                      </a:cubicBezTo>
                      <a:cubicBezTo>
                        <a:pt x="4214" y="248"/>
                        <a:pt x="4248" y="404"/>
                        <a:pt x="4203" y="506"/>
                      </a:cubicBezTo>
                      <a:cubicBezTo>
                        <a:pt x="4176" y="568"/>
                        <a:pt x="4005" y="586"/>
                        <a:pt x="3959" y="595"/>
                      </a:cubicBezTo>
                      <a:cubicBezTo>
                        <a:pt x="3666" y="534"/>
                        <a:pt x="3423" y="559"/>
                        <a:pt x="3114" y="572"/>
                      </a:cubicBezTo>
                      <a:cubicBezTo>
                        <a:pt x="2638" y="738"/>
                        <a:pt x="1603" y="572"/>
                        <a:pt x="1603" y="572"/>
                      </a:cubicBezTo>
                      <a:cubicBezTo>
                        <a:pt x="1287" y="494"/>
                        <a:pt x="952" y="539"/>
                        <a:pt x="647" y="639"/>
                      </a:cubicBezTo>
                      <a:cubicBezTo>
                        <a:pt x="447" y="624"/>
                        <a:pt x="247" y="610"/>
                        <a:pt x="47" y="595"/>
                      </a:cubicBezTo>
                      <a:cubicBezTo>
                        <a:pt x="0" y="592"/>
                        <a:pt x="3" y="461"/>
                        <a:pt x="3" y="461"/>
                      </a:cubicBezTo>
                      <a:cubicBezTo>
                        <a:pt x="10" y="431"/>
                        <a:pt x="8" y="397"/>
                        <a:pt x="25" y="372"/>
                      </a:cubicBezTo>
                      <a:cubicBezTo>
                        <a:pt x="40" y="350"/>
                        <a:pt x="80" y="352"/>
                        <a:pt x="92" y="328"/>
                      </a:cubicBezTo>
                      <a:cubicBezTo>
                        <a:pt x="115" y="282"/>
                        <a:pt x="114" y="135"/>
                        <a:pt x="114" y="217"/>
                      </a:cubicBezTo>
                      <a:close/>
                    </a:path>
                  </a:pathLst>
                </a:custGeom>
                <a:solidFill>
                  <a:srgbClr val="FFCC99"/>
                </a:solidFill>
                <a:ln w="9525">
                  <a:solidFill>
                    <a:schemeClr val="tx1"/>
                  </a:solidFill>
                  <a:round/>
                  <a:headEnd/>
                  <a:tailEnd/>
                </a:ln>
                <a:effectLst/>
              </p:spPr>
              <p:txBody>
                <a:bodyPr wrap="none" anchor="ctr"/>
                <a:lstStyle/>
                <a:p>
                  <a:endParaRPr lang="en-US"/>
                </a:p>
              </p:txBody>
            </p:sp>
            <p:sp>
              <p:nvSpPr>
                <p:cNvPr id="38" name="Freeform 25"/>
                <p:cNvSpPr>
                  <a:spLocks/>
                </p:cNvSpPr>
                <p:nvPr/>
              </p:nvSpPr>
              <p:spPr bwMode="auto">
                <a:xfrm>
                  <a:off x="3432" y="860"/>
                  <a:ext cx="332" cy="1647"/>
                </a:xfrm>
                <a:custGeom>
                  <a:avLst/>
                  <a:gdLst/>
                  <a:ahLst/>
                  <a:cxnLst>
                    <a:cxn ang="0">
                      <a:pos x="292" y="0"/>
                    </a:cxn>
                    <a:cxn ang="0">
                      <a:pos x="292" y="178"/>
                    </a:cxn>
                    <a:cxn ang="0">
                      <a:pos x="270" y="245"/>
                    </a:cxn>
                    <a:cxn ang="0">
                      <a:pos x="225" y="778"/>
                    </a:cxn>
                    <a:cxn ang="0">
                      <a:pos x="203" y="1423"/>
                    </a:cxn>
                    <a:cxn ang="0">
                      <a:pos x="69" y="1801"/>
                    </a:cxn>
                    <a:cxn ang="0">
                      <a:pos x="47" y="2067"/>
                    </a:cxn>
                    <a:cxn ang="0">
                      <a:pos x="92" y="2112"/>
                    </a:cxn>
                    <a:cxn ang="0">
                      <a:pos x="136" y="2179"/>
                    </a:cxn>
                    <a:cxn ang="0">
                      <a:pos x="225" y="2268"/>
                    </a:cxn>
                    <a:cxn ang="0">
                      <a:pos x="247" y="2379"/>
                    </a:cxn>
                    <a:cxn ang="0">
                      <a:pos x="381" y="2379"/>
                    </a:cxn>
                    <a:cxn ang="0">
                      <a:pos x="425" y="2334"/>
                    </a:cxn>
                    <a:cxn ang="0">
                      <a:pos x="203" y="2179"/>
                    </a:cxn>
                    <a:cxn ang="0">
                      <a:pos x="92" y="2001"/>
                    </a:cxn>
                    <a:cxn ang="0">
                      <a:pos x="181" y="1734"/>
                    </a:cxn>
                    <a:cxn ang="0">
                      <a:pos x="270" y="1445"/>
                    </a:cxn>
                    <a:cxn ang="0">
                      <a:pos x="292" y="800"/>
                    </a:cxn>
                    <a:cxn ang="0">
                      <a:pos x="314" y="556"/>
                    </a:cxn>
                    <a:cxn ang="0">
                      <a:pos x="336" y="467"/>
                    </a:cxn>
                    <a:cxn ang="0">
                      <a:pos x="358" y="222"/>
                    </a:cxn>
                    <a:cxn ang="0">
                      <a:pos x="403" y="178"/>
                    </a:cxn>
                    <a:cxn ang="0">
                      <a:pos x="425" y="67"/>
                    </a:cxn>
                    <a:cxn ang="0">
                      <a:pos x="470" y="22"/>
                    </a:cxn>
                  </a:cxnLst>
                  <a:rect l="0" t="0" r="r" b="b"/>
                  <a:pathLst>
                    <a:path w="470" h="2427">
                      <a:moveTo>
                        <a:pt x="292" y="0"/>
                      </a:moveTo>
                      <a:cubicBezTo>
                        <a:pt x="369" y="78"/>
                        <a:pt x="342" y="25"/>
                        <a:pt x="292" y="178"/>
                      </a:cubicBezTo>
                      <a:cubicBezTo>
                        <a:pt x="285" y="200"/>
                        <a:pt x="270" y="245"/>
                        <a:pt x="270" y="245"/>
                      </a:cubicBezTo>
                      <a:cubicBezTo>
                        <a:pt x="255" y="423"/>
                        <a:pt x="231" y="600"/>
                        <a:pt x="225" y="778"/>
                      </a:cubicBezTo>
                      <a:cubicBezTo>
                        <a:pt x="218" y="993"/>
                        <a:pt x="220" y="1209"/>
                        <a:pt x="203" y="1423"/>
                      </a:cubicBezTo>
                      <a:cubicBezTo>
                        <a:pt x="194" y="1528"/>
                        <a:pt x="151" y="1719"/>
                        <a:pt x="69" y="1801"/>
                      </a:cubicBezTo>
                      <a:cubicBezTo>
                        <a:pt x="29" y="1921"/>
                        <a:pt x="0" y="1941"/>
                        <a:pt x="47" y="2067"/>
                      </a:cubicBezTo>
                      <a:cubicBezTo>
                        <a:pt x="54" y="2087"/>
                        <a:pt x="79" y="2095"/>
                        <a:pt x="92" y="2112"/>
                      </a:cubicBezTo>
                      <a:cubicBezTo>
                        <a:pt x="109" y="2133"/>
                        <a:pt x="119" y="2159"/>
                        <a:pt x="136" y="2179"/>
                      </a:cubicBezTo>
                      <a:cubicBezTo>
                        <a:pt x="163" y="2211"/>
                        <a:pt x="225" y="2268"/>
                        <a:pt x="225" y="2268"/>
                      </a:cubicBezTo>
                      <a:cubicBezTo>
                        <a:pt x="232" y="2305"/>
                        <a:pt x="226" y="2348"/>
                        <a:pt x="247" y="2379"/>
                      </a:cubicBezTo>
                      <a:cubicBezTo>
                        <a:pt x="279" y="2427"/>
                        <a:pt x="349" y="2390"/>
                        <a:pt x="381" y="2379"/>
                      </a:cubicBezTo>
                      <a:cubicBezTo>
                        <a:pt x="396" y="2364"/>
                        <a:pt x="422" y="2355"/>
                        <a:pt x="425" y="2334"/>
                      </a:cubicBezTo>
                      <a:cubicBezTo>
                        <a:pt x="449" y="2141"/>
                        <a:pt x="363" y="2197"/>
                        <a:pt x="203" y="2179"/>
                      </a:cubicBezTo>
                      <a:cubicBezTo>
                        <a:pt x="147" y="2123"/>
                        <a:pt x="117" y="2076"/>
                        <a:pt x="92" y="2001"/>
                      </a:cubicBezTo>
                      <a:cubicBezTo>
                        <a:pt x="111" y="1885"/>
                        <a:pt x="118" y="1828"/>
                        <a:pt x="181" y="1734"/>
                      </a:cubicBezTo>
                      <a:cubicBezTo>
                        <a:pt x="213" y="1638"/>
                        <a:pt x="237" y="1540"/>
                        <a:pt x="270" y="1445"/>
                      </a:cubicBezTo>
                      <a:cubicBezTo>
                        <a:pt x="290" y="1140"/>
                        <a:pt x="317" y="1084"/>
                        <a:pt x="292" y="800"/>
                      </a:cubicBezTo>
                      <a:cubicBezTo>
                        <a:pt x="299" y="719"/>
                        <a:pt x="303" y="637"/>
                        <a:pt x="314" y="556"/>
                      </a:cubicBezTo>
                      <a:cubicBezTo>
                        <a:pt x="318" y="526"/>
                        <a:pt x="332" y="497"/>
                        <a:pt x="336" y="467"/>
                      </a:cubicBezTo>
                      <a:cubicBezTo>
                        <a:pt x="347" y="386"/>
                        <a:pt x="339" y="302"/>
                        <a:pt x="358" y="222"/>
                      </a:cubicBezTo>
                      <a:cubicBezTo>
                        <a:pt x="363" y="202"/>
                        <a:pt x="388" y="193"/>
                        <a:pt x="403" y="178"/>
                      </a:cubicBezTo>
                      <a:cubicBezTo>
                        <a:pt x="410" y="141"/>
                        <a:pt x="410" y="102"/>
                        <a:pt x="425" y="67"/>
                      </a:cubicBezTo>
                      <a:cubicBezTo>
                        <a:pt x="433" y="48"/>
                        <a:pt x="470" y="22"/>
                        <a:pt x="470" y="22"/>
                      </a:cubicBezTo>
                    </a:path>
                  </a:pathLst>
                </a:custGeom>
                <a:solidFill>
                  <a:srgbClr val="000000"/>
                </a:solidFill>
                <a:ln w="9525">
                  <a:solidFill>
                    <a:schemeClr val="tx1"/>
                  </a:solidFill>
                  <a:round/>
                  <a:headEnd/>
                  <a:tailEnd/>
                </a:ln>
                <a:effectLst/>
              </p:spPr>
              <p:txBody>
                <a:bodyPr wrap="none" anchor="ctr"/>
                <a:lstStyle/>
                <a:p>
                  <a:endParaRPr lang="en-US"/>
                </a:p>
              </p:txBody>
            </p:sp>
          </p:grpSp>
          <p:sp>
            <p:nvSpPr>
              <p:cNvPr id="14" name="Line 33"/>
              <p:cNvSpPr>
                <a:spLocks noChangeShapeType="1"/>
              </p:cNvSpPr>
              <p:nvPr/>
            </p:nvSpPr>
            <p:spPr bwMode="auto">
              <a:xfrm flipH="1">
                <a:off x="1752600" y="1828800"/>
                <a:ext cx="1866900" cy="2971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15" name="Line 34"/>
              <p:cNvSpPr>
                <a:spLocks noChangeShapeType="1"/>
              </p:cNvSpPr>
              <p:nvPr/>
            </p:nvSpPr>
            <p:spPr bwMode="auto">
              <a:xfrm flipH="1">
                <a:off x="3886200" y="1828800"/>
                <a:ext cx="0" cy="914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16" name="Text Box 35"/>
              <p:cNvSpPr txBox="1">
                <a:spLocks noChangeArrowheads="1"/>
              </p:cNvSpPr>
              <p:nvPr/>
            </p:nvSpPr>
            <p:spPr bwMode="auto">
              <a:xfrm>
                <a:off x="2810437" y="1006475"/>
                <a:ext cx="3069430" cy="967021"/>
              </a:xfrm>
              <a:prstGeom prst="rect">
                <a:avLst/>
              </a:prstGeom>
              <a:noFill/>
              <a:ln w="9525">
                <a:noFill/>
                <a:miter lim="800000"/>
                <a:headEnd/>
                <a:tailEnd/>
              </a:ln>
              <a:effectLst/>
            </p:spPr>
            <p:txBody>
              <a:bodyPr wrap="none">
                <a:spAutoFit/>
              </a:bodyPr>
              <a:lstStyle/>
              <a:p>
                <a:r>
                  <a:rPr lang="en-US" sz="1100" dirty="0" smtClean="0"/>
                  <a:t>Separate</a:t>
                </a:r>
              </a:p>
              <a:p>
                <a:r>
                  <a:rPr lang="en-US" sz="1100" dirty="0" err="1" smtClean="0"/>
                  <a:t>metacommunities</a:t>
                </a:r>
                <a:r>
                  <a:rPr lang="en-US" sz="1100" dirty="0"/>
                  <a:t>?</a:t>
                </a:r>
              </a:p>
            </p:txBody>
          </p:sp>
        </p:grpSp>
      </p:grpSp>
    </p:spTree>
    <p:extLst>
      <p:ext uri="{BB962C8B-B14F-4D97-AF65-F5344CB8AC3E}">
        <p14:creationId xmlns:p14="http://schemas.microsoft.com/office/powerpoint/2010/main" xmlns="" val="38115809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867400" y="2590800"/>
            <a:ext cx="1752600" cy="2133600"/>
          </a:xfrm>
          <a:prstGeom prst="ellipse">
            <a:avLst/>
          </a:prstGeom>
          <a:blipFill dpi="0" rotWithShape="1">
            <a:blip r:embed="rId2" cstate="print">
              <a:alphaModFix amt="40000"/>
            </a:blip>
            <a:srcRect/>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6" name="TextBox 2"/>
          <p:cNvSpPr txBox="1">
            <a:spLocks noChangeArrowheads="1"/>
          </p:cNvSpPr>
          <p:nvPr/>
        </p:nvSpPr>
        <p:spPr bwMode="auto">
          <a:xfrm>
            <a:off x="6162675" y="428625"/>
            <a:ext cx="1533525" cy="4524375"/>
          </a:xfrm>
          <a:prstGeom prst="rect">
            <a:avLst/>
          </a:prstGeom>
          <a:noFill/>
          <a:ln w="9525">
            <a:noFill/>
            <a:miter lim="800000"/>
            <a:headEnd/>
            <a:tailEnd/>
          </a:ln>
        </p:spPr>
        <p:txBody>
          <a:bodyPr>
            <a:spAutoFit/>
          </a:bodyPr>
          <a:lstStyle/>
          <a:p>
            <a:pPr eaLnBrk="1" hangingPunct="1"/>
            <a:r>
              <a:rPr lang="en-US" sz="1800" dirty="0">
                <a:solidFill>
                  <a:prstClr val="black"/>
                </a:solidFill>
                <a:latin typeface="Arial" pitchFamily="34" charset="0"/>
              </a:rPr>
              <a:t>Nematode</a:t>
            </a:r>
          </a:p>
          <a:p>
            <a:pPr eaLnBrk="1" hangingPunct="1"/>
            <a:r>
              <a:rPr lang="en-US" sz="1800" dirty="0">
                <a:solidFill>
                  <a:prstClr val="black"/>
                </a:solidFill>
                <a:latin typeface="Arial" pitchFamily="34" charset="0"/>
              </a:rPr>
              <a:t>assemblages</a:t>
            </a:r>
          </a:p>
          <a:p>
            <a:pPr eaLnBrk="1" hangingPunct="1"/>
            <a:r>
              <a:rPr lang="en-US" sz="1800" dirty="0">
                <a:solidFill>
                  <a:prstClr val="black"/>
                </a:solidFill>
                <a:latin typeface="Arial" pitchFamily="34" charset="0"/>
              </a:rPr>
              <a:t>a=1,2,3,4</a:t>
            </a:r>
          </a:p>
          <a:p>
            <a:pPr eaLnBrk="1" hangingPunct="1"/>
            <a:r>
              <a:rPr lang="en-US" sz="1800" dirty="0">
                <a:solidFill>
                  <a:prstClr val="black"/>
                </a:solidFill>
                <a:latin typeface="Arial" pitchFamily="34" charset="0"/>
              </a:rPr>
              <a:t>b=1,3,4</a:t>
            </a:r>
          </a:p>
          <a:p>
            <a:pPr eaLnBrk="1" hangingPunct="1"/>
            <a:r>
              <a:rPr lang="en-US" sz="1800" dirty="0">
                <a:solidFill>
                  <a:prstClr val="black"/>
                </a:solidFill>
                <a:latin typeface="Arial" pitchFamily="34" charset="0"/>
              </a:rPr>
              <a:t>c=3</a:t>
            </a:r>
          </a:p>
          <a:p>
            <a:pPr eaLnBrk="1" hangingPunct="1"/>
            <a:r>
              <a:rPr lang="en-US" sz="1800" dirty="0">
                <a:solidFill>
                  <a:prstClr val="black"/>
                </a:solidFill>
                <a:latin typeface="Arial" pitchFamily="34" charset="0"/>
              </a:rPr>
              <a:t>d=1,4</a:t>
            </a:r>
          </a:p>
          <a:p>
            <a:pPr eaLnBrk="1" hangingPunct="1"/>
            <a:r>
              <a:rPr lang="en-US" sz="1800" dirty="0">
                <a:solidFill>
                  <a:prstClr val="black"/>
                </a:solidFill>
                <a:latin typeface="Arial" pitchFamily="34" charset="0"/>
              </a:rPr>
              <a:t>e=2</a:t>
            </a:r>
          </a:p>
          <a:p>
            <a:pPr eaLnBrk="1" hangingPunct="1"/>
            <a:r>
              <a:rPr lang="en-US" sz="1800" dirty="0">
                <a:solidFill>
                  <a:prstClr val="black"/>
                </a:solidFill>
                <a:latin typeface="Arial" pitchFamily="34" charset="0"/>
              </a:rPr>
              <a:t>f=1,4</a:t>
            </a:r>
          </a:p>
          <a:p>
            <a:pPr eaLnBrk="1" hangingPunct="1"/>
            <a:r>
              <a:rPr lang="en-US" sz="1800" dirty="0">
                <a:solidFill>
                  <a:prstClr val="black"/>
                </a:solidFill>
                <a:latin typeface="Arial" pitchFamily="34" charset="0"/>
              </a:rPr>
              <a:t>g=5,6,7,8</a:t>
            </a:r>
          </a:p>
          <a:p>
            <a:pPr eaLnBrk="1" hangingPunct="1"/>
            <a:r>
              <a:rPr lang="en-US" sz="1800" dirty="0">
                <a:solidFill>
                  <a:prstClr val="black"/>
                </a:solidFill>
                <a:latin typeface="Arial" pitchFamily="34" charset="0"/>
              </a:rPr>
              <a:t>h=8</a:t>
            </a:r>
          </a:p>
          <a:p>
            <a:pPr eaLnBrk="1" hangingPunct="1"/>
            <a:r>
              <a:rPr lang="en-US" sz="1800" dirty="0" err="1">
                <a:solidFill>
                  <a:prstClr val="black"/>
                </a:solidFill>
                <a:latin typeface="Arial" pitchFamily="34" charset="0"/>
              </a:rPr>
              <a:t>i</a:t>
            </a:r>
            <a:r>
              <a:rPr lang="en-US" sz="1800" dirty="0">
                <a:solidFill>
                  <a:prstClr val="black"/>
                </a:solidFill>
                <a:latin typeface="Arial" pitchFamily="34" charset="0"/>
              </a:rPr>
              <a:t>=5</a:t>
            </a:r>
          </a:p>
          <a:p>
            <a:pPr eaLnBrk="1" hangingPunct="1"/>
            <a:r>
              <a:rPr lang="en-US" sz="1800" dirty="0">
                <a:solidFill>
                  <a:prstClr val="black"/>
                </a:solidFill>
                <a:latin typeface="Arial" pitchFamily="34" charset="0"/>
              </a:rPr>
              <a:t>j=5,6</a:t>
            </a:r>
          </a:p>
          <a:p>
            <a:pPr eaLnBrk="1" hangingPunct="1"/>
            <a:r>
              <a:rPr lang="en-US" sz="1800" dirty="0">
                <a:solidFill>
                  <a:prstClr val="black"/>
                </a:solidFill>
                <a:latin typeface="Arial" pitchFamily="34" charset="0"/>
              </a:rPr>
              <a:t>k=7,8</a:t>
            </a:r>
          </a:p>
          <a:p>
            <a:pPr eaLnBrk="1" hangingPunct="1"/>
            <a:r>
              <a:rPr lang="en-US" sz="1800" dirty="0">
                <a:solidFill>
                  <a:prstClr val="black"/>
                </a:solidFill>
                <a:latin typeface="Arial" pitchFamily="34" charset="0"/>
              </a:rPr>
              <a:t>l=5,6,7</a:t>
            </a:r>
          </a:p>
          <a:p>
            <a:pPr eaLnBrk="1" hangingPunct="1"/>
            <a:r>
              <a:rPr lang="en-US" sz="1800" dirty="0">
                <a:solidFill>
                  <a:prstClr val="black"/>
                </a:solidFill>
                <a:latin typeface="Arial" pitchFamily="34" charset="0"/>
              </a:rPr>
              <a:t>m=5,8</a:t>
            </a:r>
          </a:p>
          <a:p>
            <a:pPr eaLnBrk="1" hangingPunct="1"/>
            <a:endParaRPr lang="en-US" sz="1800" dirty="0">
              <a:solidFill>
                <a:prstClr val="black"/>
              </a:solidFill>
              <a:latin typeface="Arial" pitchFamily="34" charset="0"/>
            </a:endParaRPr>
          </a:p>
        </p:txBody>
      </p:sp>
      <p:sp>
        <p:nvSpPr>
          <p:cNvPr id="80" name="TextBox 129"/>
          <p:cNvSpPr txBox="1">
            <a:spLocks noChangeArrowheads="1"/>
          </p:cNvSpPr>
          <p:nvPr/>
        </p:nvSpPr>
        <p:spPr bwMode="auto">
          <a:xfrm>
            <a:off x="8256588" y="982663"/>
            <a:ext cx="466725" cy="3970337"/>
          </a:xfrm>
          <a:prstGeom prst="rect">
            <a:avLst/>
          </a:prstGeom>
          <a:noFill/>
          <a:ln w="9525">
            <a:noFill/>
            <a:miter lim="800000"/>
            <a:headEnd/>
            <a:tailEnd/>
          </a:ln>
        </p:spPr>
        <p:txBody>
          <a:bodyPr wrap="none">
            <a:spAutoFit/>
          </a:bodyPr>
          <a:lstStyle/>
          <a:p>
            <a:pPr eaLnBrk="1" hangingPunct="1"/>
            <a:r>
              <a:rPr lang="en-US" sz="1800" dirty="0" smtClean="0">
                <a:solidFill>
                  <a:prstClr val="black"/>
                </a:solidFill>
                <a:latin typeface="Arial" pitchFamily="34" charset="0"/>
              </a:rPr>
              <a:t>(1)</a:t>
            </a:r>
            <a:endParaRPr lang="en-US" sz="1800" dirty="0">
              <a:solidFill>
                <a:prstClr val="black"/>
              </a:solidFill>
              <a:latin typeface="Arial" pitchFamily="34" charset="0"/>
            </a:endParaRPr>
          </a:p>
          <a:p>
            <a:pPr eaLnBrk="1" hangingPunct="1"/>
            <a:r>
              <a:rPr lang="en-US" sz="1800" dirty="0">
                <a:solidFill>
                  <a:prstClr val="black"/>
                </a:solidFill>
                <a:latin typeface="Arial" pitchFamily="34" charset="0"/>
              </a:rPr>
              <a:t>(2)</a:t>
            </a:r>
          </a:p>
          <a:p>
            <a:pPr eaLnBrk="1" hangingPunct="1"/>
            <a:r>
              <a:rPr lang="en-US" sz="1800" dirty="0" smtClean="0">
                <a:solidFill>
                  <a:prstClr val="black"/>
                </a:solidFill>
                <a:latin typeface="Arial" pitchFamily="34" charset="0"/>
              </a:rPr>
              <a:t>(1)</a:t>
            </a:r>
            <a:endParaRPr lang="en-US" sz="1800" dirty="0">
              <a:solidFill>
                <a:prstClr val="black"/>
              </a:solidFill>
              <a:latin typeface="Arial" pitchFamily="34" charset="0"/>
            </a:endParaRPr>
          </a:p>
          <a:p>
            <a:pPr eaLnBrk="1" hangingPunct="1"/>
            <a:r>
              <a:rPr lang="en-US" sz="1800" dirty="0">
                <a:solidFill>
                  <a:prstClr val="black"/>
                </a:solidFill>
                <a:latin typeface="Arial" pitchFamily="34" charset="0"/>
              </a:rPr>
              <a:t>(2)</a:t>
            </a:r>
          </a:p>
          <a:p>
            <a:pPr eaLnBrk="1" hangingPunct="1"/>
            <a:r>
              <a:rPr lang="en-US" sz="1800" dirty="0" smtClean="0">
                <a:solidFill>
                  <a:prstClr val="black"/>
                </a:solidFill>
                <a:latin typeface="Arial" pitchFamily="34" charset="0"/>
              </a:rPr>
              <a:t>(0)</a:t>
            </a:r>
            <a:endParaRPr lang="en-US" sz="1800" dirty="0">
              <a:solidFill>
                <a:prstClr val="black"/>
              </a:solidFill>
              <a:latin typeface="Arial" pitchFamily="34" charset="0"/>
            </a:endParaRPr>
          </a:p>
          <a:p>
            <a:pPr eaLnBrk="1" hangingPunct="1"/>
            <a:r>
              <a:rPr lang="en-US" sz="1800" dirty="0">
                <a:solidFill>
                  <a:prstClr val="black"/>
                </a:solidFill>
                <a:latin typeface="Arial" pitchFamily="34" charset="0"/>
              </a:rPr>
              <a:t>(1)</a:t>
            </a:r>
          </a:p>
          <a:p>
            <a:pPr eaLnBrk="1" hangingPunct="1"/>
            <a:r>
              <a:rPr lang="en-US" sz="1800" dirty="0" smtClean="0">
                <a:solidFill>
                  <a:prstClr val="black"/>
                </a:solidFill>
                <a:latin typeface="Arial" pitchFamily="34" charset="0"/>
              </a:rPr>
              <a:t>(0)</a:t>
            </a:r>
            <a:endParaRPr lang="en-US" sz="1800" dirty="0">
              <a:solidFill>
                <a:prstClr val="black"/>
              </a:solidFill>
              <a:latin typeface="Arial" pitchFamily="34" charset="0"/>
            </a:endParaRPr>
          </a:p>
          <a:p>
            <a:pPr eaLnBrk="1" hangingPunct="1"/>
            <a:r>
              <a:rPr lang="en-US" sz="1800" dirty="0">
                <a:solidFill>
                  <a:prstClr val="black"/>
                </a:solidFill>
                <a:latin typeface="Arial" pitchFamily="34" charset="0"/>
              </a:rPr>
              <a:t>(1)</a:t>
            </a:r>
          </a:p>
          <a:p>
            <a:pPr eaLnBrk="1" hangingPunct="1"/>
            <a:r>
              <a:rPr lang="en-US" sz="1800" dirty="0" smtClean="0">
                <a:solidFill>
                  <a:prstClr val="black"/>
                </a:solidFill>
                <a:latin typeface="Arial" pitchFamily="34" charset="0"/>
              </a:rPr>
              <a:t>(0)</a:t>
            </a:r>
            <a:endParaRPr lang="en-US" sz="1800" dirty="0">
              <a:solidFill>
                <a:prstClr val="black"/>
              </a:solidFill>
              <a:latin typeface="Arial" pitchFamily="34" charset="0"/>
            </a:endParaRPr>
          </a:p>
          <a:p>
            <a:pPr eaLnBrk="1" hangingPunct="1"/>
            <a:r>
              <a:rPr lang="en-US" sz="1800" dirty="0">
                <a:solidFill>
                  <a:prstClr val="black"/>
                </a:solidFill>
                <a:latin typeface="Arial" pitchFamily="34" charset="0"/>
              </a:rPr>
              <a:t>(1)</a:t>
            </a:r>
          </a:p>
          <a:p>
            <a:pPr eaLnBrk="1" hangingPunct="1"/>
            <a:r>
              <a:rPr lang="en-US" sz="1800" dirty="0" smtClean="0">
                <a:solidFill>
                  <a:prstClr val="black"/>
                </a:solidFill>
                <a:latin typeface="Arial" pitchFamily="34" charset="0"/>
              </a:rPr>
              <a:t>(1)</a:t>
            </a:r>
            <a:endParaRPr lang="en-US" sz="1800" dirty="0">
              <a:solidFill>
                <a:prstClr val="black"/>
              </a:solidFill>
              <a:latin typeface="Arial" pitchFamily="34" charset="0"/>
            </a:endParaRPr>
          </a:p>
          <a:p>
            <a:pPr eaLnBrk="1" hangingPunct="1"/>
            <a:r>
              <a:rPr lang="en-US" sz="1800" dirty="0" smtClean="0">
                <a:solidFill>
                  <a:prstClr val="black"/>
                </a:solidFill>
                <a:latin typeface="Arial" pitchFamily="34" charset="0"/>
              </a:rPr>
              <a:t>(0)</a:t>
            </a:r>
            <a:endParaRPr lang="en-US" sz="1800" dirty="0">
              <a:solidFill>
                <a:prstClr val="black"/>
              </a:solidFill>
              <a:latin typeface="Arial" pitchFamily="34" charset="0"/>
            </a:endParaRPr>
          </a:p>
          <a:p>
            <a:pPr eaLnBrk="1" hangingPunct="1"/>
            <a:r>
              <a:rPr lang="en-US" sz="1800" dirty="0" smtClean="0">
                <a:solidFill>
                  <a:prstClr val="black"/>
                </a:solidFill>
                <a:latin typeface="Arial" pitchFamily="34" charset="0"/>
              </a:rPr>
              <a:t>(1)</a:t>
            </a:r>
            <a:endParaRPr lang="en-US" sz="1800" dirty="0">
              <a:solidFill>
                <a:prstClr val="black"/>
              </a:solidFill>
              <a:latin typeface="Arial" pitchFamily="34" charset="0"/>
            </a:endParaRPr>
          </a:p>
          <a:p>
            <a:pPr eaLnBrk="1" hangingPunct="1"/>
            <a:endParaRPr lang="en-US" sz="1800" dirty="0">
              <a:solidFill>
                <a:prstClr val="black"/>
              </a:solidFill>
              <a:latin typeface="Arial" pitchFamily="34" charset="0"/>
            </a:endParaRPr>
          </a:p>
        </p:txBody>
      </p:sp>
      <p:pic>
        <p:nvPicPr>
          <p:cNvPr id="23557" name="Picture 1" descr="SON Address 1.1.jpg"/>
          <p:cNvPicPr>
            <a:picLocks noChangeAspect="1"/>
          </p:cNvPicPr>
          <p:nvPr/>
        </p:nvPicPr>
        <p:blipFill>
          <a:blip r:embed="rId3" cstate="print"/>
          <a:srcRect l="5000" t="31111" r="64999" b="12222"/>
          <a:stretch>
            <a:fillRect/>
          </a:stretch>
        </p:blipFill>
        <p:spPr bwMode="auto">
          <a:xfrm>
            <a:off x="609600" y="0"/>
            <a:ext cx="4840288" cy="6858000"/>
          </a:xfrm>
          <a:prstGeom prst="rect">
            <a:avLst/>
          </a:prstGeom>
          <a:noFill/>
          <a:ln w="9525">
            <a:noFill/>
            <a:miter lim="800000"/>
            <a:headEnd/>
            <a:tailEnd/>
          </a:ln>
        </p:spPr>
      </p:pic>
      <p:sp>
        <p:nvSpPr>
          <p:cNvPr id="117" name="TextBox 116"/>
          <p:cNvSpPr txBox="1">
            <a:spLocks noChangeArrowheads="1"/>
          </p:cNvSpPr>
          <p:nvPr/>
        </p:nvSpPr>
        <p:spPr bwMode="auto">
          <a:xfrm>
            <a:off x="5867400" y="5410200"/>
            <a:ext cx="3276600" cy="646113"/>
          </a:xfrm>
          <a:prstGeom prst="rect">
            <a:avLst/>
          </a:prstGeom>
          <a:noFill/>
          <a:ln w="9525">
            <a:noFill/>
            <a:miter lim="800000"/>
            <a:headEnd/>
            <a:tailEnd/>
          </a:ln>
        </p:spPr>
        <p:txBody>
          <a:bodyPr>
            <a:spAutoFit/>
          </a:bodyPr>
          <a:lstStyle/>
          <a:p>
            <a:pPr eaLnBrk="1" hangingPunct="1"/>
            <a:r>
              <a:rPr lang="en-US" sz="1800">
                <a:solidFill>
                  <a:prstClr val="black"/>
                </a:solidFill>
                <a:latin typeface="Arial" pitchFamily="34" charset="0"/>
              </a:rPr>
              <a:t>Taxa detected:</a:t>
            </a:r>
          </a:p>
          <a:p>
            <a:pPr eaLnBrk="1" hangingPunct="1"/>
            <a:r>
              <a:rPr lang="en-US" sz="1800">
                <a:solidFill>
                  <a:prstClr val="black"/>
                </a:solidFill>
                <a:latin typeface="Arial" pitchFamily="34" charset="0"/>
              </a:rPr>
              <a:t>	1,2,3,4,5,6,7,8</a:t>
            </a:r>
          </a:p>
        </p:txBody>
      </p:sp>
      <p:pic>
        <p:nvPicPr>
          <p:cNvPr id="23559" name="Picture 1" descr="SON Address 1.1.jpg"/>
          <p:cNvPicPr>
            <a:picLocks noChangeAspect="1"/>
          </p:cNvPicPr>
          <p:nvPr/>
        </p:nvPicPr>
        <p:blipFill>
          <a:blip r:embed="rId3" cstate="print"/>
          <a:srcRect l="5000" t="31111" r="64999" b="12222"/>
          <a:stretch>
            <a:fillRect/>
          </a:stretch>
        </p:blipFill>
        <p:spPr bwMode="auto">
          <a:xfrm>
            <a:off x="646113" y="0"/>
            <a:ext cx="4840287" cy="6858000"/>
          </a:xfrm>
          <a:prstGeom prst="rect">
            <a:avLst/>
          </a:prstGeom>
          <a:noFill/>
          <a:ln w="9525">
            <a:noFill/>
            <a:miter lim="800000"/>
            <a:headEnd/>
            <a:tailEnd/>
          </a:ln>
        </p:spPr>
      </p:pic>
      <p:grpSp>
        <p:nvGrpSpPr>
          <p:cNvPr id="2" name="Group 41"/>
          <p:cNvGrpSpPr>
            <a:grpSpLocks/>
          </p:cNvGrpSpPr>
          <p:nvPr/>
        </p:nvGrpSpPr>
        <p:grpSpPr bwMode="auto">
          <a:xfrm>
            <a:off x="1941513" y="5257800"/>
            <a:ext cx="381000" cy="381000"/>
            <a:chOff x="8382000" y="2514599"/>
            <a:chExt cx="381000" cy="381000"/>
          </a:xfrm>
          <a:noFill/>
        </p:grpSpPr>
        <p:sp>
          <p:nvSpPr>
            <p:cNvPr id="231" name="TextBox 42"/>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f</a:t>
              </a:r>
            </a:p>
          </p:txBody>
        </p:sp>
        <p:sp>
          <p:nvSpPr>
            <p:cNvPr id="232" name="Isosceles Triangle 231"/>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4" name="Group 47"/>
          <p:cNvGrpSpPr>
            <a:grpSpLocks/>
          </p:cNvGrpSpPr>
          <p:nvPr/>
        </p:nvGrpSpPr>
        <p:grpSpPr bwMode="auto">
          <a:xfrm>
            <a:off x="3465513" y="5029200"/>
            <a:ext cx="381000" cy="381000"/>
            <a:chOff x="8382000" y="2514599"/>
            <a:chExt cx="381000" cy="381000"/>
          </a:xfrm>
          <a:noFill/>
        </p:grpSpPr>
        <p:sp>
          <p:nvSpPr>
            <p:cNvPr id="234" name="TextBox 48"/>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c</a:t>
              </a:r>
            </a:p>
          </p:txBody>
        </p:sp>
        <p:sp>
          <p:nvSpPr>
            <p:cNvPr id="235" name="Isosceles Triangle 234"/>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7" name="Group 41"/>
          <p:cNvGrpSpPr>
            <a:grpSpLocks/>
          </p:cNvGrpSpPr>
          <p:nvPr/>
        </p:nvGrpSpPr>
        <p:grpSpPr bwMode="auto">
          <a:xfrm>
            <a:off x="1408113" y="5410200"/>
            <a:ext cx="381000" cy="381000"/>
            <a:chOff x="8382000" y="2514599"/>
            <a:chExt cx="381000" cy="381000"/>
          </a:xfrm>
          <a:noFill/>
        </p:grpSpPr>
        <p:sp>
          <p:nvSpPr>
            <p:cNvPr id="237" name="TextBox 42"/>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f</a:t>
              </a:r>
            </a:p>
          </p:txBody>
        </p:sp>
        <p:sp>
          <p:nvSpPr>
            <p:cNvPr id="238" name="Isosceles Triangle 237"/>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8" name="Group 47"/>
          <p:cNvGrpSpPr>
            <a:grpSpLocks/>
          </p:cNvGrpSpPr>
          <p:nvPr/>
        </p:nvGrpSpPr>
        <p:grpSpPr bwMode="auto">
          <a:xfrm>
            <a:off x="2932113" y="5181600"/>
            <a:ext cx="381000" cy="381000"/>
            <a:chOff x="8382000" y="2514599"/>
            <a:chExt cx="381000" cy="381000"/>
          </a:xfrm>
          <a:noFill/>
        </p:grpSpPr>
        <p:sp>
          <p:nvSpPr>
            <p:cNvPr id="240" name="TextBox 48"/>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c</a:t>
              </a:r>
            </a:p>
          </p:txBody>
        </p:sp>
        <p:sp>
          <p:nvSpPr>
            <p:cNvPr id="241" name="Isosceles Triangle 240"/>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9" name="Group 18"/>
          <p:cNvGrpSpPr>
            <a:grpSpLocks/>
          </p:cNvGrpSpPr>
          <p:nvPr/>
        </p:nvGrpSpPr>
        <p:grpSpPr bwMode="auto">
          <a:xfrm>
            <a:off x="2017713" y="4038600"/>
            <a:ext cx="381000" cy="369888"/>
            <a:chOff x="8382000" y="2514599"/>
            <a:chExt cx="381000" cy="369332"/>
          </a:xfrm>
          <a:noFill/>
        </p:grpSpPr>
        <p:sp>
          <p:nvSpPr>
            <p:cNvPr id="243" name="TextBox 4"/>
            <p:cNvSpPr txBox="1">
              <a:spLocks noChangeArrowheads="1"/>
            </p:cNvSpPr>
            <p:nvPr/>
          </p:nvSpPr>
          <p:spPr bwMode="auto">
            <a:xfrm flipH="1">
              <a:off x="8420100" y="2514599"/>
              <a:ext cx="304800" cy="369332"/>
            </a:xfrm>
            <a:prstGeom prst="rect">
              <a:avLst/>
            </a:prstGeom>
            <a:grpFill/>
            <a:ln w="9525">
              <a:noFill/>
              <a:miter lim="800000"/>
              <a:headEnd/>
              <a:tailEnd/>
            </a:ln>
          </p:spPr>
          <p:txBody>
            <a:bodyPr>
              <a:spAutoFit/>
            </a:bodyPr>
            <a:lstStyle/>
            <a:p>
              <a:pPr eaLnBrk="1" hangingPunct="1">
                <a:defRPr/>
              </a:pPr>
              <a:r>
                <a:rPr lang="en-US" sz="1800">
                  <a:solidFill>
                    <a:prstClr val="black"/>
                  </a:solidFill>
                </a:rPr>
                <a:t>d</a:t>
              </a:r>
            </a:p>
          </p:txBody>
        </p:sp>
        <p:sp>
          <p:nvSpPr>
            <p:cNvPr id="244" name="Isosceles Triangle 243"/>
            <p:cNvSpPr/>
            <p:nvPr/>
          </p:nvSpPr>
          <p:spPr>
            <a:xfrm flipH="1">
              <a:off x="8382000" y="2514599"/>
              <a:ext cx="381000" cy="313853"/>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0" name="Group 44"/>
          <p:cNvGrpSpPr>
            <a:grpSpLocks/>
          </p:cNvGrpSpPr>
          <p:nvPr/>
        </p:nvGrpSpPr>
        <p:grpSpPr bwMode="auto">
          <a:xfrm>
            <a:off x="2627313" y="4495800"/>
            <a:ext cx="381000" cy="381000"/>
            <a:chOff x="8382000" y="2514599"/>
            <a:chExt cx="381000" cy="381000"/>
          </a:xfrm>
          <a:noFill/>
        </p:grpSpPr>
        <p:sp>
          <p:nvSpPr>
            <p:cNvPr id="246" name="TextBox 45"/>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b</a:t>
              </a:r>
            </a:p>
          </p:txBody>
        </p:sp>
        <p:sp>
          <p:nvSpPr>
            <p:cNvPr id="247" name="Isosceles Triangle 246"/>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1" name="Group 50"/>
          <p:cNvGrpSpPr>
            <a:grpSpLocks/>
          </p:cNvGrpSpPr>
          <p:nvPr/>
        </p:nvGrpSpPr>
        <p:grpSpPr bwMode="auto">
          <a:xfrm>
            <a:off x="3313113" y="3962400"/>
            <a:ext cx="381000" cy="381000"/>
            <a:chOff x="8382000" y="2514599"/>
            <a:chExt cx="381000" cy="381000"/>
          </a:xfrm>
          <a:noFill/>
        </p:grpSpPr>
        <p:sp>
          <p:nvSpPr>
            <p:cNvPr id="249" name="TextBox 51"/>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a</a:t>
              </a:r>
            </a:p>
          </p:txBody>
        </p:sp>
        <p:sp>
          <p:nvSpPr>
            <p:cNvPr id="250" name="Isosceles Triangle 249"/>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2" name="Group 56"/>
          <p:cNvGrpSpPr>
            <a:grpSpLocks/>
          </p:cNvGrpSpPr>
          <p:nvPr/>
        </p:nvGrpSpPr>
        <p:grpSpPr bwMode="auto">
          <a:xfrm>
            <a:off x="4379913" y="2209800"/>
            <a:ext cx="381000" cy="381000"/>
            <a:chOff x="8382000" y="2514599"/>
            <a:chExt cx="381000" cy="381000"/>
          </a:xfrm>
          <a:noFill/>
        </p:grpSpPr>
        <p:sp>
          <p:nvSpPr>
            <p:cNvPr id="252" name="TextBox 57"/>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a</a:t>
              </a:r>
            </a:p>
          </p:txBody>
        </p:sp>
        <p:sp>
          <p:nvSpPr>
            <p:cNvPr id="253" name="Isosceles Triangle 252"/>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3" name="Group 59"/>
          <p:cNvGrpSpPr>
            <a:grpSpLocks/>
          </p:cNvGrpSpPr>
          <p:nvPr/>
        </p:nvGrpSpPr>
        <p:grpSpPr bwMode="auto">
          <a:xfrm>
            <a:off x="2855913" y="2590800"/>
            <a:ext cx="381000" cy="381000"/>
            <a:chOff x="8382000" y="2514599"/>
            <a:chExt cx="381000" cy="381000"/>
          </a:xfrm>
          <a:noFill/>
        </p:grpSpPr>
        <p:sp>
          <p:nvSpPr>
            <p:cNvPr id="255" name="TextBox 60"/>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a</a:t>
              </a:r>
            </a:p>
          </p:txBody>
        </p:sp>
        <p:sp>
          <p:nvSpPr>
            <p:cNvPr id="256" name="Isosceles Triangle 255"/>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4" name="Group 62"/>
          <p:cNvGrpSpPr>
            <a:grpSpLocks/>
          </p:cNvGrpSpPr>
          <p:nvPr/>
        </p:nvGrpSpPr>
        <p:grpSpPr bwMode="auto">
          <a:xfrm>
            <a:off x="3694113" y="1981200"/>
            <a:ext cx="381000" cy="381000"/>
            <a:chOff x="8382000" y="2514599"/>
            <a:chExt cx="381000" cy="381000"/>
          </a:xfrm>
          <a:noFill/>
        </p:grpSpPr>
        <p:sp>
          <p:nvSpPr>
            <p:cNvPr id="258" name="TextBox 63"/>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d</a:t>
              </a:r>
            </a:p>
          </p:txBody>
        </p:sp>
        <p:sp>
          <p:nvSpPr>
            <p:cNvPr id="259" name="Isosceles Triangle 258"/>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5" name="Group 65"/>
          <p:cNvGrpSpPr>
            <a:grpSpLocks/>
          </p:cNvGrpSpPr>
          <p:nvPr/>
        </p:nvGrpSpPr>
        <p:grpSpPr bwMode="auto">
          <a:xfrm>
            <a:off x="3236913" y="1600200"/>
            <a:ext cx="381000" cy="381000"/>
            <a:chOff x="8382000" y="2514599"/>
            <a:chExt cx="381000" cy="381000"/>
          </a:xfrm>
          <a:noFill/>
        </p:grpSpPr>
        <p:sp>
          <p:nvSpPr>
            <p:cNvPr id="261" name="TextBox 66"/>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e</a:t>
              </a:r>
            </a:p>
          </p:txBody>
        </p:sp>
        <p:sp>
          <p:nvSpPr>
            <p:cNvPr id="262" name="Isosceles Triangle 261"/>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6" name="Group 68"/>
          <p:cNvGrpSpPr>
            <a:grpSpLocks/>
          </p:cNvGrpSpPr>
          <p:nvPr/>
        </p:nvGrpSpPr>
        <p:grpSpPr bwMode="auto">
          <a:xfrm>
            <a:off x="3389313" y="3276600"/>
            <a:ext cx="381000" cy="369888"/>
            <a:chOff x="8382000" y="2514599"/>
            <a:chExt cx="381000" cy="369332"/>
          </a:xfrm>
          <a:noFill/>
        </p:grpSpPr>
        <p:sp>
          <p:nvSpPr>
            <p:cNvPr id="264" name="TextBox 69"/>
            <p:cNvSpPr txBox="1">
              <a:spLocks noChangeArrowheads="1"/>
            </p:cNvSpPr>
            <p:nvPr/>
          </p:nvSpPr>
          <p:spPr bwMode="auto">
            <a:xfrm flipH="1">
              <a:off x="8420100" y="2514599"/>
              <a:ext cx="304800" cy="369332"/>
            </a:xfrm>
            <a:prstGeom prst="rect">
              <a:avLst/>
            </a:prstGeom>
            <a:grpFill/>
            <a:ln w="9525">
              <a:noFill/>
              <a:miter lim="800000"/>
              <a:headEnd/>
              <a:tailEnd/>
            </a:ln>
          </p:spPr>
          <p:txBody>
            <a:bodyPr>
              <a:spAutoFit/>
            </a:bodyPr>
            <a:lstStyle/>
            <a:p>
              <a:pPr eaLnBrk="1" hangingPunct="1">
                <a:defRPr/>
              </a:pPr>
              <a:r>
                <a:rPr lang="en-US" sz="1800">
                  <a:solidFill>
                    <a:prstClr val="black"/>
                  </a:solidFill>
                </a:rPr>
                <a:t>c</a:t>
              </a:r>
            </a:p>
          </p:txBody>
        </p:sp>
        <p:sp>
          <p:nvSpPr>
            <p:cNvPr id="265" name="Isosceles Triangle 264"/>
            <p:cNvSpPr/>
            <p:nvPr/>
          </p:nvSpPr>
          <p:spPr>
            <a:xfrm flipH="1">
              <a:off x="8382000" y="2514599"/>
              <a:ext cx="381000" cy="313853"/>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7" name="Group 71"/>
          <p:cNvGrpSpPr>
            <a:grpSpLocks/>
          </p:cNvGrpSpPr>
          <p:nvPr/>
        </p:nvGrpSpPr>
        <p:grpSpPr bwMode="auto">
          <a:xfrm>
            <a:off x="2093913" y="3048000"/>
            <a:ext cx="381000" cy="381000"/>
            <a:chOff x="8382000" y="2514599"/>
            <a:chExt cx="381000" cy="381000"/>
          </a:xfrm>
          <a:noFill/>
        </p:grpSpPr>
        <p:sp>
          <p:nvSpPr>
            <p:cNvPr id="267" name="TextBox 72"/>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d</a:t>
              </a:r>
            </a:p>
          </p:txBody>
        </p:sp>
        <p:sp>
          <p:nvSpPr>
            <p:cNvPr id="268" name="Isosceles Triangle 267"/>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8" name="Group 76"/>
          <p:cNvGrpSpPr>
            <a:grpSpLocks/>
          </p:cNvGrpSpPr>
          <p:nvPr/>
        </p:nvGrpSpPr>
        <p:grpSpPr bwMode="auto">
          <a:xfrm>
            <a:off x="4837113" y="1066800"/>
            <a:ext cx="381000" cy="381000"/>
            <a:chOff x="8386053" y="3124200"/>
            <a:chExt cx="381000" cy="381000"/>
          </a:xfrm>
          <a:noFill/>
        </p:grpSpPr>
        <p:sp>
          <p:nvSpPr>
            <p:cNvPr id="270" name="TextBox 77"/>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i</a:t>
              </a:r>
            </a:p>
          </p:txBody>
        </p:sp>
        <p:sp>
          <p:nvSpPr>
            <p:cNvPr id="271" name="Oval 270"/>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19" name="Group 79"/>
          <p:cNvGrpSpPr>
            <a:grpSpLocks/>
          </p:cNvGrpSpPr>
          <p:nvPr/>
        </p:nvGrpSpPr>
        <p:grpSpPr bwMode="auto">
          <a:xfrm>
            <a:off x="3922713" y="609600"/>
            <a:ext cx="381000" cy="381000"/>
            <a:chOff x="8386053" y="3124200"/>
            <a:chExt cx="381000" cy="381000"/>
          </a:xfrm>
          <a:noFill/>
        </p:grpSpPr>
        <p:sp>
          <p:nvSpPr>
            <p:cNvPr id="273" name="TextBox 80"/>
            <p:cNvSpPr txBox="1">
              <a:spLocks noChangeArrowheads="1"/>
            </p:cNvSpPr>
            <p:nvPr/>
          </p:nvSpPr>
          <p:spPr bwMode="auto">
            <a:xfrm>
              <a:off x="8420100" y="3130034"/>
              <a:ext cx="300082"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k</a:t>
              </a:r>
            </a:p>
          </p:txBody>
        </p:sp>
        <p:sp>
          <p:nvSpPr>
            <p:cNvPr id="274" name="Oval 273"/>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0" name="Group 82"/>
          <p:cNvGrpSpPr>
            <a:grpSpLocks/>
          </p:cNvGrpSpPr>
          <p:nvPr/>
        </p:nvGrpSpPr>
        <p:grpSpPr bwMode="auto">
          <a:xfrm>
            <a:off x="3922713" y="990600"/>
            <a:ext cx="381000" cy="381000"/>
            <a:chOff x="8386053" y="3124200"/>
            <a:chExt cx="381000" cy="381000"/>
          </a:xfrm>
          <a:noFill/>
        </p:grpSpPr>
        <p:sp>
          <p:nvSpPr>
            <p:cNvPr id="276" name="TextBox 83"/>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j</a:t>
              </a:r>
            </a:p>
          </p:txBody>
        </p:sp>
        <p:sp>
          <p:nvSpPr>
            <p:cNvPr id="277" name="Oval 276"/>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1" name="Group 85"/>
          <p:cNvGrpSpPr>
            <a:grpSpLocks/>
          </p:cNvGrpSpPr>
          <p:nvPr/>
        </p:nvGrpSpPr>
        <p:grpSpPr bwMode="auto">
          <a:xfrm>
            <a:off x="4608513" y="457200"/>
            <a:ext cx="381000" cy="381000"/>
            <a:chOff x="8386053" y="3124200"/>
            <a:chExt cx="381000" cy="381000"/>
          </a:xfrm>
          <a:noFill/>
        </p:grpSpPr>
        <p:sp>
          <p:nvSpPr>
            <p:cNvPr id="279" name="TextBox 86"/>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g</a:t>
              </a:r>
            </a:p>
          </p:txBody>
        </p:sp>
        <p:sp>
          <p:nvSpPr>
            <p:cNvPr id="280" name="Oval 279"/>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2" name="Group 88"/>
          <p:cNvGrpSpPr>
            <a:grpSpLocks/>
          </p:cNvGrpSpPr>
          <p:nvPr/>
        </p:nvGrpSpPr>
        <p:grpSpPr bwMode="auto">
          <a:xfrm>
            <a:off x="3465513" y="609600"/>
            <a:ext cx="381000" cy="381000"/>
            <a:chOff x="8386053" y="3124200"/>
            <a:chExt cx="381000" cy="381000"/>
          </a:xfrm>
          <a:noFill/>
        </p:grpSpPr>
        <p:sp>
          <p:nvSpPr>
            <p:cNvPr id="282" name="TextBox 89"/>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h</a:t>
              </a:r>
            </a:p>
          </p:txBody>
        </p:sp>
        <p:sp>
          <p:nvSpPr>
            <p:cNvPr id="283" name="Oval 282"/>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 name="Group 91"/>
          <p:cNvGrpSpPr>
            <a:grpSpLocks/>
          </p:cNvGrpSpPr>
          <p:nvPr/>
        </p:nvGrpSpPr>
        <p:grpSpPr bwMode="auto">
          <a:xfrm>
            <a:off x="3313113" y="914400"/>
            <a:ext cx="381000" cy="381000"/>
            <a:chOff x="8386053" y="3124200"/>
            <a:chExt cx="381000" cy="381000"/>
          </a:xfrm>
          <a:noFill/>
        </p:grpSpPr>
        <p:sp>
          <p:nvSpPr>
            <p:cNvPr id="285" name="TextBox 92"/>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i</a:t>
              </a:r>
            </a:p>
          </p:txBody>
        </p:sp>
        <p:sp>
          <p:nvSpPr>
            <p:cNvPr id="286" name="Oval 285"/>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4" name="Group 94"/>
          <p:cNvGrpSpPr>
            <a:grpSpLocks/>
          </p:cNvGrpSpPr>
          <p:nvPr/>
        </p:nvGrpSpPr>
        <p:grpSpPr bwMode="auto">
          <a:xfrm>
            <a:off x="3084513" y="381000"/>
            <a:ext cx="381000" cy="381000"/>
            <a:chOff x="8386053" y="3124200"/>
            <a:chExt cx="381000" cy="381000"/>
          </a:xfrm>
          <a:noFill/>
        </p:grpSpPr>
        <p:sp>
          <p:nvSpPr>
            <p:cNvPr id="288" name="TextBox 95"/>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g</a:t>
              </a:r>
            </a:p>
          </p:txBody>
        </p:sp>
        <p:sp>
          <p:nvSpPr>
            <p:cNvPr id="289" name="Oval 288"/>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5" name="Group 97"/>
          <p:cNvGrpSpPr>
            <a:grpSpLocks/>
          </p:cNvGrpSpPr>
          <p:nvPr/>
        </p:nvGrpSpPr>
        <p:grpSpPr bwMode="auto">
          <a:xfrm>
            <a:off x="2779713" y="609600"/>
            <a:ext cx="381000" cy="381000"/>
            <a:chOff x="8386053" y="3124200"/>
            <a:chExt cx="381000" cy="381000"/>
          </a:xfrm>
          <a:noFill/>
        </p:grpSpPr>
        <p:sp>
          <p:nvSpPr>
            <p:cNvPr id="291" name="TextBox 98"/>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h</a:t>
              </a:r>
            </a:p>
          </p:txBody>
        </p:sp>
        <p:sp>
          <p:nvSpPr>
            <p:cNvPr id="292" name="Oval 291"/>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6" name="Group 100"/>
          <p:cNvGrpSpPr>
            <a:grpSpLocks/>
          </p:cNvGrpSpPr>
          <p:nvPr/>
        </p:nvGrpSpPr>
        <p:grpSpPr bwMode="auto">
          <a:xfrm>
            <a:off x="2932113" y="838200"/>
            <a:ext cx="381000" cy="381000"/>
            <a:chOff x="8386053" y="3124200"/>
            <a:chExt cx="381000" cy="381000"/>
          </a:xfrm>
          <a:noFill/>
        </p:grpSpPr>
        <p:sp>
          <p:nvSpPr>
            <p:cNvPr id="294" name="TextBox 101"/>
            <p:cNvSpPr txBox="1">
              <a:spLocks noChangeArrowheads="1"/>
            </p:cNvSpPr>
            <p:nvPr/>
          </p:nvSpPr>
          <p:spPr bwMode="auto">
            <a:xfrm>
              <a:off x="8420100" y="3130034"/>
              <a:ext cx="300082"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k</a:t>
              </a:r>
            </a:p>
          </p:txBody>
        </p:sp>
        <p:sp>
          <p:nvSpPr>
            <p:cNvPr id="295" name="Oval 294"/>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7" name="Group 103"/>
          <p:cNvGrpSpPr>
            <a:grpSpLocks/>
          </p:cNvGrpSpPr>
          <p:nvPr/>
        </p:nvGrpSpPr>
        <p:grpSpPr bwMode="auto">
          <a:xfrm>
            <a:off x="4989513" y="1143000"/>
            <a:ext cx="381000" cy="381000"/>
            <a:chOff x="8386053" y="3124200"/>
            <a:chExt cx="381000" cy="381000"/>
          </a:xfrm>
          <a:noFill/>
        </p:grpSpPr>
        <p:sp>
          <p:nvSpPr>
            <p:cNvPr id="297" name="TextBox 104"/>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j</a:t>
              </a:r>
            </a:p>
          </p:txBody>
        </p:sp>
        <p:sp>
          <p:nvSpPr>
            <p:cNvPr id="298" name="Oval 297"/>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8" name="Group 106"/>
          <p:cNvGrpSpPr>
            <a:grpSpLocks/>
          </p:cNvGrpSpPr>
          <p:nvPr/>
        </p:nvGrpSpPr>
        <p:grpSpPr bwMode="auto">
          <a:xfrm>
            <a:off x="4379913" y="457200"/>
            <a:ext cx="411163" cy="381000"/>
            <a:chOff x="8386053" y="3124200"/>
            <a:chExt cx="411073" cy="381000"/>
          </a:xfrm>
          <a:noFill/>
        </p:grpSpPr>
        <p:sp>
          <p:nvSpPr>
            <p:cNvPr id="300" name="TextBox 107"/>
            <p:cNvSpPr txBox="1">
              <a:spLocks noChangeArrowheads="1"/>
            </p:cNvSpPr>
            <p:nvPr/>
          </p:nvSpPr>
          <p:spPr bwMode="auto">
            <a:xfrm>
              <a:off x="8420100" y="3130034"/>
              <a:ext cx="377026"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m</a:t>
              </a:r>
            </a:p>
          </p:txBody>
        </p:sp>
        <p:sp>
          <p:nvSpPr>
            <p:cNvPr id="301" name="Oval 300"/>
            <p:cNvSpPr/>
            <p:nvPr/>
          </p:nvSpPr>
          <p:spPr>
            <a:xfrm>
              <a:off x="8386053" y="3124200"/>
              <a:ext cx="380917"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9" name="Group 109"/>
          <p:cNvGrpSpPr>
            <a:grpSpLocks/>
          </p:cNvGrpSpPr>
          <p:nvPr/>
        </p:nvGrpSpPr>
        <p:grpSpPr bwMode="auto">
          <a:xfrm>
            <a:off x="3617913" y="1143000"/>
            <a:ext cx="385763" cy="652463"/>
            <a:chOff x="8386053" y="3124200"/>
            <a:chExt cx="385425" cy="652165"/>
          </a:xfrm>
          <a:noFill/>
        </p:grpSpPr>
        <p:sp>
          <p:nvSpPr>
            <p:cNvPr id="303" name="TextBox 110"/>
            <p:cNvSpPr txBox="1">
              <a:spLocks noChangeArrowheads="1"/>
            </p:cNvSpPr>
            <p:nvPr/>
          </p:nvSpPr>
          <p:spPr bwMode="auto">
            <a:xfrm>
              <a:off x="8420100" y="3130034"/>
              <a:ext cx="351378" cy="646331"/>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lk</a:t>
              </a:r>
            </a:p>
            <a:p>
              <a:pPr eaLnBrk="1" hangingPunct="1">
                <a:defRPr/>
              </a:pPr>
              <a:endParaRPr lang="en-US" sz="1800">
                <a:solidFill>
                  <a:prstClr val="black"/>
                </a:solidFill>
              </a:endParaRPr>
            </a:p>
          </p:txBody>
        </p:sp>
        <p:sp>
          <p:nvSpPr>
            <p:cNvPr id="304" name="Oval 303"/>
            <p:cNvSpPr/>
            <p:nvPr/>
          </p:nvSpPr>
          <p:spPr>
            <a:xfrm>
              <a:off x="8386053" y="3124200"/>
              <a:ext cx="380666" cy="38082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30" name="Group 112"/>
          <p:cNvGrpSpPr>
            <a:grpSpLocks/>
          </p:cNvGrpSpPr>
          <p:nvPr/>
        </p:nvGrpSpPr>
        <p:grpSpPr bwMode="auto">
          <a:xfrm>
            <a:off x="4343400" y="838200"/>
            <a:ext cx="381000" cy="381000"/>
            <a:chOff x="8386053" y="3124200"/>
            <a:chExt cx="381000" cy="381000"/>
          </a:xfrm>
          <a:noFill/>
        </p:grpSpPr>
        <p:sp>
          <p:nvSpPr>
            <p:cNvPr id="306" name="TextBox 113"/>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h</a:t>
              </a:r>
            </a:p>
          </p:txBody>
        </p:sp>
        <p:sp>
          <p:nvSpPr>
            <p:cNvPr id="307" name="Oval 306"/>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31" name="Group 44"/>
          <p:cNvGrpSpPr>
            <a:grpSpLocks/>
          </p:cNvGrpSpPr>
          <p:nvPr/>
        </p:nvGrpSpPr>
        <p:grpSpPr bwMode="auto">
          <a:xfrm>
            <a:off x="2093913" y="4648200"/>
            <a:ext cx="381000" cy="381000"/>
            <a:chOff x="8382000" y="2514599"/>
            <a:chExt cx="381000" cy="381000"/>
          </a:xfrm>
          <a:noFill/>
        </p:grpSpPr>
        <p:sp>
          <p:nvSpPr>
            <p:cNvPr id="309" name="TextBox 45"/>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b</a:t>
              </a:r>
            </a:p>
          </p:txBody>
        </p:sp>
        <p:sp>
          <p:nvSpPr>
            <p:cNvPr id="310" name="Isosceles Triangle 309"/>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552" name="Group 50"/>
          <p:cNvGrpSpPr>
            <a:grpSpLocks/>
          </p:cNvGrpSpPr>
          <p:nvPr/>
        </p:nvGrpSpPr>
        <p:grpSpPr bwMode="auto">
          <a:xfrm>
            <a:off x="2779713" y="4114800"/>
            <a:ext cx="381000" cy="381000"/>
            <a:chOff x="8382000" y="2514599"/>
            <a:chExt cx="381000" cy="381000"/>
          </a:xfrm>
          <a:noFill/>
        </p:grpSpPr>
        <p:sp>
          <p:nvSpPr>
            <p:cNvPr id="312" name="TextBox 51"/>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a</a:t>
              </a:r>
            </a:p>
          </p:txBody>
        </p:sp>
        <p:sp>
          <p:nvSpPr>
            <p:cNvPr id="313" name="Isosceles Triangle 312"/>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553" name="Group 56"/>
          <p:cNvGrpSpPr>
            <a:grpSpLocks/>
          </p:cNvGrpSpPr>
          <p:nvPr/>
        </p:nvGrpSpPr>
        <p:grpSpPr bwMode="auto">
          <a:xfrm>
            <a:off x="3846513" y="2362200"/>
            <a:ext cx="381000" cy="381000"/>
            <a:chOff x="8382000" y="2514599"/>
            <a:chExt cx="381000" cy="381000"/>
          </a:xfrm>
          <a:noFill/>
        </p:grpSpPr>
        <p:sp>
          <p:nvSpPr>
            <p:cNvPr id="315" name="TextBox 57"/>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a</a:t>
              </a:r>
            </a:p>
          </p:txBody>
        </p:sp>
        <p:sp>
          <p:nvSpPr>
            <p:cNvPr id="316" name="Isosceles Triangle 315"/>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554" name="Group 59"/>
          <p:cNvGrpSpPr>
            <a:grpSpLocks/>
          </p:cNvGrpSpPr>
          <p:nvPr/>
        </p:nvGrpSpPr>
        <p:grpSpPr bwMode="auto">
          <a:xfrm>
            <a:off x="2322513" y="2743200"/>
            <a:ext cx="381000" cy="381000"/>
            <a:chOff x="8382000" y="2514599"/>
            <a:chExt cx="381000" cy="381000"/>
          </a:xfrm>
          <a:noFill/>
        </p:grpSpPr>
        <p:sp>
          <p:nvSpPr>
            <p:cNvPr id="318" name="TextBox 60"/>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a</a:t>
              </a:r>
            </a:p>
          </p:txBody>
        </p:sp>
        <p:sp>
          <p:nvSpPr>
            <p:cNvPr id="319" name="Isosceles Triangle 318"/>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555" name="Group 62"/>
          <p:cNvGrpSpPr>
            <a:grpSpLocks/>
          </p:cNvGrpSpPr>
          <p:nvPr/>
        </p:nvGrpSpPr>
        <p:grpSpPr bwMode="auto">
          <a:xfrm>
            <a:off x="3160713" y="2133600"/>
            <a:ext cx="381000" cy="381000"/>
            <a:chOff x="8382000" y="2514599"/>
            <a:chExt cx="381000" cy="381000"/>
          </a:xfrm>
          <a:noFill/>
        </p:grpSpPr>
        <p:sp>
          <p:nvSpPr>
            <p:cNvPr id="321" name="TextBox 63"/>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eaLnBrk="1" hangingPunct="1">
                <a:defRPr/>
              </a:pPr>
              <a:r>
                <a:rPr lang="en-US" sz="1800">
                  <a:solidFill>
                    <a:prstClr val="black"/>
                  </a:solidFill>
                </a:rPr>
                <a:t>d</a:t>
              </a:r>
            </a:p>
          </p:txBody>
        </p:sp>
        <p:sp>
          <p:nvSpPr>
            <p:cNvPr id="322" name="Isosceles Triangle 321"/>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556" name="Group 68"/>
          <p:cNvGrpSpPr>
            <a:grpSpLocks/>
          </p:cNvGrpSpPr>
          <p:nvPr/>
        </p:nvGrpSpPr>
        <p:grpSpPr bwMode="auto">
          <a:xfrm>
            <a:off x="2855913" y="3429000"/>
            <a:ext cx="381000" cy="369888"/>
            <a:chOff x="8382000" y="2514599"/>
            <a:chExt cx="381000" cy="369332"/>
          </a:xfrm>
          <a:noFill/>
        </p:grpSpPr>
        <p:sp>
          <p:nvSpPr>
            <p:cNvPr id="324" name="TextBox 69"/>
            <p:cNvSpPr txBox="1">
              <a:spLocks noChangeArrowheads="1"/>
            </p:cNvSpPr>
            <p:nvPr/>
          </p:nvSpPr>
          <p:spPr bwMode="auto">
            <a:xfrm flipH="1">
              <a:off x="8420100" y="2514599"/>
              <a:ext cx="304800" cy="369332"/>
            </a:xfrm>
            <a:prstGeom prst="rect">
              <a:avLst/>
            </a:prstGeom>
            <a:grpFill/>
            <a:ln w="9525">
              <a:noFill/>
              <a:miter lim="800000"/>
              <a:headEnd/>
              <a:tailEnd/>
            </a:ln>
          </p:spPr>
          <p:txBody>
            <a:bodyPr>
              <a:spAutoFit/>
            </a:bodyPr>
            <a:lstStyle/>
            <a:p>
              <a:pPr eaLnBrk="1" hangingPunct="1">
                <a:defRPr/>
              </a:pPr>
              <a:r>
                <a:rPr lang="en-US" sz="1800">
                  <a:solidFill>
                    <a:prstClr val="black"/>
                  </a:solidFill>
                </a:rPr>
                <a:t>c</a:t>
              </a:r>
            </a:p>
          </p:txBody>
        </p:sp>
        <p:sp>
          <p:nvSpPr>
            <p:cNvPr id="325" name="Isosceles Triangle 324"/>
            <p:cNvSpPr/>
            <p:nvPr/>
          </p:nvSpPr>
          <p:spPr>
            <a:xfrm flipH="1">
              <a:off x="8382000" y="2514599"/>
              <a:ext cx="381000" cy="313853"/>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558" name="Group 76"/>
          <p:cNvGrpSpPr>
            <a:grpSpLocks/>
          </p:cNvGrpSpPr>
          <p:nvPr/>
        </p:nvGrpSpPr>
        <p:grpSpPr bwMode="auto">
          <a:xfrm>
            <a:off x="4303713" y="1219200"/>
            <a:ext cx="381000" cy="381000"/>
            <a:chOff x="8386053" y="3124200"/>
            <a:chExt cx="381000" cy="381000"/>
          </a:xfrm>
          <a:noFill/>
        </p:grpSpPr>
        <p:sp>
          <p:nvSpPr>
            <p:cNvPr id="327" name="TextBox 77"/>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i</a:t>
              </a:r>
            </a:p>
          </p:txBody>
        </p:sp>
        <p:sp>
          <p:nvSpPr>
            <p:cNvPr id="328" name="Oval 327"/>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560" name="Group 79"/>
          <p:cNvGrpSpPr>
            <a:grpSpLocks/>
          </p:cNvGrpSpPr>
          <p:nvPr/>
        </p:nvGrpSpPr>
        <p:grpSpPr bwMode="auto">
          <a:xfrm>
            <a:off x="3389313" y="762000"/>
            <a:ext cx="381000" cy="381000"/>
            <a:chOff x="8386053" y="3124200"/>
            <a:chExt cx="381000" cy="381000"/>
          </a:xfrm>
          <a:noFill/>
        </p:grpSpPr>
        <p:sp>
          <p:nvSpPr>
            <p:cNvPr id="330" name="TextBox 80"/>
            <p:cNvSpPr txBox="1">
              <a:spLocks noChangeArrowheads="1"/>
            </p:cNvSpPr>
            <p:nvPr/>
          </p:nvSpPr>
          <p:spPr bwMode="auto">
            <a:xfrm>
              <a:off x="8420100" y="3130034"/>
              <a:ext cx="300082"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k</a:t>
              </a:r>
            </a:p>
          </p:txBody>
        </p:sp>
        <p:sp>
          <p:nvSpPr>
            <p:cNvPr id="331" name="Oval 330"/>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561" name="Group 82"/>
          <p:cNvGrpSpPr>
            <a:grpSpLocks/>
          </p:cNvGrpSpPr>
          <p:nvPr/>
        </p:nvGrpSpPr>
        <p:grpSpPr bwMode="auto">
          <a:xfrm>
            <a:off x="3389313" y="1143000"/>
            <a:ext cx="381000" cy="381000"/>
            <a:chOff x="8386053" y="3124200"/>
            <a:chExt cx="381000" cy="381000"/>
          </a:xfrm>
          <a:noFill/>
        </p:grpSpPr>
        <p:sp>
          <p:nvSpPr>
            <p:cNvPr id="333" name="TextBox 83"/>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j</a:t>
              </a:r>
            </a:p>
          </p:txBody>
        </p:sp>
        <p:sp>
          <p:nvSpPr>
            <p:cNvPr id="334" name="Oval 333"/>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grpSp>
        <p:nvGrpSpPr>
          <p:cNvPr id="23562" name="Group 106"/>
          <p:cNvGrpSpPr>
            <a:grpSpLocks/>
          </p:cNvGrpSpPr>
          <p:nvPr/>
        </p:nvGrpSpPr>
        <p:grpSpPr bwMode="auto">
          <a:xfrm>
            <a:off x="3846513" y="609600"/>
            <a:ext cx="411163" cy="381000"/>
            <a:chOff x="8386053" y="3124200"/>
            <a:chExt cx="411073" cy="381000"/>
          </a:xfrm>
          <a:noFill/>
        </p:grpSpPr>
        <p:sp>
          <p:nvSpPr>
            <p:cNvPr id="336" name="TextBox 107"/>
            <p:cNvSpPr txBox="1">
              <a:spLocks noChangeArrowheads="1"/>
            </p:cNvSpPr>
            <p:nvPr/>
          </p:nvSpPr>
          <p:spPr bwMode="auto">
            <a:xfrm>
              <a:off x="8420100" y="3130034"/>
              <a:ext cx="377026" cy="369332"/>
            </a:xfrm>
            <a:prstGeom prst="rect">
              <a:avLst/>
            </a:prstGeom>
            <a:grpFill/>
            <a:ln w="9525">
              <a:noFill/>
              <a:miter lim="800000"/>
              <a:headEnd/>
              <a:tailEnd/>
            </a:ln>
          </p:spPr>
          <p:txBody>
            <a:bodyPr wrap="none">
              <a:spAutoFit/>
            </a:bodyPr>
            <a:lstStyle/>
            <a:p>
              <a:pPr eaLnBrk="1" hangingPunct="1">
                <a:defRPr/>
              </a:pPr>
              <a:r>
                <a:rPr lang="en-US" sz="1800">
                  <a:solidFill>
                    <a:prstClr val="black"/>
                  </a:solidFill>
                </a:rPr>
                <a:t>m</a:t>
              </a:r>
            </a:p>
          </p:txBody>
        </p:sp>
        <p:sp>
          <p:nvSpPr>
            <p:cNvPr id="337" name="Oval 336"/>
            <p:cNvSpPr/>
            <p:nvPr/>
          </p:nvSpPr>
          <p:spPr>
            <a:xfrm>
              <a:off x="8386053" y="3124200"/>
              <a:ext cx="380917"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grpSp>
      <p:sp>
        <p:nvSpPr>
          <p:cNvPr id="5" name="Oval 4"/>
          <p:cNvSpPr/>
          <p:nvPr/>
        </p:nvSpPr>
        <p:spPr>
          <a:xfrm rot="16200000">
            <a:off x="3305969" y="-562769"/>
            <a:ext cx="1524000" cy="3106738"/>
          </a:xfrm>
          <a:prstGeom prst="ellipse">
            <a:avLst/>
          </a:prstGeom>
          <a:blipFill dpi="0" rotWithShape="1">
            <a:blip r:embed="rId2" cstate="print">
              <a:alphaModFix amt="40000"/>
            </a:blip>
            <a:srcRect/>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598" name="TextBox 4"/>
          <p:cNvSpPr txBox="1">
            <a:spLocks noChangeArrowheads="1"/>
          </p:cNvSpPr>
          <p:nvPr/>
        </p:nvSpPr>
        <p:spPr bwMode="auto">
          <a:xfrm>
            <a:off x="6254953" y="6096000"/>
            <a:ext cx="2736647" cy="646331"/>
          </a:xfrm>
          <a:prstGeom prst="rect">
            <a:avLst/>
          </a:prstGeom>
          <a:solidFill>
            <a:srgbClr val="FFFF00"/>
          </a:solidFill>
          <a:ln w="9525">
            <a:solidFill>
              <a:srgbClr val="0070C0"/>
            </a:solidFill>
            <a:miter lim="800000"/>
            <a:headEnd/>
            <a:tailEnd/>
          </a:ln>
        </p:spPr>
        <p:txBody>
          <a:bodyPr wrap="none">
            <a:spAutoFit/>
          </a:bodyPr>
          <a:lstStyle/>
          <a:p>
            <a:pPr eaLnBrk="1" hangingPunct="1"/>
            <a:r>
              <a:rPr lang="en-US" sz="1800" dirty="0">
                <a:solidFill>
                  <a:prstClr val="black"/>
                </a:solidFill>
                <a:latin typeface="Arial" pitchFamily="34" charset="0"/>
              </a:rPr>
              <a:t>The </a:t>
            </a:r>
            <a:r>
              <a:rPr lang="en-US" sz="1800" dirty="0" smtClean="0">
                <a:solidFill>
                  <a:prstClr val="black"/>
                </a:solidFill>
                <a:latin typeface="Arial" pitchFamily="34" charset="0"/>
              </a:rPr>
              <a:t>issues </a:t>
            </a:r>
            <a:r>
              <a:rPr lang="en-US" sz="1800" dirty="0">
                <a:solidFill>
                  <a:prstClr val="black"/>
                </a:solidFill>
                <a:latin typeface="Arial" pitchFamily="34" charset="0"/>
              </a:rPr>
              <a:t>of </a:t>
            </a:r>
            <a:r>
              <a:rPr lang="en-US" sz="1800" dirty="0" smtClean="0">
                <a:solidFill>
                  <a:prstClr val="black"/>
                </a:solidFill>
                <a:latin typeface="Arial" pitchFamily="34" charset="0"/>
              </a:rPr>
              <a:t>co-location</a:t>
            </a:r>
          </a:p>
          <a:p>
            <a:pPr eaLnBrk="1" hangingPunct="1"/>
            <a:r>
              <a:rPr lang="en-US" sz="1800" dirty="0" smtClean="0">
                <a:solidFill>
                  <a:prstClr val="black"/>
                </a:solidFill>
                <a:latin typeface="Arial" pitchFamily="34" charset="0"/>
              </a:rPr>
              <a:t>and </a:t>
            </a:r>
            <a:r>
              <a:rPr lang="en-US" sz="1800" dirty="0" err="1" smtClean="0">
                <a:solidFill>
                  <a:prstClr val="black"/>
                </a:solidFill>
                <a:latin typeface="Arial" pitchFamily="34" charset="0"/>
              </a:rPr>
              <a:t>connectance</a:t>
            </a:r>
            <a:endParaRPr lang="en-US" sz="1800" dirty="0">
              <a:solidFill>
                <a:prstClr val="black"/>
              </a:solidFill>
              <a:latin typeface="Arial" pitchFamily="34" charset="0"/>
            </a:endParaRPr>
          </a:p>
        </p:txBody>
      </p:sp>
      <p:grpSp>
        <p:nvGrpSpPr>
          <p:cNvPr id="23563" name="Group 120"/>
          <p:cNvGrpSpPr/>
          <p:nvPr/>
        </p:nvGrpSpPr>
        <p:grpSpPr>
          <a:xfrm>
            <a:off x="7341999" y="-6781800"/>
            <a:ext cx="3021201" cy="6629400"/>
            <a:chOff x="5867400" y="-6781800"/>
            <a:chExt cx="3021201" cy="6629400"/>
          </a:xfrm>
        </p:grpSpPr>
        <p:sp>
          <p:nvSpPr>
            <p:cNvPr id="79" name="Rectangle 78"/>
            <p:cNvSpPr/>
            <p:nvPr/>
          </p:nvSpPr>
          <p:spPr>
            <a:xfrm>
              <a:off x="5867400" y="-6781800"/>
              <a:ext cx="457200" cy="6629400"/>
            </a:xfrm>
            <a:prstGeom prst="rect">
              <a:avLst/>
            </a:prstGeom>
            <a:blipFill dpi="0" rotWithShape="1">
              <a:blip r:embed="rId4" cstate="print">
                <a:alphaModFix amt="40000"/>
              </a:blip>
              <a:srcRect/>
              <a:tile tx="0" ty="0" sx="100000" sy="100000" flip="none" algn="tl"/>
            </a:blipFill>
            <a:ln>
              <a:solidFill>
                <a:schemeClr val="tx1"/>
              </a:solidFill>
            </a:ln>
            <a:scene3d>
              <a:camera prst="orthographicFront">
                <a:rot lat="0" lon="0" rev="201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9" name="Rectangle 118"/>
            <p:cNvSpPr/>
            <p:nvPr/>
          </p:nvSpPr>
          <p:spPr>
            <a:xfrm rot="1406224">
              <a:off x="6221601" y="-6766215"/>
              <a:ext cx="2667000" cy="304800"/>
            </a:xfrm>
            <a:prstGeom prst="rect">
              <a:avLst/>
            </a:pr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grpSp>
      <p:grpSp>
        <p:nvGrpSpPr>
          <p:cNvPr id="23564" name="Group 130"/>
          <p:cNvGrpSpPr/>
          <p:nvPr/>
        </p:nvGrpSpPr>
        <p:grpSpPr>
          <a:xfrm>
            <a:off x="6189198" y="1052732"/>
            <a:ext cx="228600" cy="3548648"/>
            <a:chOff x="6189198" y="1052732"/>
            <a:chExt cx="228600" cy="3548648"/>
          </a:xfrm>
        </p:grpSpPr>
        <p:sp>
          <p:nvSpPr>
            <p:cNvPr id="122" name="Oval 121"/>
            <p:cNvSpPr/>
            <p:nvPr/>
          </p:nvSpPr>
          <p:spPr>
            <a:xfrm>
              <a:off x="6189198" y="1052732"/>
              <a:ext cx="228600" cy="228600"/>
            </a:xfrm>
            <a:prstGeom prst="ellipse">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23" name="Oval 122"/>
            <p:cNvSpPr/>
            <p:nvPr/>
          </p:nvSpPr>
          <p:spPr>
            <a:xfrm>
              <a:off x="6189198" y="1323536"/>
              <a:ext cx="228600" cy="228600"/>
            </a:xfrm>
            <a:prstGeom prst="ellipse">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24" name="Oval 123"/>
            <p:cNvSpPr/>
            <p:nvPr/>
          </p:nvSpPr>
          <p:spPr>
            <a:xfrm>
              <a:off x="6189198" y="1601384"/>
              <a:ext cx="228600" cy="228600"/>
            </a:xfrm>
            <a:prstGeom prst="ellipse">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25" name="Oval 124"/>
            <p:cNvSpPr/>
            <p:nvPr/>
          </p:nvSpPr>
          <p:spPr>
            <a:xfrm>
              <a:off x="6189198" y="1868676"/>
              <a:ext cx="228600" cy="228600"/>
            </a:xfrm>
            <a:prstGeom prst="ellipse">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26" name="Oval 125"/>
            <p:cNvSpPr/>
            <p:nvPr/>
          </p:nvSpPr>
          <p:spPr>
            <a:xfrm>
              <a:off x="6189198" y="2403260"/>
              <a:ext cx="228600" cy="228600"/>
            </a:xfrm>
            <a:prstGeom prst="ellipse">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27" name="Oval 126"/>
            <p:cNvSpPr/>
            <p:nvPr/>
          </p:nvSpPr>
          <p:spPr>
            <a:xfrm>
              <a:off x="6189198" y="2951912"/>
              <a:ext cx="228600" cy="228600"/>
            </a:xfrm>
            <a:prstGeom prst="ellipse">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28" name="Oval 127"/>
            <p:cNvSpPr/>
            <p:nvPr/>
          </p:nvSpPr>
          <p:spPr>
            <a:xfrm>
              <a:off x="6189198" y="3528700"/>
              <a:ext cx="228600" cy="228600"/>
            </a:xfrm>
            <a:prstGeom prst="ellipse">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29" name="Oval 128"/>
            <p:cNvSpPr/>
            <p:nvPr/>
          </p:nvSpPr>
          <p:spPr>
            <a:xfrm>
              <a:off x="6189198" y="3795992"/>
              <a:ext cx="228600" cy="228600"/>
            </a:xfrm>
            <a:prstGeom prst="ellipse">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130" name="Oval 129"/>
            <p:cNvSpPr/>
            <p:nvPr/>
          </p:nvSpPr>
          <p:spPr>
            <a:xfrm>
              <a:off x="6189198" y="4372780"/>
              <a:ext cx="228600" cy="228600"/>
            </a:xfrm>
            <a:prstGeom prst="ellipse">
              <a:avLst/>
            </a:prstGeom>
            <a:solidFill>
              <a:srgbClr val="00B05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grpSp>
    </p:spTree>
    <p:extLst>
      <p:ext uri="{BB962C8B-B14F-4D97-AF65-F5344CB8AC3E}">
        <p14:creationId xmlns:p14="http://schemas.microsoft.com/office/powerpoint/2010/main" xmlns="" val="4426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0.05694 -0.58279 L -0.45434 0.93802 " pathEditMode="relative" rAng="0" ptsTypes="AA">
                                      <p:cBhvr>
                                        <p:cTn id="21" dur="2000" fill="hold"/>
                                        <p:tgtEl>
                                          <p:spTgt spid="23563"/>
                                        </p:tgtEl>
                                        <p:attrNameLst>
                                          <p:attrName>ppt_x</p:attrName>
                                          <p:attrName>ppt_y</p:attrName>
                                        </p:attrNameLst>
                                      </p:cBhvr>
                                      <p:rCtr x="-25600" y="76000"/>
                                    </p:animMotion>
                                  </p:childTnLst>
                                </p:cTn>
                              </p:par>
                            </p:childTnLst>
                          </p:cTn>
                        </p:par>
                        <p:par>
                          <p:cTn id="22" fill="hold">
                            <p:stCondLst>
                              <p:cond delay="2000"/>
                            </p:stCondLst>
                            <p:childTnLst>
                              <p:par>
                                <p:cTn id="23" presetID="1" presetClass="entr" presetSubtype="0" fill="hold" grpId="0" nodeType="afterEffect">
                                  <p:stCondLst>
                                    <p:cond delay="100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23564"/>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80" grpId="0"/>
      <p:bldP spid="117" grpId="0"/>
      <p:bldP spid="5" grpId="0" animBg="1"/>
      <p:bldP spid="5"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Text Box 4"/>
          <p:cNvSpPr txBox="1">
            <a:spLocks noChangeArrowheads="1"/>
          </p:cNvSpPr>
          <p:nvPr/>
        </p:nvSpPr>
        <p:spPr bwMode="auto">
          <a:xfrm>
            <a:off x="2286000" y="3124200"/>
            <a:ext cx="3629025" cy="396875"/>
          </a:xfrm>
          <a:prstGeom prst="rect">
            <a:avLst/>
          </a:prstGeom>
          <a:noFill/>
          <a:ln w="9525">
            <a:noFill/>
            <a:miter lim="800000"/>
            <a:headEnd/>
            <a:tailEnd/>
          </a:ln>
          <a:effectLst/>
        </p:spPr>
        <p:txBody>
          <a:bodyPr wrap="none">
            <a:spAutoFit/>
          </a:bodyPr>
          <a:lstStyle/>
          <a:p>
            <a:r>
              <a:rPr lang="en-US" sz="2000">
                <a:solidFill>
                  <a:srgbClr val="009900"/>
                </a:solidFill>
              </a:rPr>
              <a:t>Nematode Dosage Thresholds</a:t>
            </a:r>
          </a:p>
        </p:txBody>
      </p:sp>
      <p:grpSp>
        <p:nvGrpSpPr>
          <p:cNvPr id="8" name="Group 7"/>
          <p:cNvGrpSpPr/>
          <p:nvPr/>
        </p:nvGrpSpPr>
        <p:grpSpPr>
          <a:xfrm>
            <a:off x="0" y="152400"/>
            <a:ext cx="6199188" cy="6705600"/>
            <a:chOff x="0" y="152400"/>
            <a:chExt cx="6199188" cy="6705600"/>
          </a:xfrm>
        </p:grpSpPr>
        <p:pic>
          <p:nvPicPr>
            <p:cNvPr id="146434" name="Picture 2"/>
            <p:cNvPicPr>
              <a:picLocks noChangeAspect="1" noChangeArrowheads="1"/>
            </p:cNvPicPr>
            <p:nvPr/>
          </p:nvPicPr>
          <p:blipFill>
            <a:blip r:embed="rId2" cstate="print"/>
            <a:srcRect/>
            <a:stretch>
              <a:fillRect/>
            </a:stretch>
          </p:blipFill>
          <p:spPr bwMode="auto">
            <a:xfrm>
              <a:off x="0" y="152400"/>
              <a:ext cx="6199188" cy="6705600"/>
            </a:xfrm>
            <a:prstGeom prst="rect">
              <a:avLst/>
            </a:prstGeom>
            <a:noFill/>
            <a:ln w="9525">
              <a:noFill/>
              <a:miter lim="800000"/>
              <a:headEnd/>
              <a:tailEnd/>
            </a:ln>
          </p:spPr>
        </p:pic>
        <p:sp>
          <p:nvSpPr>
            <p:cNvPr id="6" name="TextBox 5"/>
            <p:cNvSpPr txBox="1"/>
            <p:nvPr/>
          </p:nvSpPr>
          <p:spPr>
            <a:xfrm rot="16200000">
              <a:off x="-933348" y="1450492"/>
              <a:ext cx="2656496" cy="276999"/>
            </a:xfrm>
            <a:prstGeom prst="rect">
              <a:avLst/>
            </a:prstGeom>
            <a:solidFill>
              <a:schemeClr val="bg1"/>
            </a:solidFill>
          </p:spPr>
          <p:txBody>
            <a:bodyPr wrap="none" rtlCol="0">
              <a:spAutoFit/>
            </a:bodyPr>
            <a:lstStyle/>
            <a:p>
              <a:r>
                <a:rPr lang="en-US" sz="1200" i="1" dirty="0" smtClean="0"/>
                <a:t>  </a:t>
              </a:r>
              <a:r>
                <a:rPr lang="en-US" sz="1200" i="1" dirty="0" err="1" smtClean="0"/>
                <a:t>Criconemoides</a:t>
              </a:r>
              <a:r>
                <a:rPr lang="en-US" sz="1200" i="1" dirty="0" smtClean="0"/>
                <a:t> </a:t>
              </a:r>
              <a:r>
                <a:rPr lang="en-US" sz="1200" i="1" dirty="0" err="1" smtClean="0"/>
                <a:t>xenoplax</a:t>
              </a:r>
              <a:r>
                <a:rPr lang="en-US" sz="1200" i="1" dirty="0" smtClean="0"/>
                <a:t>  </a:t>
              </a:r>
              <a:r>
                <a:rPr lang="en-US" sz="1200" dirty="0" smtClean="0"/>
                <a:t>L</a:t>
              </a:r>
              <a:r>
                <a:rPr lang="en-US" sz="1200" baseline="30000" dirty="0" smtClean="0"/>
                <a:t>-1</a:t>
              </a:r>
              <a:r>
                <a:rPr lang="en-US" sz="1200" dirty="0" smtClean="0"/>
                <a:t> soil    </a:t>
              </a:r>
              <a:endParaRPr lang="en-US" sz="1200" dirty="0"/>
            </a:p>
          </p:txBody>
        </p:sp>
        <p:sp>
          <p:nvSpPr>
            <p:cNvPr id="7" name="TextBox 6"/>
            <p:cNvSpPr txBox="1"/>
            <p:nvPr/>
          </p:nvSpPr>
          <p:spPr>
            <a:xfrm rot="16200000">
              <a:off x="-911708" y="4879492"/>
              <a:ext cx="2613216" cy="276999"/>
            </a:xfrm>
            <a:prstGeom prst="rect">
              <a:avLst/>
            </a:prstGeom>
            <a:solidFill>
              <a:schemeClr val="bg1"/>
            </a:solidFill>
          </p:spPr>
          <p:txBody>
            <a:bodyPr wrap="none" rtlCol="0">
              <a:spAutoFit/>
            </a:bodyPr>
            <a:lstStyle/>
            <a:p>
              <a:r>
                <a:rPr lang="en-US" sz="1200" i="1" dirty="0" smtClean="0"/>
                <a:t>  </a:t>
              </a:r>
              <a:r>
                <a:rPr lang="en-US" sz="1200" i="1" dirty="0" err="1" smtClean="0"/>
                <a:t>Criconemoides</a:t>
              </a:r>
              <a:r>
                <a:rPr lang="en-US" sz="1200" i="1" dirty="0" smtClean="0"/>
                <a:t> </a:t>
              </a:r>
              <a:r>
                <a:rPr lang="en-US" sz="1200" i="1" dirty="0" err="1" smtClean="0"/>
                <a:t>xenoplax</a:t>
              </a:r>
              <a:r>
                <a:rPr lang="en-US" sz="1200" i="1" dirty="0" smtClean="0"/>
                <a:t>  </a:t>
              </a:r>
              <a:r>
                <a:rPr lang="en-US" sz="1200" dirty="0" smtClean="0"/>
                <a:t>L</a:t>
              </a:r>
              <a:r>
                <a:rPr lang="en-US" sz="1200" baseline="30000" dirty="0" smtClean="0"/>
                <a:t>-1</a:t>
              </a:r>
              <a:r>
                <a:rPr lang="en-US" sz="1200" dirty="0" smtClean="0"/>
                <a:t> soil  </a:t>
              </a:r>
              <a:endParaRPr lang="en-US" sz="1200" dirty="0"/>
            </a:p>
          </p:txBody>
        </p:sp>
      </p:grpSp>
      <p:sp>
        <p:nvSpPr>
          <p:cNvPr id="146437" name="Text Box 5"/>
          <p:cNvSpPr txBox="1">
            <a:spLocks noChangeArrowheads="1"/>
          </p:cNvSpPr>
          <p:nvPr/>
        </p:nvSpPr>
        <p:spPr bwMode="auto">
          <a:xfrm>
            <a:off x="1143000" y="0"/>
            <a:ext cx="4715586" cy="461665"/>
          </a:xfrm>
          <a:prstGeom prst="rect">
            <a:avLst/>
          </a:prstGeom>
          <a:noFill/>
          <a:ln w="9525">
            <a:noFill/>
            <a:miter lim="800000"/>
            <a:headEnd/>
            <a:tailEnd/>
          </a:ln>
          <a:effectLst/>
        </p:spPr>
        <p:txBody>
          <a:bodyPr wrap="none">
            <a:spAutoFit/>
          </a:bodyPr>
          <a:lstStyle/>
          <a:p>
            <a:r>
              <a:rPr lang="en-US" dirty="0" smtClean="0"/>
              <a:t>Monitoring: Management efficacy</a:t>
            </a:r>
            <a:endParaRPr lang="en-US" dirty="0"/>
          </a:p>
        </p:txBody>
      </p:sp>
      <p:pic>
        <p:nvPicPr>
          <p:cNvPr id="146435" name="Picture 3"/>
          <p:cNvPicPr>
            <a:picLocks noChangeAspect="1" noChangeArrowheads="1"/>
          </p:cNvPicPr>
          <p:nvPr/>
        </p:nvPicPr>
        <p:blipFill>
          <a:blip r:embed="rId3" cstate="print"/>
          <a:srcRect/>
          <a:stretch>
            <a:fillRect/>
          </a:stretch>
        </p:blipFill>
        <p:spPr bwMode="auto">
          <a:xfrm>
            <a:off x="5905500" y="171450"/>
            <a:ext cx="3238500" cy="668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18"/>
          <p:cNvGrpSpPr>
            <a:grpSpLocks/>
          </p:cNvGrpSpPr>
          <p:nvPr/>
        </p:nvGrpSpPr>
        <p:grpSpPr bwMode="auto">
          <a:xfrm>
            <a:off x="2057400" y="431800"/>
            <a:ext cx="6477000" cy="6045200"/>
            <a:chOff x="1152" y="240"/>
            <a:chExt cx="4080" cy="3808"/>
          </a:xfrm>
        </p:grpSpPr>
        <p:pic>
          <p:nvPicPr>
            <p:cNvPr id="26638" name="Picture 4" descr="Figure 1"/>
            <p:cNvPicPr>
              <a:picLocks noChangeAspect="1" noChangeArrowheads="1"/>
            </p:cNvPicPr>
            <p:nvPr/>
          </p:nvPicPr>
          <p:blipFill>
            <a:blip r:embed="rId2" cstate="print"/>
            <a:srcRect/>
            <a:stretch>
              <a:fillRect/>
            </a:stretch>
          </p:blipFill>
          <p:spPr bwMode="auto">
            <a:xfrm>
              <a:off x="1248" y="240"/>
              <a:ext cx="3984" cy="3808"/>
            </a:xfrm>
            <a:prstGeom prst="rect">
              <a:avLst/>
            </a:prstGeom>
            <a:noFill/>
            <a:ln w="9525">
              <a:noFill/>
              <a:miter lim="800000"/>
              <a:headEnd/>
              <a:tailEnd/>
            </a:ln>
          </p:spPr>
        </p:pic>
        <p:sp>
          <p:nvSpPr>
            <p:cNvPr id="26639" name="Rectangle 13"/>
            <p:cNvSpPr>
              <a:spLocks noChangeArrowheads="1"/>
            </p:cNvSpPr>
            <p:nvPr/>
          </p:nvSpPr>
          <p:spPr bwMode="auto">
            <a:xfrm>
              <a:off x="2247" y="259"/>
              <a:ext cx="1382" cy="691"/>
            </a:xfrm>
            <a:prstGeom prst="rect">
              <a:avLst/>
            </a:prstGeom>
            <a:solidFill>
              <a:srgbClr val="DDDDDD"/>
            </a:solidFill>
            <a:ln w="9525">
              <a:noFill/>
              <a:miter lim="800000"/>
              <a:headEnd/>
              <a:tailEnd/>
            </a:ln>
          </p:spPr>
          <p:txBody>
            <a:bodyPr wrap="none" anchor="ctr"/>
            <a:lstStyle/>
            <a:p>
              <a:pPr eaLnBrk="1" hangingPunct="1"/>
              <a:endParaRPr lang="en-US" sz="1800">
                <a:solidFill>
                  <a:prstClr val="black"/>
                </a:solidFill>
                <a:latin typeface="Arial" pitchFamily="34" charset="0"/>
              </a:endParaRPr>
            </a:p>
          </p:txBody>
        </p:sp>
        <p:sp>
          <p:nvSpPr>
            <p:cNvPr id="26640" name="Rectangle 14"/>
            <p:cNvSpPr>
              <a:spLocks noChangeArrowheads="1"/>
            </p:cNvSpPr>
            <p:nvPr/>
          </p:nvSpPr>
          <p:spPr bwMode="auto">
            <a:xfrm>
              <a:off x="2304" y="778"/>
              <a:ext cx="1152" cy="691"/>
            </a:xfrm>
            <a:prstGeom prst="rect">
              <a:avLst/>
            </a:prstGeom>
            <a:solidFill>
              <a:srgbClr val="DDDDDD"/>
            </a:solidFill>
            <a:ln w="9525">
              <a:noFill/>
              <a:miter lim="800000"/>
              <a:headEnd/>
              <a:tailEnd/>
            </a:ln>
          </p:spPr>
          <p:txBody>
            <a:bodyPr wrap="none" anchor="ctr"/>
            <a:lstStyle/>
            <a:p>
              <a:pPr eaLnBrk="1" hangingPunct="1"/>
              <a:endParaRPr lang="en-US" sz="1800">
                <a:solidFill>
                  <a:prstClr val="black"/>
                </a:solidFill>
                <a:latin typeface="Arial" pitchFamily="34" charset="0"/>
              </a:endParaRPr>
            </a:p>
          </p:txBody>
        </p:sp>
        <p:sp>
          <p:nvSpPr>
            <p:cNvPr id="26641" name="Text Box 15"/>
            <p:cNvSpPr txBox="1">
              <a:spLocks noChangeArrowheads="1"/>
            </p:cNvSpPr>
            <p:nvPr/>
          </p:nvSpPr>
          <p:spPr bwMode="auto">
            <a:xfrm>
              <a:off x="2304" y="374"/>
              <a:ext cx="1094" cy="935"/>
            </a:xfrm>
            <a:prstGeom prst="rect">
              <a:avLst/>
            </a:prstGeom>
            <a:noFill/>
            <a:ln w="9525">
              <a:solidFill>
                <a:schemeClr val="tx1"/>
              </a:solidFill>
              <a:miter lim="800000"/>
              <a:headEnd/>
              <a:tailEnd/>
            </a:ln>
          </p:spPr>
          <p:txBody>
            <a:bodyPr>
              <a:spAutoFit/>
            </a:bodyPr>
            <a:lstStyle/>
            <a:p>
              <a:pPr eaLnBrk="1" hangingPunct="1">
                <a:spcBef>
                  <a:spcPct val="50000"/>
                </a:spcBef>
                <a:buFontTx/>
                <a:buChar char="•"/>
              </a:pPr>
              <a:r>
                <a:rPr lang="en-US" sz="1400" b="1">
                  <a:solidFill>
                    <a:prstClr val="black"/>
                  </a:solidFill>
                  <a:latin typeface="Arial Unicode MS" pitchFamily="34" charset="-128"/>
                  <a:ea typeface="Arial Unicode MS" pitchFamily="34" charset="-128"/>
                  <a:cs typeface="Arial Unicode MS" pitchFamily="34" charset="-128"/>
                </a:rPr>
                <a:t>Consistent N-yield over 75 years without input</a:t>
              </a:r>
            </a:p>
            <a:p>
              <a:pPr eaLnBrk="1" hangingPunct="1">
                <a:spcBef>
                  <a:spcPct val="50000"/>
                </a:spcBef>
                <a:buFontTx/>
                <a:buChar char="•"/>
              </a:pPr>
              <a:r>
                <a:rPr lang="en-US" sz="1400" b="1">
                  <a:solidFill>
                    <a:prstClr val="black"/>
                  </a:solidFill>
                  <a:latin typeface="Arial Unicode MS" pitchFamily="34" charset="-128"/>
                  <a:ea typeface="Arial Unicode MS" pitchFamily="34" charset="-128"/>
                  <a:cs typeface="Arial Unicode MS" pitchFamily="34" charset="-128"/>
                </a:rPr>
                <a:t>N-yield similar to that of high input wheat</a:t>
              </a:r>
            </a:p>
          </p:txBody>
        </p:sp>
        <p:sp>
          <p:nvSpPr>
            <p:cNvPr id="26642" name="Rectangle 17"/>
            <p:cNvSpPr>
              <a:spLocks noChangeArrowheads="1"/>
            </p:cNvSpPr>
            <p:nvPr/>
          </p:nvSpPr>
          <p:spPr bwMode="auto">
            <a:xfrm>
              <a:off x="1152" y="547"/>
              <a:ext cx="1094" cy="1555"/>
            </a:xfrm>
            <a:prstGeom prst="rect">
              <a:avLst/>
            </a:prstGeom>
            <a:solidFill>
              <a:schemeClr val="bg1"/>
            </a:solidFill>
            <a:ln w="9525">
              <a:noFill/>
              <a:miter lim="800000"/>
              <a:headEnd/>
              <a:tailEnd/>
            </a:ln>
          </p:spPr>
          <p:txBody>
            <a:bodyPr wrap="none" anchor="ctr"/>
            <a:lstStyle/>
            <a:p>
              <a:pPr eaLnBrk="1" hangingPunct="1"/>
              <a:endParaRPr lang="en-US" sz="1800">
                <a:solidFill>
                  <a:prstClr val="black"/>
                </a:solidFill>
                <a:latin typeface="Arial" pitchFamily="34" charset="0"/>
              </a:endParaRPr>
            </a:p>
          </p:txBody>
        </p:sp>
      </p:grpSp>
      <p:grpSp>
        <p:nvGrpSpPr>
          <p:cNvPr id="4" name="Group 12"/>
          <p:cNvGrpSpPr>
            <a:grpSpLocks/>
          </p:cNvGrpSpPr>
          <p:nvPr/>
        </p:nvGrpSpPr>
        <p:grpSpPr bwMode="auto">
          <a:xfrm>
            <a:off x="304800" y="2971800"/>
            <a:ext cx="2735263" cy="3505200"/>
            <a:chOff x="192" y="1872"/>
            <a:chExt cx="1723" cy="2208"/>
          </a:xfrm>
        </p:grpSpPr>
        <p:pic>
          <p:nvPicPr>
            <p:cNvPr id="26635" name="Picture 9"/>
            <p:cNvPicPr>
              <a:picLocks noChangeAspect="1" noChangeArrowheads="1"/>
            </p:cNvPicPr>
            <p:nvPr/>
          </p:nvPicPr>
          <p:blipFill>
            <a:blip r:embed="rId3" cstate="print"/>
            <a:srcRect l="52078" r="1500" b="2563"/>
            <a:stretch>
              <a:fillRect/>
            </a:stretch>
          </p:blipFill>
          <p:spPr bwMode="auto">
            <a:xfrm>
              <a:off x="192" y="1872"/>
              <a:ext cx="1723" cy="2208"/>
            </a:xfrm>
            <a:prstGeom prst="rect">
              <a:avLst/>
            </a:prstGeom>
            <a:noFill/>
            <a:ln w="9525">
              <a:noFill/>
              <a:miter lim="800000"/>
              <a:headEnd/>
              <a:tailEnd/>
            </a:ln>
          </p:spPr>
        </p:pic>
        <p:sp>
          <p:nvSpPr>
            <p:cNvPr id="26636" name="Text Box 10"/>
            <p:cNvSpPr txBox="1">
              <a:spLocks noChangeArrowheads="1"/>
            </p:cNvSpPr>
            <p:nvPr/>
          </p:nvSpPr>
          <p:spPr bwMode="auto">
            <a:xfrm>
              <a:off x="528" y="3744"/>
              <a:ext cx="576" cy="326"/>
            </a:xfrm>
            <a:prstGeom prst="rect">
              <a:avLst/>
            </a:prstGeom>
            <a:solidFill>
              <a:schemeClr val="bg1"/>
            </a:solidFill>
            <a:ln w="9525">
              <a:noFill/>
              <a:miter lim="800000"/>
              <a:headEnd/>
              <a:tailEnd/>
            </a:ln>
          </p:spPr>
          <p:txBody>
            <a:bodyPr>
              <a:spAutoFit/>
            </a:bodyPr>
            <a:lstStyle/>
            <a:p>
              <a:pPr algn="ctr" eaLnBrk="1" hangingPunct="1">
                <a:spcBef>
                  <a:spcPct val="50000"/>
                </a:spcBef>
              </a:pPr>
              <a:r>
                <a:rPr lang="en-US" sz="1400">
                  <a:solidFill>
                    <a:prstClr val="black"/>
                  </a:solidFill>
                  <a:latin typeface="Arial" pitchFamily="34" charset="0"/>
                </a:rPr>
                <a:t>Structure Index</a:t>
              </a:r>
            </a:p>
          </p:txBody>
        </p:sp>
        <p:sp>
          <p:nvSpPr>
            <p:cNvPr id="26637" name="Text Box 11"/>
            <p:cNvSpPr txBox="1">
              <a:spLocks noChangeArrowheads="1"/>
            </p:cNvSpPr>
            <p:nvPr/>
          </p:nvSpPr>
          <p:spPr bwMode="auto">
            <a:xfrm>
              <a:off x="1248" y="3744"/>
              <a:ext cx="576" cy="326"/>
            </a:xfrm>
            <a:prstGeom prst="rect">
              <a:avLst/>
            </a:prstGeom>
            <a:solidFill>
              <a:schemeClr val="bg1"/>
            </a:solidFill>
            <a:ln w="9525">
              <a:noFill/>
              <a:miter lim="800000"/>
              <a:headEnd/>
              <a:tailEnd/>
            </a:ln>
          </p:spPr>
          <p:txBody>
            <a:bodyPr>
              <a:spAutoFit/>
            </a:bodyPr>
            <a:lstStyle/>
            <a:p>
              <a:pPr algn="ctr" eaLnBrk="1" hangingPunct="1">
                <a:spcBef>
                  <a:spcPct val="50000"/>
                </a:spcBef>
              </a:pPr>
              <a:r>
                <a:rPr lang="en-US" sz="1400">
                  <a:solidFill>
                    <a:prstClr val="black"/>
                  </a:solidFill>
                  <a:latin typeface="Arial" pitchFamily="34" charset="0"/>
                </a:rPr>
                <a:t>Basal Index</a:t>
              </a:r>
            </a:p>
          </p:txBody>
        </p:sp>
      </p:grpSp>
      <p:sp>
        <p:nvSpPr>
          <p:cNvPr id="26628" name="Text Box 5"/>
          <p:cNvSpPr txBox="1">
            <a:spLocks noChangeArrowheads="1"/>
          </p:cNvSpPr>
          <p:nvPr/>
        </p:nvSpPr>
        <p:spPr bwMode="auto">
          <a:xfrm>
            <a:off x="136525" y="6477000"/>
            <a:ext cx="2162772" cy="307777"/>
          </a:xfrm>
          <a:prstGeom prst="rect">
            <a:avLst/>
          </a:prstGeom>
          <a:noFill/>
          <a:ln w="9525">
            <a:noFill/>
            <a:miter lim="800000"/>
            <a:headEnd/>
            <a:tailEnd/>
          </a:ln>
        </p:spPr>
        <p:txBody>
          <a:bodyPr wrap="none">
            <a:spAutoFit/>
          </a:bodyPr>
          <a:lstStyle/>
          <a:p>
            <a:pPr eaLnBrk="1" hangingPunct="1"/>
            <a:r>
              <a:rPr lang="en-US" sz="1400" dirty="0">
                <a:solidFill>
                  <a:prstClr val="black"/>
                </a:solidFill>
                <a:latin typeface="Arial" pitchFamily="34" charset="0"/>
              </a:rPr>
              <a:t>From Glover </a:t>
            </a:r>
            <a:r>
              <a:rPr lang="en-US" sz="1400" i="1" dirty="0">
                <a:solidFill>
                  <a:prstClr val="black"/>
                </a:solidFill>
                <a:latin typeface="Arial" pitchFamily="34" charset="0"/>
              </a:rPr>
              <a:t>et al.</a:t>
            </a:r>
            <a:r>
              <a:rPr lang="en-US" sz="1400" dirty="0">
                <a:solidFill>
                  <a:prstClr val="black"/>
                </a:solidFill>
                <a:latin typeface="Arial" pitchFamily="34" charset="0"/>
              </a:rPr>
              <a:t>, </a:t>
            </a:r>
            <a:r>
              <a:rPr lang="en-US" sz="1400" dirty="0" smtClean="0">
                <a:solidFill>
                  <a:prstClr val="black"/>
                </a:solidFill>
                <a:latin typeface="Arial" pitchFamily="34" charset="0"/>
              </a:rPr>
              <a:t>2010</a:t>
            </a:r>
            <a:endParaRPr lang="en-US" sz="1400" dirty="0">
              <a:solidFill>
                <a:prstClr val="black"/>
              </a:solidFill>
              <a:latin typeface="Arial" pitchFamily="34" charset="0"/>
            </a:endParaRPr>
          </a:p>
        </p:txBody>
      </p:sp>
      <p:sp>
        <p:nvSpPr>
          <p:cNvPr id="26629" name="Text Box 6"/>
          <p:cNvSpPr txBox="1">
            <a:spLocks noChangeArrowheads="1"/>
          </p:cNvSpPr>
          <p:nvPr/>
        </p:nvSpPr>
        <p:spPr bwMode="auto">
          <a:xfrm>
            <a:off x="60325" y="90488"/>
            <a:ext cx="3672800" cy="2215991"/>
          </a:xfrm>
          <a:prstGeom prst="rect">
            <a:avLst/>
          </a:prstGeom>
          <a:noFill/>
          <a:ln w="9525">
            <a:noFill/>
            <a:miter lim="800000"/>
            <a:headEnd/>
            <a:tailEnd/>
          </a:ln>
        </p:spPr>
        <p:txBody>
          <a:bodyPr wrap="none">
            <a:spAutoFit/>
          </a:bodyPr>
          <a:lstStyle/>
          <a:p>
            <a:pPr algn="ctr" eaLnBrk="1" hangingPunct="1"/>
            <a:r>
              <a:rPr lang="en-US" sz="1800" b="1" dirty="0">
                <a:solidFill>
                  <a:prstClr val="black"/>
                </a:solidFill>
                <a:latin typeface="Arial" pitchFamily="34" charset="0"/>
              </a:rPr>
              <a:t>Land-use change in </a:t>
            </a:r>
            <a:r>
              <a:rPr lang="en-US" sz="1800" b="1" dirty="0" smtClean="0">
                <a:solidFill>
                  <a:prstClr val="black"/>
                </a:solidFill>
                <a:latin typeface="Arial" pitchFamily="34" charset="0"/>
              </a:rPr>
              <a:t>Kansas:</a:t>
            </a:r>
          </a:p>
          <a:p>
            <a:pPr algn="ctr" eaLnBrk="1" hangingPunct="1"/>
            <a:r>
              <a:rPr lang="en-US" sz="1800" b="1" dirty="0" smtClean="0">
                <a:solidFill>
                  <a:prstClr val="black"/>
                </a:solidFill>
                <a:latin typeface="Arial" pitchFamily="34" charset="0"/>
              </a:rPr>
              <a:t>Effects on Nematode Faunal </a:t>
            </a:r>
          </a:p>
          <a:p>
            <a:pPr algn="ctr" eaLnBrk="1" hangingPunct="1"/>
            <a:r>
              <a:rPr lang="en-US" sz="1800" b="1" dirty="0" smtClean="0">
                <a:solidFill>
                  <a:prstClr val="black"/>
                </a:solidFill>
                <a:latin typeface="Arial" pitchFamily="34" charset="0"/>
              </a:rPr>
              <a:t>Structure</a:t>
            </a:r>
            <a:endParaRPr lang="en-US" sz="1800" b="1" dirty="0">
              <a:solidFill>
                <a:prstClr val="black"/>
              </a:solidFill>
              <a:latin typeface="Arial" pitchFamily="34" charset="0"/>
            </a:endParaRPr>
          </a:p>
          <a:p>
            <a:pPr eaLnBrk="1" hangingPunct="1"/>
            <a:endParaRPr lang="en-US" sz="1200" b="1" dirty="0">
              <a:solidFill>
                <a:prstClr val="black"/>
              </a:solidFill>
              <a:latin typeface="Arial" pitchFamily="34" charset="0"/>
            </a:endParaRPr>
          </a:p>
          <a:p>
            <a:pPr eaLnBrk="1" hangingPunct="1"/>
            <a:endParaRPr lang="en-US" sz="1800" b="1" dirty="0" smtClean="0">
              <a:solidFill>
                <a:prstClr val="black"/>
              </a:solidFill>
              <a:latin typeface="Arial" pitchFamily="34" charset="0"/>
            </a:endParaRPr>
          </a:p>
          <a:p>
            <a:pPr eaLnBrk="1" hangingPunct="1"/>
            <a:r>
              <a:rPr lang="en-US" sz="1800" b="1" dirty="0" smtClean="0">
                <a:solidFill>
                  <a:prstClr val="black"/>
                </a:solidFill>
                <a:latin typeface="Arial" pitchFamily="34" charset="0"/>
              </a:rPr>
              <a:t>Resource </a:t>
            </a:r>
            <a:r>
              <a:rPr lang="en-US" sz="1800" b="1" dirty="0">
                <a:solidFill>
                  <a:prstClr val="black"/>
                </a:solidFill>
                <a:latin typeface="Arial" pitchFamily="34" charset="0"/>
              </a:rPr>
              <a:t>Inputs:</a:t>
            </a:r>
          </a:p>
          <a:p>
            <a:pPr eaLnBrk="1" hangingPunct="1"/>
            <a:r>
              <a:rPr lang="en-US" sz="1800" b="1" dirty="0">
                <a:solidFill>
                  <a:prstClr val="black"/>
                </a:solidFill>
                <a:latin typeface="Arial" pitchFamily="34" charset="0"/>
              </a:rPr>
              <a:t>Bottom up effects on Soil Food </a:t>
            </a:r>
          </a:p>
          <a:p>
            <a:pPr eaLnBrk="1" hangingPunct="1"/>
            <a:r>
              <a:rPr lang="en-US" sz="1800" b="1" dirty="0">
                <a:solidFill>
                  <a:prstClr val="black"/>
                </a:solidFill>
                <a:latin typeface="Arial" pitchFamily="34" charset="0"/>
              </a:rPr>
              <a:t>Web Structure and Function</a:t>
            </a:r>
          </a:p>
        </p:txBody>
      </p:sp>
      <p:sp>
        <p:nvSpPr>
          <p:cNvPr id="26630" name="AutoShape 7"/>
          <p:cNvSpPr>
            <a:spLocks noChangeArrowheads="1"/>
          </p:cNvSpPr>
          <p:nvPr/>
        </p:nvSpPr>
        <p:spPr bwMode="auto">
          <a:xfrm>
            <a:off x="6172200" y="228600"/>
            <a:ext cx="1447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B8FF">
              <a:alpha val="61960"/>
            </a:srgbClr>
          </a:solidFill>
          <a:ln w="9525">
            <a:solidFill>
              <a:schemeClr val="tx1"/>
            </a:solidFill>
            <a:miter lim="800000"/>
            <a:headEnd/>
            <a:tailEnd/>
          </a:ln>
        </p:spPr>
        <p:txBody>
          <a:bodyPr wrap="none" anchor="ctr"/>
          <a:lstStyle/>
          <a:p>
            <a:pPr eaLnBrk="1" hangingPunct="1"/>
            <a:endParaRPr lang="en-US" sz="1800">
              <a:solidFill>
                <a:prstClr val="black"/>
              </a:solidFill>
              <a:latin typeface="Arial" pitchFamily="34" charset="0"/>
            </a:endParaRPr>
          </a:p>
        </p:txBody>
      </p:sp>
      <p:sp>
        <p:nvSpPr>
          <p:cNvPr id="26631" name="AutoShape 8"/>
          <p:cNvSpPr>
            <a:spLocks noChangeArrowheads="1"/>
          </p:cNvSpPr>
          <p:nvPr/>
        </p:nvSpPr>
        <p:spPr bwMode="auto">
          <a:xfrm flipH="1">
            <a:off x="6172200" y="228600"/>
            <a:ext cx="1447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B8FF">
              <a:alpha val="61960"/>
            </a:srgbClr>
          </a:solidFill>
          <a:ln w="9525">
            <a:solidFill>
              <a:schemeClr val="tx1"/>
            </a:solidFill>
            <a:miter lim="800000"/>
            <a:headEnd/>
            <a:tailEnd/>
          </a:ln>
        </p:spPr>
        <p:txBody>
          <a:bodyPr wrap="none" anchor="ctr"/>
          <a:lstStyle/>
          <a:p>
            <a:pPr eaLnBrk="1" hangingPunct="1"/>
            <a:endParaRPr lang="en-US" sz="1800">
              <a:solidFill>
                <a:prstClr val="black"/>
              </a:solidFill>
              <a:latin typeface="Arial" pitchFamily="34" charset="0"/>
            </a:endParaRPr>
          </a:p>
        </p:txBody>
      </p:sp>
      <p:sp>
        <p:nvSpPr>
          <p:cNvPr id="2" name="AutoShape 14"/>
          <p:cNvSpPr>
            <a:spLocks noChangeArrowheads="1"/>
          </p:cNvSpPr>
          <p:nvPr/>
        </p:nvSpPr>
        <p:spPr bwMode="auto">
          <a:xfrm rot="-1589924">
            <a:off x="1995488" y="3813175"/>
            <a:ext cx="1966912" cy="149225"/>
          </a:xfrm>
          <a:prstGeom prst="leftArrow">
            <a:avLst>
              <a:gd name="adj1" fmla="val 50000"/>
              <a:gd name="adj2" fmla="val 329521"/>
            </a:avLst>
          </a:prstGeom>
          <a:solidFill>
            <a:srgbClr val="993300"/>
          </a:solidFill>
          <a:ln w="9525">
            <a:solidFill>
              <a:srgbClr val="993300"/>
            </a:solidFill>
            <a:miter lim="800000"/>
            <a:headEnd/>
            <a:tailEnd/>
          </a:ln>
        </p:spPr>
        <p:txBody>
          <a:bodyPr wrap="none" anchor="ctr"/>
          <a:lstStyle/>
          <a:p>
            <a:pPr eaLnBrk="1" hangingPunct="1"/>
            <a:endParaRPr lang="en-US" sz="1800">
              <a:solidFill>
                <a:prstClr val="black"/>
              </a:solidFill>
              <a:latin typeface="Arial" pitchFamily="34" charset="0"/>
            </a:endParaRPr>
          </a:p>
        </p:txBody>
      </p:sp>
      <p:grpSp>
        <p:nvGrpSpPr>
          <p:cNvPr id="29" name="Group 28"/>
          <p:cNvGrpSpPr/>
          <p:nvPr/>
        </p:nvGrpSpPr>
        <p:grpSpPr>
          <a:xfrm>
            <a:off x="0" y="76200"/>
            <a:ext cx="5791200" cy="6705600"/>
            <a:chOff x="0" y="152400"/>
            <a:chExt cx="5791200" cy="6705600"/>
          </a:xfrm>
        </p:grpSpPr>
        <p:sp>
          <p:nvSpPr>
            <p:cNvPr id="18" name="Rectangle 17"/>
            <p:cNvSpPr/>
            <p:nvPr/>
          </p:nvSpPr>
          <p:spPr>
            <a:xfrm>
              <a:off x="0" y="152400"/>
              <a:ext cx="5791200" cy="670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0" rtlCol="0" anchor="ctr">
              <a:scene3d>
                <a:camera prst="orthographicFront">
                  <a:rot lat="0" lon="0" rev="0"/>
                </a:camera>
                <a:lightRig rig="threePt" dir="t"/>
              </a:scene3d>
              <a:sp3d z="63500"/>
            </a:bodyPr>
            <a:lstStyle/>
            <a:p>
              <a:pPr algn="ctr" eaLnBrk="1" hangingPunct="1"/>
              <a:r>
                <a:rPr lang="en-US" sz="2000" b="1" dirty="0" smtClean="0">
                  <a:solidFill>
                    <a:srgbClr val="FFFF00"/>
                  </a:solidFill>
                  <a:latin typeface="Arial" pitchFamily="34" charset="0"/>
                  <a:cs typeface="Arial" pitchFamily="34" charset="0"/>
                </a:rPr>
                <a:t>Stewardship - My Conclusion:</a:t>
              </a:r>
            </a:p>
            <a:p>
              <a:pPr algn="ctr" eaLnBrk="1" hangingPunct="1"/>
              <a:endParaRPr lang="en-US" sz="2000" b="1" dirty="0" smtClean="0">
                <a:solidFill>
                  <a:srgbClr val="FFFF00"/>
                </a:solidFill>
                <a:latin typeface="Arial" pitchFamily="34" charset="0"/>
                <a:cs typeface="Arial" pitchFamily="34" charset="0"/>
              </a:endParaRPr>
            </a:p>
            <a:p>
              <a:pPr algn="ctr" eaLnBrk="1" hangingPunct="1"/>
              <a:r>
                <a:rPr lang="en-US" sz="2000" b="1" dirty="0" smtClean="0">
                  <a:solidFill>
                    <a:srgbClr val="FFFF00"/>
                  </a:solidFill>
                  <a:latin typeface="Arial" pitchFamily="34" charset="0"/>
                  <a:cs typeface="Arial" pitchFamily="34" charset="0"/>
                </a:rPr>
                <a:t>Keep roots in the soil, avoid resource punctuation and ecosystem disruption</a:t>
              </a:r>
            </a:p>
            <a:p>
              <a:pPr algn="ctr" eaLnBrk="1" hangingPunct="1"/>
              <a:endParaRPr lang="en-US" sz="2000" b="1" dirty="0" smtClean="0">
                <a:solidFill>
                  <a:srgbClr val="FFFF00"/>
                </a:solidFill>
              </a:endParaRPr>
            </a:p>
            <a:p>
              <a:pPr algn="ctr" eaLnBrk="1" hangingPunct="1"/>
              <a:endParaRPr lang="en-US" sz="2000" b="1" dirty="0" smtClean="0">
                <a:solidFill>
                  <a:srgbClr val="FFFF00"/>
                </a:solidFill>
              </a:endParaRPr>
            </a:p>
            <a:p>
              <a:pPr algn="ctr" eaLnBrk="1" hangingPunct="1"/>
              <a:endParaRPr lang="en-US" sz="2000" b="1" dirty="0" smtClean="0">
                <a:solidFill>
                  <a:srgbClr val="FFFF00"/>
                </a:solidFill>
              </a:endParaRPr>
            </a:p>
            <a:p>
              <a:pPr algn="ctr" eaLnBrk="1" hangingPunct="1"/>
              <a:endParaRPr lang="en-US" sz="2000" b="1" dirty="0" smtClean="0">
                <a:solidFill>
                  <a:srgbClr val="FFFF00"/>
                </a:solidFill>
              </a:endParaRPr>
            </a:p>
            <a:p>
              <a:pPr algn="ctr" eaLnBrk="1" hangingPunct="1"/>
              <a:endParaRPr lang="en-US" sz="2000" b="1" dirty="0" smtClean="0">
                <a:solidFill>
                  <a:srgbClr val="FFFF00"/>
                </a:solidFill>
              </a:endParaRPr>
            </a:p>
            <a:p>
              <a:pPr algn="ctr" eaLnBrk="1" hangingPunct="1"/>
              <a:endParaRPr lang="en-US" sz="2000" b="1" dirty="0" smtClean="0">
                <a:solidFill>
                  <a:srgbClr val="FFFF00"/>
                </a:solidFill>
              </a:endParaRPr>
            </a:p>
            <a:p>
              <a:pPr algn="ctr" eaLnBrk="1" hangingPunct="1"/>
              <a:endParaRPr lang="en-US" sz="2000" b="1" dirty="0" smtClean="0">
                <a:solidFill>
                  <a:srgbClr val="FFFF00"/>
                </a:solidFill>
              </a:endParaRPr>
            </a:p>
            <a:p>
              <a:pPr algn="ctr" eaLnBrk="1" hangingPunct="1"/>
              <a:endParaRPr lang="en-US" sz="2000" b="1" dirty="0" smtClean="0">
                <a:solidFill>
                  <a:srgbClr val="FFFF00"/>
                </a:solidFill>
              </a:endParaRPr>
            </a:p>
            <a:p>
              <a:pPr algn="ctr" eaLnBrk="1" hangingPunct="1"/>
              <a:endParaRPr lang="en-US" sz="2000" b="1" dirty="0" smtClean="0">
                <a:solidFill>
                  <a:srgbClr val="FFFF00"/>
                </a:solidFill>
              </a:endParaRPr>
            </a:p>
            <a:p>
              <a:pPr algn="ctr" eaLnBrk="1" hangingPunct="1"/>
              <a:endParaRPr lang="en-US" sz="2000" b="1" dirty="0">
                <a:solidFill>
                  <a:srgbClr val="FFFF00"/>
                </a:solidFill>
              </a:endParaRPr>
            </a:p>
          </p:txBody>
        </p:sp>
        <p:sp>
          <p:nvSpPr>
            <p:cNvPr id="26" name="TextBox 25"/>
            <p:cNvSpPr txBox="1"/>
            <p:nvPr/>
          </p:nvSpPr>
          <p:spPr>
            <a:xfrm>
              <a:off x="1600200" y="3810000"/>
              <a:ext cx="2920992" cy="2246769"/>
            </a:xfrm>
            <a:prstGeom prst="rect">
              <a:avLst/>
            </a:prstGeom>
            <a:noFill/>
          </p:spPr>
          <p:txBody>
            <a:bodyPr wrap="none" rtlCol="0">
              <a:spAutoFit/>
            </a:bodyPr>
            <a:lstStyle/>
            <a:p>
              <a:pPr eaLnBrk="1" hangingPunct="1"/>
              <a:r>
                <a:rPr lang="en-US" sz="2000" b="1" dirty="0" smtClean="0">
                  <a:solidFill>
                    <a:srgbClr val="FFFF00"/>
                  </a:solidFill>
                  <a:latin typeface="Arial" pitchFamily="34" charset="0"/>
                </a:rPr>
                <a:t>Resources to support:</a:t>
              </a:r>
            </a:p>
            <a:p>
              <a:pPr eaLnBrk="1" hangingPunct="1"/>
              <a:endParaRPr lang="en-US" sz="2000" b="1" dirty="0" smtClean="0">
                <a:solidFill>
                  <a:srgbClr val="FFFF00"/>
                </a:solidFill>
                <a:latin typeface="Arial" pitchFamily="34" charset="0"/>
              </a:endParaRPr>
            </a:p>
            <a:p>
              <a:pPr algn="ctr" eaLnBrk="1" hangingPunct="1"/>
              <a:r>
                <a:rPr lang="en-US" sz="2000" b="1" dirty="0" smtClean="0">
                  <a:solidFill>
                    <a:srgbClr val="FFFF00"/>
                  </a:solidFill>
                  <a:latin typeface="Arial" pitchFamily="34" charset="0"/>
                </a:rPr>
                <a:t>Biomass</a:t>
              </a:r>
            </a:p>
            <a:p>
              <a:pPr algn="ctr" eaLnBrk="1" hangingPunct="1"/>
              <a:r>
                <a:rPr lang="en-US" sz="2000" b="1" dirty="0" smtClean="0">
                  <a:solidFill>
                    <a:srgbClr val="FFFF00"/>
                  </a:solidFill>
                  <a:latin typeface="Arial" pitchFamily="34" charset="0"/>
                </a:rPr>
                <a:t>Higher trophic levels</a:t>
              </a:r>
            </a:p>
            <a:p>
              <a:pPr algn="ctr" eaLnBrk="1" hangingPunct="1"/>
              <a:r>
                <a:rPr lang="en-US" sz="2000" b="1" dirty="0" smtClean="0">
                  <a:solidFill>
                    <a:srgbClr val="FFFF00"/>
                  </a:solidFill>
                  <a:latin typeface="Arial" pitchFamily="34" charset="0"/>
                </a:rPr>
                <a:t>Diversity</a:t>
              </a:r>
            </a:p>
            <a:p>
              <a:pPr algn="ctr" eaLnBrk="1" hangingPunct="1"/>
              <a:r>
                <a:rPr lang="en-US" sz="2000" b="1" dirty="0" err="1" smtClean="0">
                  <a:solidFill>
                    <a:srgbClr val="FFFF00"/>
                  </a:solidFill>
                  <a:latin typeface="Arial" pitchFamily="34" charset="0"/>
                </a:rPr>
                <a:t>Complementarity</a:t>
              </a:r>
              <a:endParaRPr lang="en-US" sz="2000" b="1" dirty="0" smtClean="0">
                <a:solidFill>
                  <a:srgbClr val="FFFF00"/>
                </a:solidFill>
                <a:latin typeface="Arial" pitchFamily="34" charset="0"/>
              </a:endParaRPr>
            </a:p>
            <a:p>
              <a:pPr algn="ctr" eaLnBrk="1" hangingPunct="1"/>
              <a:r>
                <a:rPr lang="en-US" sz="2000" b="1" dirty="0" smtClean="0">
                  <a:solidFill>
                    <a:srgbClr val="FFFF00"/>
                  </a:solidFill>
                  <a:latin typeface="Arial" pitchFamily="34" charset="0"/>
                </a:rPr>
                <a:t>Continuity</a:t>
              </a:r>
              <a:endParaRPr lang="en-US" sz="2000" b="1" dirty="0">
                <a:solidFill>
                  <a:srgbClr val="FFFF00"/>
                </a:solidFill>
                <a:latin typeface="Arial" pitchFamily="34" charset="0"/>
              </a:endParaRPr>
            </a:p>
          </p:txBody>
        </p:sp>
        <p:sp>
          <p:nvSpPr>
            <p:cNvPr id="28" name="Down Arrow 27"/>
            <p:cNvSpPr/>
            <p:nvPr/>
          </p:nvSpPr>
          <p:spPr>
            <a:xfrm>
              <a:off x="2895600" y="2743200"/>
              <a:ext cx="381000" cy="990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grpSp>
    </p:spTree>
    <p:extLst>
      <p:ext uri="{BB962C8B-B14F-4D97-AF65-F5344CB8AC3E}">
        <p14:creationId xmlns:p14="http://schemas.microsoft.com/office/powerpoint/2010/main" xmlns="" val="121563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1182"/>
          <p:cNvPicPr>
            <a:picLocks noChangeAspect="1" noChangeArrowheads="1"/>
          </p:cNvPicPr>
          <p:nvPr/>
        </p:nvPicPr>
        <p:blipFill>
          <a:blip r:embed="rId2" cstate="print"/>
          <a:srcRect/>
          <a:stretch>
            <a:fillRect/>
          </a:stretch>
        </p:blipFill>
        <p:spPr bwMode="auto">
          <a:xfrm>
            <a:off x="0" y="0"/>
            <a:ext cx="6934200" cy="4557713"/>
          </a:xfrm>
          <a:prstGeom prst="rect">
            <a:avLst/>
          </a:prstGeom>
          <a:noFill/>
        </p:spPr>
      </p:pic>
      <p:pic>
        <p:nvPicPr>
          <p:cNvPr id="50179" name="Picture 3" descr="#1185"/>
          <p:cNvPicPr>
            <a:picLocks noChangeAspect="1" noChangeArrowheads="1"/>
          </p:cNvPicPr>
          <p:nvPr/>
        </p:nvPicPr>
        <p:blipFill>
          <a:blip r:embed="rId3" cstate="print"/>
          <a:srcRect/>
          <a:stretch>
            <a:fillRect/>
          </a:stretch>
        </p:blipFill>
        <p:spPr bwMode="auto">
          <a:xfrm>
            <a:off x="2895600" y="2695575"/>
            <a:ext cx="6248400" cy="4162425"/>
          </a:xfrm>
          <a:prstGeom prst="rect">
            <a:avLst/>
          </a:prstGeom>
          <a:noFill/>
        </p:spPr>
      </p:pic>
      <p:pic>
        <p:nvPicPr>
          <p:cNvPr id="50180" name="Picture 4" descr="#1183"/>
          <p:cNvPicPr>
            <a:picLocks noChangeAspect="1" noChangeArrowheads="1"/>
          </p:cNvPicPr>
          <p:nvPr/>
        </p:nvPicPr>
        <p:blipFill>
          <a:blip r:embed="rId4" cstate="print"/>
          <a:srcRect/>
          <a:stretch>
            <a:fillRect/>
          </a:stretch>
        </p:blipFill>
        <p:spPr bwMode="auto">
          <a:xfrm>
            <a:off x="4495800" y="0"/>
            <a:ext cx="4648200" cy="2667000"/>
          </a:xfrm>
          <a:prstGeom prst="rect">
            <a:avLst/>
          </a:prstGeom>
          <a:noFill/>
        </p:spPr>
      </p:pic>
      <p:sp>
        <p:nvSpPr>
          <p:cNvPr id="50181" name="Text Box 5"/>
          <p:cNvSpPr txBox="1">
            <a:spLocks noChangeArrowheads="1"/>
          </p:cNvSpPr>
          <p:nvPr/>
        </p:nvSpPr>
        <p:spPr bwMode="auto">
          <a:xfrm>
            <a:off x="136525" y="4687888"/>
            <a:ext cx="1082675" cy="457200"/>
          </a:xfrm>
          <a:prstGeom prst="rect">
            <a:avLst/>
          </a:prstGeom>
          <a:noFill/>
          <a:ln w="9525">
            <a:noFill/>
            <a:miter lim="800000"/>
            <a:headEnd/>
            <a:tailEnd/>
          </a:ln>
          <a:effectLst/>
        </p:spPr>
        <p:txBody>
          <a:bodyPr wrap="none">
            <a:spAutoFit/>
          </a:bodyPr>
          <a:lstStyle/>
          <a:p>
            <a:r>
              <a:rPr lang="en-US" i="1"/>
              <a:t>Before</a:t>
            </a:r>
          </a:p>
        </p:txBody>
      </p:sp>
      <p:sp>
        <p:nvSpPr>
          <p:cNvPr id="50182" name="Text Box 6"/>
          <p:cNvSpPr txBox="1">
            <a:spLocks noChangeArrowheads="1"/>
          </p:cNvSpPr>
          <p:nvPr/>
        </p:nvSpPr>
        <p:spPr bwMode="auto">
          <a:xfrm>
            <a:off x="593725" y="5754688"/>
            <a:ext cx="827088" cy="457200"/>
          </a:xfrm>
          <a:prstGeom prst="rect">
            <a:avLst/>
          </a:prstGeom>
          <a:noFill/>
          <a:ln w="9525">
            <a:noFill/>
            <a:miter lim="800000"/>
            <a:headEnd/>
            <a:tailEnd/>
          </a:ln>
          <a:effectLst/>
        </p:spPr>
        <p:txBody>
          <a:bodyPr wrap="none">
            <a:spAutoFit/>
          </a:bodyPr>
          <a:lstStyle/>
          <a:p>
            <a:r>
              <a:rPr lang="en-US" i="1"/>
              <a:t>After</a:t>
            </a:r>
          </a:p>
        </p:txBody>
      </p:sp>
      <p:sp>
        <p:nvSpPr>
          <p:cNvPr id="50183" name="Line 7"/>
          <p:cNvSpPr>
            <a:spLocks noChangeShapeType="1"/>
          </p:cNvSpPr>
          <p:nvPr/>
        </p:nvSpPr>
        <p:spPr bwMode="auto">
          <a:xfrm>
            <a:off x="1524000" y="6019800"/>
            <a:ext cx="1143000"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50184" name="Line 8"/>
          <p:cNvSpPr>
            <a:spLocks noChangeShapeType="1"/>
          </p:cNvSpPr>
          <p:nvPr/>
        </p:nvSpPr>
        <p:spPr bwMode="auto">
          <a:xfrm flipV="1">
            <a:off x="1371600" y="4724400"/>
            <a:ext cx="0" cy="304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50185" name="Rectangle 9"/>
          <p:cNvSpPr>
            <a:spLocks noChangeArrowheads="1"/>
          </p:cNvSpPr>
          <p:nvPr/>
        </p:nvSpPr>
        <p:spPr bwMode="auto">
          <a:xfrm>
            <a:off x="4878388" y="6278563"/>
            <a:ext cx="4265612" cy="579437"/>
          </a:xfrm>
          <a:prstGeom prst="rect">
            <a:avLst/>
          </a:prstGeom>
          <a:noFill/>
          <a:ln w="9525">
            <a:noFill/>
            <a:miter lim="800000"/>
            <a:headEnd/>
            <a:tailEnd/>
          </a:ln>
          <a:effectLst/>
        </p:spPr>
        <p:txBody>
          <a:bodyPr wrap="none">
            <a:spAutoFit/>
          </a:bodyPr>
          <a:lstStyle/>
          <a:p>
            <a:r>
              <a:rPr lang="en-US" sz="3200">
                <a:solidFill>
                  <a:srgbClr val="FFFF99"/>
                </a:solidFill>
              </a:rPr>
              <a:t>Vineyard Management</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http://plpnemweb.ucdavis.edu/nemaplex/images/Hemicycliophora_head_-_Davis_CA.JPG"/>
          <p:cNvPicPr>
            <a:picLocks noChangeAspect="1" noChangeArrowheads="1"/>
          </p:cNvPicPr>
          <p:nvPr/>
        </p:nvPicPr>
        <p:blipFill>
          <a:blip r:embed="rId3" cstate="print"/>
          <a:srcRect/>
          <a:stretch>
            <a:fillRect/>
          </a:stretch>
        </p:blipFill>
        <p:spPr bwMode="auto">
          <a:xfrm>
            <a:off x="4751942" y="0"/>
            <a:ext cx="4392058" cy="3383280"/>
          </a:xfrm>
          <a:prstGeom prst="rect">
            <a:avLst/>
          </a:prstGeom>
          <a:noFill/>
        </p:spPr>
      </p:pic>
      <p:pic>
        <p:nvPicPr>
          <p:cNvPr id="209924" name="Picture 4" descr="http://plpnemweb.ucdavis.edu/nemaplex/images/Hemictail.JPG"/>
          <p:cNvPicPr>
            <a:picLocks noChangeAspect="1" noChangeArrowheads="1"/>
          </p:cNvPicPr>
          <p:nvPr/>
        </p:nvPicPr>
        <p:blipFill>
          <a:blip r:embed="rId4" cstate="print"/>
          <a:srcRect/>
          <a:stretch>
            <a:fillRect/>
          </a:stretch>
        </p:blipFill>
        <p:spPr bwMode="auto">
          <a:xfrm>
            <a:off x="5917107" y="3397348"/>
            <a:ext cx="2998293" cy="3474720"/>
          </a:xfrm>
          <a:prstGeom prst="rect">
            <a:avLst/>
          </a:prstGeom>
          <a:noFill/>
        </p:spPr>
      </p:pic>
      <p:pic>
        <p:nvPicPr>
          <p:cNvPr id="209926" name="Picture 6" descr="http://plpnemweb.ucdavis.edu/nemaplex/images/G059S17.gif"/>
          <p:cNvPicPr>
            <a:picLocks noChangeAspect="1" noChangeArrowheads="1"/>
          </p:cNvPicPr>
          <p:nvPr/>
        </p:nvPicPr>
        <p:blipFill>
          <a:blip r:embed="rId5" cstate="print"/>
          <a:srcRect/>
          <a:stretch>
            <a:fillRect/>
          </a:stretch>
        </p:blipFill>
        <p:spPr bwMode="auto">
          <a:xfrm>
            <a:off x="0" y="0"/>
            <a:ext cx="2949741" cy="6858000"/>
          </a:xfrm>
          <a:prstGeom prst="rect">
            <a:avLst/>
          </a:prstGeom>
          <a:noFill/>
        </p:spPr>
      </p:pic>
      <p:pic>
        <p:nvPicPr>
          <p:cNvPr id="154626" name="Picture 2" descr="http://plpnemweb.ucdavis.edu/nemaplex/images/G059S11.jpg"/>
          <p:cNvPicPr>
            <a:picLocks noChangeAspect="1" noChangeArrowheads="1"/>
          </p:cNvPicPr>
          <p:nvPr/>
        </p:nvPicPr>
        <p:blipFill>
          <a:blip r:embed="rId6" cstate="print"/>
          <a:srcRect/>
          <a:stretch>
            <a:fillRect/>
          </a:stretch>
        </p:blipFill>
        <p:spPr bwMode="auto">
          <a:xfrm>
            <a:off x="0" y="2988640"/>
            <a:ext cx="5638800" cy="3869360"/>
          </a:xfrm>
          <a:prstGeom prst="rect">
            <a:avLst/>
          </a:prstGeom>
          <a:noFill/>
        </p:spPr>
      </p:pic>
      <p:sp>
        <p:nvSpPr>
          <p:cNvPr id="2" name="TextBox 1"/>
          <p:cNvSpPr txBox="1"/>
          <p:nvPr/>
        </p:nvSpPr>
        <p:spPr>
          <a:xfrm>
            <a:off x="2743200" y="147935"/>
            <a:ext cx="3595856" cy="646331"/>
          </a:xfrm>
          <a:prstGeom prst="rect">
            <a:avLst/>
          </a:prstGeom>
          <a:solidFill>
            <a:schemeClr val="bg1"/>
          </a:solidFill>
        </p:spPr>
        <p:txBody>
          <a:bodyPr wrap="none" rtlCol="0">
            <a:spAutoFit/>
          </a:bodyPr>
          <a:lstStyle/>
          <a:p>
            <a:r>
              <a:rPr lang="en-US" sz="3600" i="1" dirty="0" err="1" smtClean="0"/>
              <a:t>Hemicycliophora</a:t>
            </a:r>
            <a:endParaRPr lang="en-US" sz="3600" i="1" dirty="0"/>
          </a:p>
        </p:txBody>
      </p:sp>
      <p:sp>
        <p:nvSpPr>
          <p:cNvPr id="9" name="TextBox 8"/>
          <p:cNvSpPr txBox="1"/>
          <p:nvPr/>
        </p:nvSpPr>
        <p:spPr>
          <a:xfrm>
            <a:off x="2895600" y="986135"/>
            <a:ext cx="2616422" cy="461665"/>
          </a:xfrm>
          <a:prstGeom prst="rect">
            <a:avLst/>
          </a:prstGeom>
          <a:solidFill>
            <a:schemeClr val="bg1"/>
          </a:solidFill>
        </p:spPr>
        <p:txBody>
          <a:bodyPr wrap="none" rtlCol="0">
            <a:spAutoFit/>
          </a:bodyPr>
          <a:lstStyle/>
          <a:p>
            <a:r>
              <a:rPr lang="en-US" dirty="0" smtClean="0"/>
              <a:t>sheath nematode</a:t>
            </a:r>
            <a:endParaRPr lang="en-US" dirty="0"/>
          </a:p>
        </p:txBody>
      </p:sp>
      <p:sp>
        <p:nvSpPr>
          <p:cNvPr id="10" name="TextBox 9"/>
          <p:cNvSpPr txBox="1"/>
          <p:nvPr/>
        </p:nvSpPr>
        <p:spPr>
          <a:xfrm>
            <a:off x="1900158" y="3028890"/>
            <a:ext cx="1452642" cy="400110"/>
          </a:xfrm>
          <a:prstGeom prst="rect">
            <a:avLst/>
          </a:prstGeom>
          <a:solidFill>
            <a:schemeClr val="bg1"/>
          </a:solidFill>
        </p:spPr>
        <p:txBody>
          <a:bodyPr wrap="none" rtlCol="0">
            <a:spAutoFit/>
          </a:bodyPr>
          <a:lstStyle/>
          <a:p>
            <a:r>
              <a:rPr lang="en-US" sz="2000" i="1" dirty="0" smtClean="0"/>
              <a:t>H. </a:t>
            </a:r>
            <a:r>
              <a:rPr lang="en-US" sz="2000" i="1" dirty="0" err="1" smtClean="0"/>
              <a:t>arenaria</a:t>
            </a:r>
            <a:endParaRPr lang="en-US" sz="2000" i="1" dirty="0"/>
          </a:p>
        </p:txBody>
      </p:sp>
      <p:sp>
        <p:nvSpPr>
          <p:cNvPr id="11" name="TextBox 10"/>
          <p:cNvSpPr txBox="1"/>
          <p:nvPr/>
        </p:nvSpPr>
        <p:spPr>
          <a:xfrm>
            <a:off x="6248400" y="3863876"/>
            <a:ext cx="2382383" cy="2308324"/>
          </a:xfrm>
          <a:prstGeom prst="rect">
            <a:avLst/>
          </a:prstGeom>
          <a:solidFill>
            <a:schemeClr val="bg1"/>
          </a:solidFill>
          <a:ln>
            <a:solidFill>
              <a:schemeClr val="accent2"/>
            </a:solidFill>
          </a:ln>
        </p:spPr>
        <p:txBody>
          <a:bodyPr wrap="none" rtlCol="0">
            <a:spAutoFit/>
          </a:bodyPr>
          <a:lstStyle/>
          <a:p>
            <a:pPr algn="ctr"/>
            <a:r>
              <a:rPr lang="en-US" i="1" dirty="0" smtClean="0"/>
              <a:t>H. similis</a:t>
            </a:r>
          </a:p>
          <a:p>
            <a:pPr algn="ctr"/>
            <a:endParaRPr lang="en-US" dirty="0" smtClean="0"/>
          </a:p>
          <a:p>
            <a:pPr>
              <a:buFont typeface="Arial" pitchFamily="34" charset="0"/>
              <a:buChar char="•"/>
            </a:pPr>
            <a:r>
              <a:rPr lang="en-US" dirty="0" smtClean="0"/>
              <a:t>cranberry bogs</a:t>
            </a:r>
          </a:p>
          <a:p>
            <a:pPr>
              <a:buFont typeface="Arial" pitchFamily="34" charset="0"/>
              <a:buChar char="•"/>
            </a:pPr>
            <a:endParaRPr lang="en-US" dirty="0" smtClean="0"/>
          </a:p>
          <a:p>
            <a:pPr>
              <a:buFont typeface="Arial" pitchFamily="34" charset="0"/>
              <a:buChar char="•"/>
            </a:pPr>
            <a:r>
              <a:rPr lang="en-US" dirty="0" err="1" smtClean="0"/>
              <a:t>riverine</a:t>
            </a:r>
            <a:r>
              <a:rPr lang="en-US" dirty="0" smtClean="0"/>
              <a:t> sedges</a:t>
            </a: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6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http://plpnemweb.ucdavis.edu/nemaplex/images/G058S19.gif"/>
          <p:cNvPicPr>
            <a:picLocks noChangeAspect="1" noChangeArrowheads="1"/>
          </p:cNvPicPr>
          <p:nvPr/>
        </p:nvPicPr>
        <p:blipFill>
          <a:blip r:embed="rId2" cstate="print"/>
          <a:srcRect/>
          <a:stretch>
            <a:fillRect/>
          </a:stretch>
        </p:blipFill>
        <p:spPr bwMode="auto">
          <a:xfrm>
            <a:off x="0" y="0"/>
            <a:ext cx="5344853" cy="6858000"/>
          </a:xfrm>
          <a:prstGeom prst="rect">
            <a:avLst/>
          </a:prstGeom>
          <a:noFill/>
        </p:spPr>
      </p:pic>
      <p:sp>
        <p:nvSpPr>
          <p:cNvPr id="3" name="TextBox 2"/>
          <p:cNvSpPr txBox="1"/>
          <p:nvPr/>
        </p:nvSpPr>
        <p:spPr>
          <a:xfrm>
            <a:off x="4906943" y="3505200"/>
            <a:ext cx="4237057" cy="646331"/>
          </a:xfrm>
          <a:prstGeom prst="rect">
            <a:avLst/>
          </a:prstGeom>
          <a:solidFill>
            <a:schemeClr val="bg1"/>
          </a:solidFill>
        </p:spPr>
        <p:txBody>
          <a:bodyPr wrap="none" rtlCol="0">
            <a:spAutoFit/>
          </a:bodyPr>
          <a:lstStyle/>
          <a:p>
            <a:r>
              <a:rPr lang="en-US" sz="3600" i="1" dirty="0" err="1" smtClean="0"/>
              <a:t>Hemicriconemoides</a:t>
            </a:r>
            <a:endParaRPr lang="en-US" sz="3600" i="1" dirty="0"/>
          </a:p>
        </p:txBody>
      </p:sp>
      <p:sp>
        <p:nvSpPr>
          <p:cNvPr id="4" name="TextBox 3"/>
          <p:cNvSpPr txBox="1"/>
          <p:nvPr/>
        </p:nvSpPr>
        <p:spPr>
          <a:xfrm>
            <a:off x="5592743" y="4343400"/>
            <a:ext cx="2977097" cy="461665"/>
          </a:xfrm>
          <a:prstGeom prst="rect">
            <a:avLst/>
          </a:prstGeom>
          <a:solidFill>
            <a:schemeClr val="bg1"/>
          </a:solidFill>
        </p:spPr>
        <p:txBody>
          <a:bodyPr wrap="none" rtlCol="0">
            <a:spAutoFit/>
          </a:bodyPr>
          <a:lstStyle/>
          <a:p>
            <a:r>
              <a:rPr lang="en-US" dirty="0" err="1" smtClean="0"/>
              <a:t>sheathoid</a:t>
            </a:r>
            <a:r>
              <a:rPr lang="en-US" dirty="0" smtClean="0"/>
              <a:t> nematode</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85800" y="304800"/>
            <a:ext cx="7772400" cy="1143000"/>
          </a:xfrm>
        </p:spPr>
        <p:txBody>
          <a:bodyPr/>
          <a:lstStyle/>
          <a:p>
            <a:r>
              <a:rPr lang="en-US" sz="3600" i="1" dirty="0" smtClean="0">
                <a:latin typeface="Arial" pitchFamily="34" charset="0"/>
                <a:ea typeface="ＭＳ Ｐゴシック" pitchFamily="-110" charset="-128"/>
                <a:cs typeface="Arial" pitchFamily="34" charset="0"/>
              </a:rPr>
              <a:t>Pratylenchus vulnus</a:t>
            </a:r>
          </a:p>
        </p:txBody>
      </p:sp>
      <p:sp>
        <p:nvSpPr>
          <p:cNvPr id="13315" name="Rectangle 4"/>
          <p:cNvSpPr>
            <a:spLocks noChangeArrowheads="1"/>
          </p:cNvSpPr>
          <p:nvPr/>
        </p:nvSpPr>
        <p:spPr bwMode="auto">
          <a:xfrm>
            <a:off x="685800" y="2057400"/>
            <a:ext cx="2286000" cy="4343400"/>
          </a:xfrm>
          <a:prstGeom prst="rect">
            <a:avLst/>
          </a:prstGeom>
          <a:noFill/>
          <a:ln w="9525" algn="ctr">
            <a:solidFill>
              <a:schemeClr val="tx1"/>
            </a:solidFill>
            <a:round/>
            <a:headEnd/>
            <a:tailEnd/>
          </a:ln>
        </p:spPr>
        <p:txBody>
          <a:bodyPr/>
          <a:lstStyle/>
          <a:p>
            <a:endParaRPr lang="en-US"/>
          </a:p>
        </p:txBody>
      </p:sp>
      <p:sp>
        <p:nvSpPr>
          <p:cNvPr id="13316" name="Rectangle 5"/>
          <p:cNvSpPr>
            <a:spLocks noChangeArrowheads="1"/>
          </p:cNvSpPr>
          <p:nvPr/>
        </p:nvSpPr>
        <p:spPr bwMode="auto">
          <a:xfrm>
            <a:off x="3429000" y="2057400"/>
            <a:ext cx="2286000" cy="4343400"/>
          </a:xfrm>
          <a:prstGeom prst="rect">
            <a:avLst/>
          </a:prstGeom>
          <a:noFill/>
          <a:ln w="9525" algn="ctr">
            <a:solidFill>
              <a:schemeClr val="tx1"/>
            </a:solidFill>
            <a:round/>
            <a:headEnd/>
            <a:tailEnd/>
          </a:ln>
        </p:spPr>
        <p:txBody>
          <a:bodyPr/>
          <a:lstStyle/>
          <a:p>
            <a:endParaRPr lang="en-US"/>
          </a:p>
        </p:txBody>
      </p:sp>
      <p:sp>
        <p:nvSpPr>
          <p:cNvPr id="13317" name="Rectangle 6"/>
          <p:cNvSpPr>
            <a:spLocks noChangeArrowheads="1"/>
          </p:cNvSpPr>
          <p:nvPr/>
        </p:nvSpPr>
        <p:spPr bwMode="auto">
          <a:xfrm>
            <a:off x="6172200" y="2057400"/>
            <a:ext cx="2286000" cy="4343400"/>
          </a:xfrm>
          <a:prstGeom prst="rect">
            <a:avLst/>
          </a:prstGeom>
          <a:noFill/>
          <a:ln w="9525" algn="ctr">
            <a:solidFill>
              <a:schemeClr val="tx1"/>
            </a:solidFill>
            <a:round/>
            <a:headEnd/>
            <a:tailEnd/>
          </a:ln>
        </p:spPr>
        <p:txBody>
          <a:bodyPr/>
          <a:lstStyle/>
          <a:p>
            <a:endParaRPr lang="en-US"/>
          </a:p>
        </p:txBody>
      </p:sp>
      <p:pic>
        <p:nvPicPr>
          <p:cNvPr id="13318" name="Picture 9" descr="pvulnus"/>
          <p:cNvPicPr>
            <a:picLocks noChangeAspect="1" noChangeArrowheads="1"/>
          </p:cNvPicPr>
          <p:nvPr/>
        </p:nvPicPr>
        <p:blipFill>
          <a:blip r:embed="rId2" cstate="print"/>
          <a:srcRect/>
          <a:stretch>
            <a:fillRect/>
          </a:stretch>
        </p:blipFill>
        <p:spPr bwMode="auto">
          <a:xfrm>
            <a:off x="695325" y="2638425"/>
            <a:ext cx="2276475" cy="3000375"/>
          </a:xfrm>
          <a:prstGeom prst="rect">
            <a:avLst/>
          </a:prstGeom>
          <a:noFill/>
          <a:ln w="9525">
            <a:noFill/>
            <a:miter lim="800000"/>
            <a:headEnd/>
            <a:tailEnd/>
          </a:ln>
        </p:spPr>
      </p:pic>
      <p:pic>
        <p:nvPicPr>
          <p:cNvPr id="13319" name="Picture 1029"/>
          <p:cNvPicPr>
            <a:picLocks noChangeAspect="1" noChangeArrowheads="1"/>
          </p:cNvPicPr>
          <p:nvPr/>
        </p:nvPicPr>
        <p:blipFill>
          <a:blip r:embed="rId3" cstate="print"/>
          <a:srcRect l="3146"/>
          <a:stretch>
            <a:fillRect/>
          </a:stretch>
        </p:blipFill>
        <p:spPr bwMode="auto">
          <a:xfrm>
            <a:off x="3468688" y="2209800"/>
            <a:ext cx="2206625" cy="4017963"/>
          </a:xfrm>
          <a:prstGeom prst="rect">
            <a:avLst/>
          </a:prstGeom>
          <a:noFill/>
          <a:ln w="12700">
            <a:noFill/>
            <a:miter lim="800000"/>
            <a:headEnd/>
            <a:tailEnd/>
          </a:ln>
        </p:spPr>
      </p:pic>
      <p:pic>
        <p:nvPicPr>
          <p:cNvPr id="13320" name="Picture 1028" descr="#929"/>
          <p:cNvPicPr>
            <a:picLocks noChangeAspect="1" noChangeArrowheads="1"/>
          </p:cNvPicPr>
          <p:nvPr/>
        </p:nvPicPr>
        <p:blipFill>
          <a:blip r:embed="rId4" cstate="print"/>
          <a:srcRect l="4442" t="4445" r="2771" b="2698"/>
          <a:stretch>
            <a:fillRect/>
          </a:stretch>
        </p:blipFill>
        <p:spPr bwMode="auto">
          <a:xfrm>
            <a:off x="6172200" y="2743200"/>
            <a:ext cx="2276475" cy="2660650"/>
          </a:xfrm>
          <a:prstGeom prst="rect">
            <a:avLst/>
          </a:prstGeom>
          <a:noFill/>
          <a:ln w="9525">
            <a:noFill/>
            <a:miter lim="800000"/>
            <a:headEnd/>
            <a:tailEnd/>
          </a:ln>
        </p:spPr>
      </p:pic>
      <p:sp>
        <p:nvSpPr>
          <p:cNvPr id="2" name="TextBox 1"/>
          <p:cNvSpPr txBox="1"/>
          <p:nvPr/>
        </p:nvSpPr>
        <p:spPr>
          <a:xfrm>
            <a:off x="4495800" y="1216967"/>
            <a:ext cx="3182281" cy="461665"/>
          </a:xfrm>
          <a:prstGeom prst="rect">
            <a:avLst/>
          </a:prstGeom>
          <a:noFill/>
        </p:spPr>
        <p:txBody>
          <a:bodyPr wrap="none" rtlCol="0">
            <a:spAutoFit/>
          </a:bodyPr>
          <a:lstStyle/>
          <a:p>
            <a:r>
              <a:rPr lang="en-US" dirty="0" smtClean="0"/>
              <a:t>root lesion nematode</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5100</TotalTime>
  <Words>2508</Words>
  <Application>Microsoft Office PowerPoint</Application>
  <PresentationFormat>On-screen Show (4:3)</PresentationFormat>
  <Paragraphs>961</Paragraphs>
  <Slides>66</Slides>
  <Notes>6</Notes>
  <HiddenSlides>0</HiddenSlides>
  <MMClips>0</MMClips>
  <ScaleCrop>false</ScaleCrop>
  <HeadingPairs>
    <vt:vector size="6" baseType="variant">
      <vt:variant>
        <vt:lpstr>Theme</vt:lpstr>
      </vt:variant>
      <vt:variant>
        <vt:i4>5</vt:i4>
      </vt:variant>
      <vt:variant>
        <vt:lpstr>Embedded OLE Servers</vt:lpstr>
      </vt:variant>
      <vt:variant>
        <vt:i4>4</vt:i4>
      </vt:variant>
      <vt:variant>
        <vt:lpstr>Slide Titles</vt:lpstr>
      </vt:variant>
      <vt:variant>
        <vt:i4>66</vt:i4>
      </vt:variant>
    </vt:vector>
  </HeadingPairs>
  <TitlesOfParts>
    <vt:vector size="75" baseType="lpstr">
      <vt:lpstr>Default Design</vt:lpstr>
      <vt:lpstr>Office Theme</vt:lpstr>
      <vt:lpstr>2_Office Theme</vt:lpstr>
      <vt:lpstr>3_Office Theme</vt:lpstr>
      <vt:lpstr>1_Office Theme</vt:lpstr>
      <vt:lpstr>Document</vt:lpstr>
      <vt:lpstr>Chart</vt:lpstr>
      <vt:lpstr>Clip</vt:lpstr>
      <vt:lpstr>Equation</vt:lpstr>
      <vt:lpstr>Slide 1</vt:lpstr>
      <vt:lpstr>Slide 2</vt:lpstr>
      <vt:lpstr>Slide 3</vt:lpstr>
      <vt:lpstr>Slide 4</vt:lpstr>
      <vt:lpstr>Slide 5</vt:lpstr>
      <vt:lpstr>Criconemoides xenoplax</vt:lpstr>
      <vt:lpstr>Slide 7</vt:lpstr>
      <vt:lpstr>Slide 8</vt:lpstr>
      <vt:lpstr>Pratylenchus vulnus</vt:lpstr>
      <vt:lpstr>Slide 10</vt:lpstr>
      <vt:lpstr>Slide 11</vt:lpstr>
      <vt:lpstr>Management strategies for plant-parasitic (and other) nematodes….</vt:lpstr>
      <vt:lpstr>Slide 13</vt:lpstr>
      <vt:lpstr>Slide 14</vt:lpstr>
      <vt:lpstr>Slide 15</vt:lpstr>
      <vt:lpstr>Slide 16</vt:lpstr>
      <vt:lpstr>Slide 17</vt:lpstr>
      <vt:lpstr>Sources of Resistance to Nematodes Snyder (1930s), Lider (1950s), Weinberger (1960s), Olmo (1980s), Walker (1990s+)</vt:lpstr>
      <vt:lpstr>Slide 19</vt:lpstr>
      <vt:lpstr>Slide 20</vt:lpstr>
      <vt:lpstr>Slide 21</vt:lpstr>
      <vt:lpstr>Slide 22</vt:lpstr>
      <vt:lpstr>Slide 23</vt:lpstr>
      <vt:lpstr>Slide 24</vt:lpstr>
      <vt:lpstr>Slide 25</vt:lpstr>
      <vt:lpstr>Slide 26</vt:lpstr>
      <vt:lpstr>Slide 27</vt:lpstr>
      <vt:lpstr>Slide 28</vt:lpstr>
      <vt:lpstr>Selection of Non-host Cover Crops or Rotation Crops</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Trophic cascades: amplifiable and target prey                                    </vt:lpstr>
      <vt:lpstr>Slide 44</vt:lpstr>
      <vt:lpstr>Slide 45</vt:lpstr>
      <vt:lpstr>Slide 46</vt:lpstr>
      <vt:lpstr>Slide 47</vt:lpstr>
      <vt:lpstr>Slide 48</vt:lpstr>
      <vt:lpstr>Slide 49</vt:lpstr>
      <vt:lpstr>Slide 50</vt:lpstr>
      <vt:lpstr>Slide 51</vt:lpstr>
      <vt:lpstr>Slide 52</vt:lpstr>
      <vt:lpstr>Colonizer-persister Series</vt:lpstr>
      <vt:lpstr>Slide 54</vt:lpstr>
      <vt:lpstr>Slide 55</vt:lpstr>
      <vt:lpstr>Slide 56</vt:lpstr>
      <vt:lpstr>Management strategies - Summary</vt:lpstr>
      <vt:lpstr>Slide 58</vt:lpstr>
      <vt:lpstr>Postplant nematode management – organic amendments</vt:lpstr>
      <vt:lpstr> In high value crops…Biocides..from CS2……….</vt:lpstr>
      <vt:lpstr>Slide 61</vt:lpstr>
      <vt:lpstr>Slide 62</vt:lpstr>
      <vt:lpstr>Slide 63</vt:lpstr>
      <vt:lpstr>Slide 64</vt:lpstr>
      <vt:lpstr>Slide 65</vt:lpstr>
      <vt:lpstr>Slide 66</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Nematodes and Tree Fruits</dc:title>
  <dc:creator>Valued Gateway Customer</dc:creator>
  <cp:lastModifiedBy>Howard Ferris</cp:lastModifiedBy>
  <cp:revision>316</cp:revision>
  <dcterms:created xsi:type="dcterms:W3CDTF">1999-11-01T23:09:56Z</dcterms:created>
  <dcterms:modified xsi:type="dcterms:W3CDTF">2012-08-28T22:13:42Z</dcterms:modified>
</cp:coreProperties>
</file>